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91"/>
  </p:notesMasterIdLst>
  <p:sldIdLst>
    <p:sldId id="256" r:id="rId3"/>
    <p:sldId id="696" r:id="rId4"/>
    <p:sldId id="697" r:id="rId5"/>
    <p:sldId id="299" r:id="rId6"/>
    <p:sldId id="663" r:id="rId7"/>
    <p:sldId id="698" r:id="rId8"/>
    <p:sldId id="699" r:id="rId9"/>
    <p:sldId id="700" r:id="rId10"/>
    <p:sldId id="701" r:id="rId11"/>
    <p:sldId id="702" r:id="rId12"/>
    <p:sldId id="703" r:id="rId13"/>
    <p:sldId id="704" r:id="rId14"/>
    <p:sldId id="705" r:id="rId15"/>
    <p:sldId id="706" r:id="rId16"/>
    <p:sldId id="707" r:id="rId17"/>
    <p:sldId id="708" r:id="rId18"/>
    <p:sldId id="709" r:id="rId19"/>
    <p:sldId id="710" r:id="rId20"/>
    <p:sldId id="711" r:id="rId21"/>
    <p:sldId id="712" r:id="rId22"/>
    <p:sldId id="713" r:id="rId23"/>
    <p:sldId id="714" r:id="rId24"/>
    <p:sldId id="715" r:id="rId25"/>
    <p:sldId id="716" r:id="rId26"/>
    <p:sldId id="717" r:id="rId27"/>
    <p:sldId id="718" r:id="rId28"/>
    <p:sldId id="719" r:id="rId29"/>
    <p:sldId id="720" r:id="rId30"/>
    <p:sldId id="721" r:id="rId31"/>
    <p:sldId id="722" r:id="rId32"/>
    <p:sldId id="723" r:id="rId33"/>
    <p:sldId id="724" r:id="rId34"/>
    <p:sldId id="725" r:id="rId35"/>
    <p:sldId id="726" r:id="rId36"/>
    <p:sldId id="727" r:id="rId37"/>
    <p:sldId id="728" r:id="rId38"/>
    <p:sldId id="729" r:id="rId39"/>
    <p:sldId id="730" r:id="rId40"/>
    <p:sldId id="731" r:id="rId41"/>
    <p:sldId id="732" r:id="rId42"/>
    <p:sldId id="733" r:id="rId43"/>
    <p:sldId id="734" r:id="rId44"/>
    <p:sldId id="735" r:id="rId45"/>
    <p:sldId id="736" r:id="rId46"/>
    <p:sldId id="737" r:id="rId47"/>
    <p:sldId id="738" r:id="rId48"/>
    <p:sldId id="739" r:id="rId49"/>
    <p:sldId id="740" r:id="rId50"/>
    <p:sldId id="741" r:id="rId51"/>
    <p:sldId id="742" r:id="rId52"/>
    <p:sldId id="743" r:id="rId53"/>
    <p:sldId id="744" r:id="rId54"/>
    <p:sldId id="745" r:id="rId55"/>
    <p:sldId id="746" r:id="rId56"/>
    <p:sldId id="747" r:id="rId57"/>
    <p:sldId id="748" r:id="rId58"/>
    <p:sldId id="749" r:id="rId59"/>
    <p:sldId id="751" r:id="rId60"/>
    <p:sldId id="750" r:id="rId61"/>
    <p:sldId id="752" r:id="rId62"/>
    <p:sldId id="753" r:id="rId63"/>
    <p:sldId id="754" r:id="rId64"/>
    <p:sldId id="755" r:id="rId65"/>
    <p:sldId id="756" r:id="rId66"/>
    <p:sldId id="757" r:id="rId67"/>
    <p:sldId id="758" r:id="rId68"/>
    <p:sldId id="759" r:id="rId69"/>
    <p:sldId id="760" r:id="rId70"/>
    <p:sldId id="761" r:id="rId71"/>
    <p:sldId id="785" r:id="rId72"/>
    <p:sldId id="767" r:id="rId73"/>
    <p:sldId id="762" r:id="rId74"/>
    <p:sldId id="763" r:id="rId75"/>
    <p:sldId id="764" r:id="rId76"/>
    <p:sldId id="765" r:id="rId77"/>
    <p:sldId id="766" r:id="rId78"/>
    <p:sldId id="768" r:id="rId79"/>
    <p:sldId id="769" r:id="rId80"/>
    <p:sldId id="770" r:id="rId81"/>
    <p:sldId id="771" r:id="rId82"/>
    <p:sldId id="772" r:id="rId83"/>
    <p:sldId id="773" r:id="rId84"/>
    <p:sldId id="774" r:id="rId85"/>
    <p:sldId id="775" r:id="rId86"/>
    <p:sldId id="776" r:id="rId87"/>
    <p:sldId id="777" r:id="rId88"/>
    <p:sldId id="783" r:id="rId89"/>
    <p:sldId id="784" r:id="rId90"/>
  </p:sldIdLst>
  <p:sldSz cx="9144000" cy="6858000" type="screen4x3"/>
  <p:notesSz cx="6669088"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74">
          <p15:clr>
            <a:srgbClr val="A4A3A4"/>
          </p15:clr>
        </p15:guide>
        <p15:guide id="2" pos="216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530" autoAdjust="0"/>
    <p:restoredTop sz="80340" autoAdjust="0"/>
  </p:normalViewPr>
  <p:slideViewPr>
    <p:cSldViewPr>
      <p:cViewPr varScale="1">
        <p:scale>
          <a:sx n="101" d="100"/>
          <a:sy n="101" d="100"/>
        </p:scale>
        <p:origin x="2888" y="200"/>
      </p:cViewPr>
      <p:guideLst>
        <p:guide orient="horz" pos="2874"/>
        <p:guide pos="2169"/>
      </p:guideLst>
    </p:cSldViewPr>
  </p:slideViewPr>
  <p:notesTextViewPr>
    <p:cViewPr>
      <p:scale>
        <a:sx n="100" d="100"/>
        <a:sy n="100" d="100"/>
      </p:scale>
      <p:origin x="0" y="0"/>
    </p:cViewPr>
  </p:notesTextViewPr>
  <p:notesViewPr>
    <p:cSldViewPr>
      <p:cViewPr varScale="1">
        <p:scale>
          <a:sx n="79" d="100"/>
          <a:sy n="79" d="100"/>
        </p:scale>
        <p:origin x="2016"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tableStyles" Target="tableStyle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889938" cy="49863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777993" y="1"/>
            <a:ext cx="2889938" cy="498630"/>
          </a:xfrm>
          <a:prstGeom prst="rect">
            <a:avLst/>
          </a:prstGeom>
        </p:spPr>
        <p:txBody>
          <a:bodyPr vert="horz" lIns="91440" tIns="45720" rIns="91440" bIns="45720" rtlCol="0"/>
          <a:lstStyle>
            <a:lvl1pPr algn="r">
              <a:defRPr sz="1200"/>
            </a:lvl1pPr>
          </a:lstStyle>
          <a:p>
            <a:fld id="{C5DBE84A-49C0-4C58-98E2-F487FF3A3892}" type="datetimeFigureOut">
              <a:rPr lang="zh-CN" altLang="en-US" smtClean="0"/>
              <a:t>2022/5/8</a:t>
            </a:fld>
            <a:endParaRPr lang="zh-CN" altLang="en-US"/>
          </a:p>
        </p:txBody>
      </p:sp>
      <p:sp>
        <p:nvSpPr>
          <p:cNvPr id="4" name="幻灯片图像占位符 3"/>
          <p:cNvSpPr>
            <a:spLocks noGrp="1" noRot="1" noChangeAspect="1"/>
          </p:cNvSpPr>
          <p:nvPr>
            <p:ph type="sldImg" idx="2"/>
          </p:nvPr>
        </p:nvSpPr>
        <p:spPr>
          <a:xfrm>
            <a:off x="1101725" y="1241425"/>
            <a:ext cx="4465638" cy="33496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66909" y="4777197"/>
            <a:ext cx="5335270" cy="3908613"/>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9428010"/>
            <a:ext cx="2889938" cy="498629"/>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777993" y="9428010"/>
            <a:ext cx="2889938" cy="498629"/>
          </a:xfrm>
          <a:prstGeom prst="rect">
            <a:avLst/>
          </a:prstGeom>
        </p:spPr>
        <p:txBody>
          <a:bodyPr vert="horz" lIns="91440" tIns="45720" rIns="91440" bIns="45720" rtlCol="0" anchor="b"/>
          <a:lstStyle>
            <a:lvl1pPr algn="r">
              <a:defRPr sz="1200"/>
            </a:lvl1pPr>
          </a:lstStyle>
          <a:p>
            <a:fld id="{F42712C7-71DD-48B0-87D8-BC665B3FB6C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71120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42712C7-71DD-48B0-87D8-BC665B3FB6C1}" type="slidenum">
              <a:rPr lang="zh-CN" altLang="en-US" smtClean="0"/>
              <a:t>43</a:t>
            </a:fld>
            <a:endParaRPr lang="zh-CN" altLang="en-US"/>
          </a:p>
        </p:txBody>
      </p:sp>
    </p:spTree>
    <p:extLst>
      <p:ext uri="{BB962C8B-B14F-4D97-AF65-F5344CB8AC3E}">
        <p14:creationId xmlns:p14="http://schemas.microsoft.com/office/powerpoint/2010/main" val="9182346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42712C7-71DD-48B0-87D8-BC665B3FB6C1}" type="slidenum">
              <a:rPr lang="zh-CN" altLang="en-US" smtClean="0"/>
              <a:t>44</a:t>
            </a:fld>
            <a:endParaRPr lang="zh-CN" altLang="en-US"/>
          </a:p>
        </p:txBody>
      </p:sp>
    </p:spTree>
    <p:extLst>
      <p:ext uri="{BB962C8B-B14F-4D97-AF65-F5344CB8AC3E}">
        <p14:creationId xmlns:p14="http://schemas.microsoft.com/office/powerpoint/2010/main" val="38995077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42712C7-71DD-48B0-87D8-BC665B3FB6C1}" type="slidenum">
              <a:rPr lang="zh-CN" altLang="en-US" smtClean="0"/>
              <a:t>45</a:t>
            </a:fld>
            <a:endParaRPr lang="zh-CN" altLang="en-US"/>
          </a:p>
        </p:txBody>
      </p:sp>
    </p:spTree>
    <p:extLst>
      <p:ext uri="{BB962C8B-B14F-4D97-AF65-F5344CB8AC3E}">
        <p14:creationId xmlns:p14="http://schemas.microsoft.com/office/powerpoint/2010/main" val="786623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42712C7-71DD-48B0-87D8-BC665B3FB6C1}" type="slidenum">
              <a:rPr lang="zh-CN" altLang="en-US" smtClean="0"/>
              <a:t>46</a:t>
            </a:fld>
            <a:endParaRPr lang="zh-CN" altLang="en-US"/>
          </a:p>
        </p:txBody>
      </p:sp>
    </p:spTree>
    <p:extLst>
      <p:ext uri="{BB962C8B-B14F-4D97-AF65-F5344CB8AC3E}">
        <p14:creationId xmlns:p14="http://schemas.microsoft.com/office/powerpoint/2010/main" val="11316859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42712C7-71DD-48B0-87D8-BC665B3FB6C1}" type="slidenum">
              <a:rPr lang="zh-CN" altLang="en-US" smtClean="0"/>
              <a:t>47</a:t>
            </a:fld>
            <a:endParaRPr lang="zh-CN" altLang="en-US"/>
          </a:p>
        </p:txBody>
      </p:sp>
    </p:spTree>
    <p:extLst>
      <p:ext uri="{BB962C8B-B14F-4D97-AF65-F5344CB8AC3E}">
        <p14:creationId xmlns:p14="http://schemas.microsoft.com/office/powerpoint/2010/main" val="30415271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42712C7-71DD-48B0-87D8-BC665B3FB6C1}" type="slidenum">
              <a:rPr lang="zh-CN" altLang="en-US" smtClean="0"/>
              <a:t>48</a:t>
            </a:fld>
            <a:endParaRPr lang="zh-CN" altLang="en-US"/>
          </a:p>
        </p:txBody>
      </p:sp>
    </p:spTree>
    <p:extLst>
      <p:ext uri="{BB962C8B-B14F-4D97-AF65-F5344CB8AC3E}">
        <p14:creationId xmlns:p14="http://schemas.microsoft.com/office/powerpoint/2010/main" val="18914216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42712C7-71DD-48B0-87D8-BC665B3FB6C1}" type="slidenum">
              <a:rPr lang="zh-CN" altLang="en-US" smtClean="0"/>
              <a:t>49</a:t>
            </a:fld>
            <a:endParaRPr lang="zh-CN" altLang="en-US"/>
          </a:p>
        </p:txBody>
      </p:sp>
    </p:spTree>
    <p:extLst>
      <p:ext uri="{BB962C8B-B14F-4D97-AF65-F5344CB8AC3E}">
        <p14:creationId xmlns:p14="http://schemas.microsoft.com/office/powerpoint/2010/main" val="27708951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42712C7-71DD-48B0-87D8-BC665B3FB6C1}" type="slidenum">
              <a:rPr lang="zh-CN" altLang="en-US" smtClean="0"/>
              <a:t>50</a:t>
            </a:fld>
            <a:endParaRPr lang="zh-CN" altLang="en-US"/>
          </a:p>
        </p:txBody>
      </p:sp>
    </p:spTree>
    <p:extLst>
      <p:ext uri="{BB962C8B-B14F-4D97-AF65-F5344CB8AC3E}">
        <p14:creationId xmlns:p14="http://schemas.microsoft.com/office/powerpoint/2010/main" val="32381861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42712C7-71DD-48B0-87D8-BC665B3FB6C1}" type="slidenum">
              <a:rPr lang="zh-CN" altLang="en-US" smtClean="0"/>
              <a:t>51</a:t>
            </a:fld>
            <a:endParaRPr lang="zh-CN" altLang="en-US"/>
          </a:p>
        </p:txBody>
      </p:sp>
    </p:spTree>
    <p:extLst>
      <p:ext uri="{BB962C8B-B14F-4D97-AF65-F5344CB8AC3E}">
        <p14:creationId xmlns:p14="http://schemas.microsoft.com/office/powerpoint/2010/main" val="740220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42712C7-71DD-48B0-87D8-BC665B3FB6C1}" type="slidenum">
              <a:rPr lang="zh-CN" altLang="en-US" smtClean="0"/>
              <a:t>52</a:t>
            </a:fld>
            <a:endParaRPr lang="zh-CN" altLang="en-US"/>
          </a:p>
        </p:txBody>
      </p:sp>
    </p:spTree>
    <p:extLst>
      <p:ext uri="{BB962C8B-B14F-4D97-AF65-F5344CB8AC3E}">
        <p14:creationId xmlns:p14="http://schemas.microsoft.com/office/powerpoint/2010/main" val="474449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4445920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42712C7-71DD-48B0-87D8-BC665B3FB6C1}" type="slidenum">
              <a:rPr lang="zh-CN" altLang="en-US" smtClean="0"/>
              <a:t>53</a:t>
            </a:fld>
            <a:endParaRPr lang="zh-CN" altLang="en-US"/>
          </a:p>
        </p:txBody>
      </p:sp>
    </p:spTree>
    <p:extLst>
      <p:ext uri="{BB962C8B-B14F-4D97-AF65-F5344CB8AC3E}">
        <p14:creationId xmlns:p14="http://schemas.microsoft.com/office/powerpoint/2010/main" val="32909998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42712C7-71DD-48B0-87D8-BC665B3FB6C1}" type="slidenum">
              <a:rPr lang="zh-CN" altLang="en-US" smtClean="0"/>
              <a:t>54</a:t>
            </a:fld>
            <a:endParaRPr lang="zh-CN" altLang="en-US"/>
          </a:p>
        </p:txBody>
      </p:sp>
    </p:spTree>
    <p:extLst>
      <p:ext uri="{BB962C8B-B14F-4D97-AF65-F5344CB8AC3E}">
        <p14:creationId xmlns:p14="http://schemas.microsoft.com/office/powerpoint/2010/main" val="975666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42712C7-71DD-48B0-87D8-BC665B3FB6C1}" type="slidenum">
              <a:rPr lang="zh-CN" altLang="en-US" smtClean="0"/>
              <a:t>55</a:t>
            </a:fld>
            <a:endParaRPr lang="zh-CN" altLang="en-US"/>
          </a:p>
        </p:txBody>
      </p:sp>
    </p:spTree>
    <p:extLst>
      <p:ext uri="{BB962C8B-B14F-4D97-AF65-F5344CB8AC3E}">
        <p14:creationId xmlns:p14="http://schemas.microsoft.com/office/powerpoint/2010/main" val="33291988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42712C7-71DD-48B0-87D8-BC665B3FB6C1}" type="slidenum">
              <a:rPr lang="zh-CN" altLang="en-US" smtClean="0"/>
              <a:t>56</a:t>
            </a:fld>
            <a:endParaRPr lang="zh-CN" altLang="en-US"/>
          </a:p>
        </p:txBody>
      </p:sp>
    </p:spTree>
    <p:extLst>
      <p:ext uri="{BB962C8B-B14F-4D97-AF65-F5344CB8AC3E}">
        <p14:creationId xmlns:p14="http://schemas.microsoft.com/office/powerpoint/2010/main" val="12069528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42712C7-71DD-48B0-87D8-BC665B3FB6C1}" type="slidenum">
              <a:rPr lang="zh-CN" altLang="en-US" smtClean="0"/>
              <a:t>57</a:t>
            </a:fld>
            <a:endParaRPr lang="zh-CN" altLang="en-US"/>
          </a:p>
        </p:txBody>
      </p:sp>
    </p:spTree>
    <p:extLst>
      <p:ext uri="{BB962C8B-B14F-4D97-AF65-F5344CB8AC3E}">
        <p14:creationId xmlns:p14="http://schemas.microsoft.com/office/powerpoint/2010/main" val="34300973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42712C7-71DD-48B0-87D8-BC665B3FB6C1}" type="slidenum">
              <a:rPr lang="zh-CN" altLang="en-US" smtClean="0"/>
              <a:t>58</a:t>
            </a:fld>
            <a:endParaRPr lang="zh-CN" altLang="en-US"/>
          </a:p>
        </p:txBody>
      </p:sp>
    </p:spTree>
    <p:extLst>
      <p:ext uri="{BB962C8B-B14F-4D97-AF65-F5344CB8AC3E}">
        <p14:creationId xmlns:p14="http://schemas.microsoft.com/office/powerpoint/2010/main" val="33592388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42712C7-71DD-48B0-87D8-BC665B3FB6C1}" type="slidenum">
              <a:rPr lang="zh-CN" altLang="en-US" smtClean="0"/>
              <a:t>59</a:t>
            </a:fld>
            <a:endParaRPr lang="zh-CN" altLang="en-US"/>
          </a:p>
        </p:txBody>
      </p:sp>
    </p:spTree>
    <p:extLst>
      <p:ext uri="{BB962C8B-B14F-4D97-AF65-F5344CB8AC3E}">
        <p14:creationId xmlns:p14="http://schemas.microsoft.com/office/powerpoint/2010/main" val="2589827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42712C7-71DD-48B0-87D8-BC665B3FB6C1}" type="slidenum">
              <a:rPr lang="zh-CN" altLang="en-US" smtClean="0"/>
              <a:t>60</a:t>
            </a:fld>
            <a:endParaRPr lang="zh-CN" altLang="en-US"/>
          </a:p>
        </p:txBody>
      </p:sp>
    </p:spTree>
    <p:extLst>
      <p:ext uri="{BB962C8B-B14F-4D97-AF65-F5344CB8AC3E}">
        <p14:creationId xmlns:p14="http://schemas.microsoft.com/office/powerpoint/2010/main" val="32706019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42712C7-71DD-48B0-87D8-BC665B3FB6C1}" type="slidenum">
              <a:rPr lang="zh-CN" altLang="en-US" smtClean="0"/>
              <a:t>61</a:t>
            </a:fld>
            <a:endParaRPr lang="zh-CN" altLang="en-US"/>
          </a:p>
        </p:txBody>
      </p:sp>
    </p:spTree>
    <p:extLst>
      <p:ext uri="{BB962C8B-B14F-4D97-AF65-F5344CB8AC3E}">
        <p14:creationId xmlns:p14="http://schemas.microsoft.com/office/powerpoint/2010/main" val="30528500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42712C7-71DD-48B0-87D8-BC665B3FB6C1}" type="slidenum">
              <a:rPr lang="zh-CN" altLang="en-US" smtClean="0"/>
              <a:t>66</a:t>
            </a:fld>
            <a:endParaRPr lang="zh-CN" altLang="en-US"/>
          </a:p>
        </p:txBody>
      </p:sp>
    </p:spTree>
    <p:extLst>
      <p:ext uri="{BB962C8B-B14F-4D97-AF65-F5344CB8AC3E}">
        <p14:creationId xmlns:p14="http://schemas.microsoft.com/office/powerpoint/2010/main" val="3294854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42712C7-71DD-48B0-87D8-BC665B3FB6C1}" type="slidenum">
              <a:rPr lang="zh-CN" altLang="en-US" smtClean="0"/>
              <a:t>71</a:t>
            </a:fld>
            <a:endParaRPr lang="zh-CN" altLang="en-US"/>
          </a:p>
        </p:txBody>
      </p:sp>
    </p:spTree>
    <p:extLst>
      <p:ext uri="{BB962C8B-B14F-4D97-AF65-F5344CB8AC3E}">
        <p14:creationId xmlns:p14="http://schemas.microsoft.com/office/powerpoint/2010/main" val="952662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159178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0365794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700585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42712C7-71DD-48B0-87D8-BC665B3FB6C1}" type="slidenum">
              <a:rPr lang="zh-CN" altLang="en-US" smtClean="0"/>
              <a:t>9</a:t>
            </a:fld>
            <a:endParaRPr lang="zh-CN" altLang="en-US"/>
          </a:p>
        </p:txBody>
      </p:sp>
    </p:spTree>
    <p:extLst>
      <p:ext uri="{BB962C8B-B14F-4D97-AF65-F5344CB8AC3E}">
        <p14:creationId xmlns:p14="http://schemas.microsoft.com/office/powerpoint/2010/main" val="3387842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42712C7-71DD-48B0-87D8-BC665B3FB6C1}" type="slidenum">
              <a:rPr lang="zh-CN" altLang="en-US" smtClean="0"/>
              <a:t>42</a:t>
            </a:fld>
            <a:endParaRPr lang="zh-CN" altLang="en-US"/>
          </a:p>
        </p:txBody>
      </p:sp>
    </p:spTree>
    <p:extLst>
      <p:ext uri="{BB962C8B-B14F-4D97-AF65-F5344CB8AC3E}">
        <p14:creationId xmlns:p14="http://schemas.microsoft.com/office/powerpoint/2010/main" val="1549607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5/8/22</a:t>
            </a:fld>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F44D0ED-2CA6-476E-9E58-7AE95DB639C0}"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5/8/22</a:t>
            </a:fld>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F44D0ED-2CA6-476E-9E58-7AE95DB639C0}"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5/8/22</a:t>
            </a:fld>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F44D0ED-2CA6-476E-9E58-7AE95DB639C0}"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a:t>单击此处编辑母版副标题样式</a:t>
            </a:r>
          </a:p>
        </p:txBody>
      </p:sp>
      <p:sp>
        <p:nvSpPr>
          <p:cNvPr id="4" name="日期占位符 1027"/>
          <p:cNvSpPr>
            <a:spLocks noGrp="1"/>
          </p:cNvSpPr>
          <p:nvPr>
            <p:ph type="dt" sz="half" idx="10"/>
          </p:nvPr>
        </p:nvSpPr>
        <p:spPr/>
        <p:txBody>
          <a:bodyPr/>
          <a:lstStyle>
            <a:lvl1pPr>
              <a:defRPr/>
            </a:lvl1pPr>
          </a:lstStyle>
          <a:p>
            <a:endParaRPr lang="zh-CN" altLang="en-US"/>
          </a:p>
        </p:txBody>
      </p:sp>
      <p:sp>
        <p:nvSpPr>
          <p:cNvPr id="5" name="页脚占位符 1028"/>
          <p:cNvSpPr>
            <a:spLocks noGrp="1"/>
          </p:cNvSpPr>
          <p:nvPr>
            <p:ph type="ftr" sz="quarter" idx="11"/>
          </p:nvPr>
        </p:nvSpPr>
        <p:spPr/>
        <p:txBody>
          <a:bodyPr/>
          <a:lstStyle>
            <a:lvl1pPr>
              <a:defRPr/>
            </a:lvl1pPr>
          </a:lstStyle>
          <a:p>
            <a:endParaRPr lang="zh-CN"/>
          </a:p>
        </p:txBody>
      </p:sp>
      <p:sp>
        <p:nvSpPr>
          <p:cNvPr id="6" name="灯片编号占位符 1029"/>
          <p:cNvSpPr>
            <a:spLocks noGrp="1"/>
          </p:cNvSpPr>
          <p:nvPr>
            <p:ph type="sldNum" sz="quarter" idx="12"/>
          </p:nvPr>
        </p:nvSpPr>
        <p:spPr/>
        <p:txBody>
          <a:bodyPr/>
          <a:lstStyle>
            <a:lvl1pPr>
              <a:defRPr/>
            </a:lvl1pPr>
          </a:lstStyle>
          <a:p>
            <a:fld id="{7F7A7618-506D-47E0-8292-4FEB1F3825A2}" type="slidenum">
              <a:rPr lang="en-US" altLang="zh-CN"/>
              <a:t>‹#›</a:t>
            </a:fld>
            <a:endParaRPr 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日期占位符 1027"/>
          <p:cNvSpPr>
            <a:spLocks noGrp="1"/>
          </p:cNvSpPr>
          <p:nvPr>
            <p:ph type="dt" sz="half" idx="10"/>
          </p:nvPr>
        </p:nvSpPr>
        <p:spPr/>
        <p:txBody>
          <a:bodyPr/>
          <a:lstStyle>
            <a:lvl1pPr>
              <a:defRPr/>
            </a:lvl1pPr>
          </a:lstStyle>
          <a:p>
            <a:endParaRPr lang="zh-CN" altLang="en-US"/>
          </a:p>
        </p:txBody>
      </p:sp>
      <p:sp>
        <p:nvSpPr>
          <p:cNvPr id="5" name="页脚占位符 1028"/>
          <p:cNvSpPr>
            <a:spLocks noGrp="1"/>
          </p:cNvSpPr>
          <p:nvPr>
            <p:ph type="ftr" sz="quarter" idx="11"/>
          </p:nvPr>
        </p:nvSpPr>
        <p:spPr/>
        <p:txBody>
          <a:bodyPr/>
          <a:lstStyle>
            <a:lvl1pPr>
              <a:defRPr/>
            </a:lvl1pPr>
          </a:lstStyle>
          <a:p>
            <a:endParaRPr lang="zh-CN"/>
          </a:p>
        </p:txBody>
      </p:sp>
      <p:sp>
        <p:nvSpPr>
          <p:cNvPr id="6" name="灯片编号占位符 1029"/>
          <p:cNvSpPr>
            <a:spLocks noGrp="1"/>
          </p:cNvSpPr>
          <p:nvPr>
            <p:ph type="sldNum" sz="quarter" idx="12"/>
          </p:nvPr>
        </p:nvSpPr>
        <p:spPr/>
        <p:txBody>
          <a:bodyPr/>
          <a:lstStyle>
            <a:lvl1pPr>
              <a:defRPr/>
            </a:lvl1pPr>
          </a:lstStyle>
          <a:p>
            <a:fld id="{F029A0B5-0824-45B4-89D9-E541E7346A51}" type="slidenum">
              <a:rPr lang="en-US" altLang="zh-CN"/>
              <a:t>‹#›</a:t>
            </a:fld>
            <a:endParaRPr 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日期占位符 1027"/>
          <p:cNvSpPr>
            <a:spLocks noGrp="1"/>
          </p:cNvSpPr>
          <p:nvPr>
            <p:ph type="dt" sz="half" idx="10"/>
          </p:nvPr>
        </p:nvSpPr>
        <p:spPr/>
        <p:txBody>
          <a:bodyPr/>
          <a:lstStyle>
            <a:lvl1pPr>
              <a:defRPr/>
            </a:lvl1pPr>
          </a:lstStyle>
          <a:p>
            <a:endParaRPr lang="zh-CN" altLang="en-US"/>
          </a:p>
        </p:txBody>
      </p:sp>
      <p:sp>
        <p:nvSpPr>
          <p:cNvPr id="5" name="页脚占位符 1028"/>
          <p:cNvSpPr>
            <a:spLocks noGrp="1"/>
          </p:cNvSpPr>
          <p:nvPr>
            <p:ph type="ftr" sz="quarter" idx="11"/>
          </p:nvPr>
        </p:nvSpPr>
        <p:spPr/>
        <p:txBody>
          <a:bodyPr/>
          <a:lstStyle>
            <a:lvl1pPr>
              <a:defRPr/>
            </a:lvl1pPr>
          </a:lstStyle>
          <a:p>
            <a:endParaRPr lang="zh-CN"/>
          </a:p>
        </p:txBody>
      </p:sp>
      <p:sp>
        <p:nvSpPr>
          <p:cNvPr id="6" name="灯片编号占位符 1029"/>
          <p:cNvSpPr>
            <a:spLocks noGrp="1"/>
          </p:cNvSpPr>
          <p:nvPr>
            <p:ph type="sldNum" sz="quarter" idx="12"/>
          </p:nvPr>
        </p:nvSpPr>
        <p:spPr/>
        <p:txBody>
          <a:bodyPr/>
          <a:lstStyle>
            <a:lvl1pPr>
              <a:defRPr/>
            </a:lvl1pPr>
          </a:lstStyle>
          <a:p>
            <a:fld id="{8A0919A9-C2E4-4626-AE07-2D5B9A632E04}" type="slidenum">
              <a:rPr lang="en-US" altLang="zh-CN"/>
              <a:t>‹#›</a:t>
            </a:fld>
            <a:endParaRPr 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2504" cy="4525963"/>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内容占位符 3"/>
          <p:cNvSpPr>
            <a:spLocks noGrp="1"/>
          </p:cNvSpPr>
          <p:nvPr>
            <p:ph sz="half" idx="2"/>
          </p:nvPr>
        </p:nvSpPr>
        <p:spPr>
          <a:xfrm>
            <a:off x="4654296" y="1600200"/>
            <a:ext cx="4032504" cy="4525963"/>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5" name="日期占位符 1027"/>
          <p:cNvSpPr>
            <a:spLocks noGrp="1"/>
          </p:cNvSpPr>
          <p:nvPr>
            <p:ph type="dt" sz="half" idx="10"/>
          </p:nvPr>
        </p:nvSpPr>
        <p:spPr/>
        <p:txBody>
          <a:bodyPr/>
          <a:lstStyle>
            <a:lvl1pPr>
              <a:defRPr/>
            </a:lvl1pPr>
          </a:lstStyle>
          <a:p>
            <a:endParaRPr lang="zh-CN" altLang="en-US"/>
          </a:p>
        </p:txBody>
      </p:sp>
      <p:sp>
        <p:nvSpPr>
          <p:cNvPr id="6" name="页脚占位符 1028"/>
          <p:cNvSpPr>
            <a:spLocks noGrp="1"/>
          </p:cNvSpPr>
          <p:nvPr>
            <p:ph type="ftr" sz="quarter" idx="11"/>
          </p:nvPr>
        </p:nvSpPr>
        <p:spPr/>
        <p:txBody>
          <a:bodyPr/>
          <a:lstStyle>
            <a:lvl1pPr>
              <a:defRPr/>
            </a:lvl1pPr>
          </a:lstStyle>
          <a:p>
            <a:endParaRPr lang="zh-CN"/>
          </a:p>
        </p:txBody>
      </p:sp>
      <p:sp>
        <p:nvSpPr>
          <p:cNvPr id="7" name="灯片编号占位符 1029"/>
          <p:cNvSpPr>
            <a:spLocks noGrp="1"/>
          </p:cNvSpPr>
          <p:nvPr>
            <p:ph type="sldNum" sz="quarter" idx="12"/>
          </p:nvPr>
        </p:nvSpPr>
        <p:spPr/>
        <p:txBody>
          <a:bodyPr/>
          <a:lstStyle>
            <a:lvl1pPr>
              <a:defRPr/>
            </a:lvl1pPr>
          </a:lstStyle>
          <a:p>
            <a:fld id="{CB6F560B-C28C-42ED-90BC-D65EC6A232CA}" type="slidenum">
              <a:rPr lang="en-US" altLang="zh-CN"/>
              <a:t>‹#›</a:t>
            </a:fld>
            <a:endParaRPr 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7" name="日期占位符 1027"/>
          <p:cNvSpPr>
            <a:spLocks noGrp="1"/>
          </p:cNvSpPr>
          <p:nvPr>
            <p:ph type="dt" sz="half" idx="10"/>
          </p:nvPr>
        </p:nvSpPr>
        <p:spPr/>
        <p:txBody>
          <a:bodyPr/>
          <a:lstStyle>
            <a:lvl1pPr>
              <a:defRPr/>
            </a:lvl1pPr>
          </a:lstStyle>
          <a:p>
            <a:endParaRPr lang="zh-CN" altLang="en-US"/>
          </a:p>
        </p:txBody>
      </p:sp>
      <p:sp>
        <p:nvSpPr>
          <p:cNvPr id="8" name="页脚占位符 1028"/>
          <p:cNvSpPr>
            <a:spLocks noGrp="1"/>
          </p:cNvSpPr>
          <p:nvPr>
            <p:ph type="ftr" sz="quarter" idx="11"/>
          </p:nvPr>
        </p:nvSpPr>
        <p:spPr/>
        <p:txBody>
          <a:bodyPr/>
          <a:lstStyle>
            <a:lvl1pPr>
              <a:defRPr/>
            </a:lvl1pPr>
          </a:lstStyle>
          <a:p>
            <a:endParaRPr lang="zh-CN"/>
          </a:p>
        </p:txBody>
      </p:sp>
      <p:sp>
        <p:nvSpPr>
          <p:cNvPr id="9" name="灯片编号占位符 1029"/>
          <p:cNvSpPr>
            <a:spLocks noGrp="1"/>
          </p:cNvSpPr>
          <p:nvPr>
            <p:ph type="sldNum" sz="quarter" idx="12"/>
          </p:nvPr>
        </p:nvSpPr>
        <p:spPr/>
        <p:txBody>
          <a:bodyPr/>
          <a:lstStyle>
            <a:lvl1pPr>
              <a:defRPr/>
            </a:lvl1pPr>
          </a:lstStyle>
          <a:p>
            <a:fld id="{21FE00DA-22E1-401F-94DF-FCE00140F255}" type="slidenum">
              <a:rPr lang="en-US" altLang="zh-CN"/>
              <a:t>‹#›</a:t>
            </a:fld>
            <a:endParaRPr 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1027"/>
          <p:cNvSpPr>
            <a:spLocks noGrp="1"/>
          </p:cNvSpPr>
          <p:nvPr>
            <p:ph type="dt" sz="half" idx="10"/>
          </p:nvPr>
        </p:nvSpPr>
        <p:spPr/>
        <p:txBody>
          <a:bodyPr/>
          <a:lstStyle>
            <a:lvl1pPr>
              <a:defRPr/>
            </a:lvl1pPr>
          </a:lstStyle>
          <a:p>
            <a:endParaRPr lang="zh-CN" altLang="en-US"/>
          </a:p>
        </p:txBody>
      </p:sp>
      <p:sp>
        <p:nvSpPr>
          <p:cNvPr id="4" name="页脚占位符 1028"/>
          <p:cNvSpPr>
            <a:spLocks noGrp="1"/>
          </p:cNvSpPr>
          <p:nvPr>
            <p:ph type="ftr" sz="quarter" idx="11"/>
          </p:nvPr>
        </p:nvSpPr>
        <p:spPr/>
        <p:txBody>
          <a:bodyPr/>
          <a:lstStyle>
            <a:lvl1pPr>
              <a:defRPr/>
            </a:lvl1pPr>
          </a:lstStyle>
          <a:p>
            <a:endParaRPr lang="zh-CN"/>
          </a:p>
        </p:txBody>
      </p:sp>
      <p:sp>
        <p:nvSpPr>
          <p:cNvPr id="5" name="灯片编号占位符 1029"/>
          <p:cNvSpPr>
            <a:spLocks noGrp="1"/>
          </p:cNvSpPr>
          <p:nvPr>
            <p:ph type="sldNum" sz="quarter" idx="12"/>
          </p:nvPr>
        </p:nvSpPr>
        <p:spPr/>
        <p:txBody>
          <a:bodyPr/>
          <a:lstStyle>
            <a:lvl1pPr>
              <a:defRPr/>
            </a:lvl1pPr>
          </a:lstStyle>
          <a:p>
            <a:fld id="{30F532BB-FD2D-4A60-9F4D-B1B03F62A657}" type="slidenum">
              <a:rPr lang="en-US" altLang="zh-CN"/>
              <a:t>‹#›</a:t>
            </a:fld>
            <a:endParaRPr 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027"/>
          <p:cNvSpPr>
            <a:spLocks noGrp="1"/>
          </p:cNvSpPr>
          <p:nvPr>
            <p:ph type="dt" sz="half" idx="10"/>
          </p:nvPr>
        </p:nvSpPr>
        <p:spPr/>
        <p:txBody>
          <a:bodyPr/>
          <a:lstStyle>
            <a:lvl1pPr>
              <a:defRPr/>
            </a:lvl1pPr>
          </a:lstStyle>
          <a:p>
            <a:endParaRPr lang="zh-CN" altLang="en-US"/>
          </a:p>
        </p:txBody>
      </p:sp>
      <p:sp>
        <p:nvSpPr>
          <p:cNvPr id="3" name="页脚占位符 1028"/>
          <p:cNvSpPr>
            <a:spLocks noGrp="1"/>
          </p:cNvSpPr>
          <p:nvPr>
            <p:ph type="ftr" sz="quarter" idx="11"/>
          </p:nvPr>
        </p:nvSpPr>
        <p:spPr/>
        <p:txBody>
          <a:bodyPr/>
          <a:lstStyle>
            <a:lvl1pPr>
              <a:defRPr/>
            </a:lvl1pPr>
          </a:lstStyle>
          <a:p>
            <a:endParaRPr lang="zh-CN"/>
          </a:p>
        </p:txBody>
      </p:sp>
      <p:sp>
        <p:nvSpPr>
          <p:cNvPr id="4" name="灯片编号占位符 1029"/>
          <p:cNvSpPr>
            <a:spLocks noGrp="1"/>
          </p:cNvSpPr>
          <p:nvPr>
            <p:ph type="sldNum" sz="quarter" idx="12"/>
          </p:nvPr>
        </p:nvSpPr>
        <p:spPr/>
        <p:txBody>
          <a:bodyPr/>
          <a:lstStyle>
            <a:lvl1pPr>
              <a:defRPr/>
            </a:lvl1pPr>
          </a:lstStyle>
          <a:p>
            <a:fld id="{2771A657-D0C7-4EED-BDB4-C6790B97110C}" type="slidenum">
              <a:rPr lang="en-US" altLang="zh-CN"/>
              <a:t>‹#›</a:t>
            </a:fld>
            <a:endParaRPr 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日期占位符 1027"/>
          <p:cNvSpPr>
            <a:spLocks noGrp="1"/>
          </p:cNvSpPr>
          <p:nvPr>
            <p:ph type="dt" sz="half" idx="10"/>
          </p:nvPr>
        </p:nvSpPr>
        <p:spPr/>
        <p:txBody>
          <a:bodyPr/>
          <a:lstStyle>
            <a:lvl1pPr>
              <a:defRPr/>
            </a:lvl1pPr>
          </a:lstStyle>
          <a:p>
            <a:endParaRPr lang="zh-CN" altLang="en-US"/>
          </a:p>
        </p:txBody>
      </p:sp>
      <p:sp>
        <p:nvSpPr>
          <p:cNvPr id="6" name="页脚占位符 1028"/>
          <p:cNvSpPr>
            <a:spLocks noGrp="1"/>
          </p:cNvSpPr>
          <p:nvPr>
            <p:ph type="ftr" sz="quarter" idx="11"/>
          </p:nvPr>
        </p:nvSpPr>
        <p:spPr/>
        <p:txBody>
          <a:bodyPr/>
          <a:lstStyle>
            <a:lvl1pPr>
              <a:defRPr/>
            </a:lvl1pPr>
          </a:lstStyle>
          <a:p>
            <a:endParaRPr lang="zh-CN"/>
          </a:p>
        </p:txBody>
      </p:sp>
      <p:sp>
        <p:nvSpPr>
          <p:cNvPr id="7" name="灯片编号占位符 1029"/>
          <p:cNvSpPr>
            <a:spLocks noGrp="1"/>
          </p:cNvSpPr>
          <p:nvPr>
            <p:ph type="sldNum" sz="quarter" idx="12"/>
          </p:nvPr>
        </p:nvSpPr>
        <p:spPr/>
        <p:txBody>
          <a:bodyPr/>
          <a:lstStyle>
            <a:lvl1pPr>
              <a:defRPr/>
            </a:lvl1pPr>
          </a:lstStyle>
          <a:p>
            <a:fld id="{ABDEF87C-7312-4F1F-959E-10FCBDB1899E}" type="slidenum">
              <a:rPr lang="en-US" altLang="zh-CN"/>
              <a:t>‹#›</a:t>
            </a:fld>
            <a:endParaRPr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5/8/22</a:t>
            </a:fld>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F44D0ED-2CA6-476E-9E58-7AE95DB639C0}"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noProof="1"/>
              <a:t>单击图标添加图片</a:t>
            </a:r>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p>
        </p:txBody>
      </p:sp>
      <p:sp>
        <p:nvSpPr>
          <p:cNvPr id="5" name="日期占位符 1027"/>
          <p:cNvSpPr>
            <a:spLocks noGrp="1"/>
          </p:cNvSpPr>
          <p:nvPr>
            <p:ph type="dt" sz="half" idx="10"/>
          </p:nvPr>
        </p:nvSpPr>
        <p:spPr/>
        <p:txBody>
          <a:bodyPr/>
          <a:lstStyle>
            <a:lvl1pPr>
              <a:defRPr/>
            </a:lvl1pPr>
          </a:lstStyle>
          <a:p>
            <a:endParaRPr lang="zh-CN" altLang="en-US"/>
          </a:p>
        </p:txBody>
      </p:sp>
      <p:sp>
        <p:nvSpPr>
          <p:cNvPr id="6" name="页脚占位符 1028"/>
          <p:cNvSpPr>
            <a:spLocks noGrp="1"/>
          </p:cNvSpPr>
          <p:nvPr>
            <p:ph type="ftr" sz="quarter" idx="11"/>
          </p:nvPr>
        </p:nvSpPr>
        <p:spPr/>
        <p:txBody>
          <a:bodyPr/>
          <a:lstStyle>
            <a:lvl1pPr>
              <a:defRPr/>
            </a:lvl1pPr>
          </a:lstStyle>
          <a:p>
            <a:endParaRPr lang="zh-CN"/>
          </a:p>
        </p:txBody>
      </p:sp>
      <p:sp>
        <p:nvSpPr>
          <p:cNvPr id="7" name="灯片编号占位符 1029"/>
          <p:cNvSpPr>
            <a:spLocks noGrp="1"/>
          </p:cNvSpPr>
          <p:nvPr>
            <p:ph type="sldNum" sz="quarter" idx="12"/>
          </p:nvPr>
        </p:nvSpPr>
        <p:spPr/>
        <p:txBody>
          <a:bodyPr/>
          <a:lstStyle>
            <a:lvl1pPr>
              <a:defRPr/>
            </a:lvl1pPr>
          </a:lstStyle>
          <a:p>
            <a:fld id="{53ED1689-EA83-42F1-AD2B-B6E778EED882}" type="slidenum">
              <a:rPr lang="en-US" altLang="zh-CN"/>
              <a:t>‹#›</a:t>
            </a:fld>
            <a:endParaRPr 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日期占位符 1027"/>
          <p:cNvSpPr>
            <a:spLocks noGrp="1"/>
          </p:cNvSpPr>
          <p:nvPr>
            <p:ph type="dt" sz="half" idx="10"/>
          </p:nvPr>
        </p:nvSpPr>
        <p:spPr/>
        <p:txBody>
          <a:bodyPr/>
          <a:lstStyle>
            <a:lvl1pPr>
              <a:defRPr/>
            </a:lvl1pPr>
          </a:lstStyle>
          <a:p>
            <a:endParaRPr lang="zh-CN" altLang="en-US"/>
          </a:p>
        </p:txBody>
      </p:sp>
      <p:sp>
        <p:nvSpPr>
          <p:cNvPr id="5" name="页脚占位符 1028"/>
          <p:cNvSpPr>
            <a:spLocks noGrp="1"/>
          </p:cNvSpPr>
          <p:nvPr>
            <p:ph type="ftr" sz="quarter" idx="11"/>
          </p:nvPr>
        </p:nvSpPr>
        <p:spPr/>
        <p:txBody>
          <a:bodyPr/>
          <a:lstStyle>
            <a:lvl1pPr>
              <a:defRPr/>
            </a:lvl1pPr>
          </a:lstStyle>
          <a:p>
            <a:endParaRPr lang="zh-CN"/>
          </a:p>
        </p:txBody>
      </p:sp>
      <p:sp>
        <p:nvSpPr>
          <p:cNvPr id="6" name="灯片编号占位符 1029"/>
          <p:cNvSpPr>
            <a:spLocks noGrp="1"/>
          </p:cNvSpPr>
          <p:nvPr>
            <p:ph type="sldNum" sz="quarter" idx="12"/>
          </p:nvPr>
        </p:nvSpPr>
        <p:spPr/>
        <p:txBody>
          <a:bodyPr/>
          <a:lstStyle>
            <a:lvl1pPr>
              <a:defRPr/>
            </a:lvl1pPr>
          </a:lstStyle>
          <a:p>
            <a:fld id="{711C6BBF-3487-4342-8FE1-A3A9D455258F}" type="slidenum">
              <a:rPr lang="en-US" altLang="zh-CN"/>
              <a:t>‹#›</a:t>
            </a:fld>
            <a:endParaRPr 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日期占位符 1027"/>
          <p:cNvSpPr>
            <a:spLocks noGrp="1"/>
          </p:cNvSpPr>
          <p:nvPr>
            <p:ph type="dt" sz="half" idx="10"/>
          </p:nvPr>
        </p:nvSpPr>
        <p:spPr/>
        <p:txBody>
          <a:bodyPr/>
          <a:lstStyle>
            <a:lvl1pPr>
              <a:defRPr/>
            </a:lvl1pPr>
          </a:lstStyle>
          <a:p>
            <a:endParaRPr lang="zh-CN" altLang="en-US"/>
          </a:p>
        </p:txBody>
      </p:sp>
      <p:sp>
        <p:nvSpPr>
          <p:cNvPr id="5" name="页脚占位符 1028"/>
          <p:cNvSpPr>
            <a:spLocks noGrp="1"/>
          </p:cNvSpPr>
          <p:nvPr>
            <p:ph type="ftr" sz="quarter" idx="11"/>
          </p:nvPr>
        </p:nvSpPr>
        <p:spPr/>
        <p:txBody>
          <a:bodyPr/>
          <a:lstStyle>
            <a:lvl1pPr>
              <a:defRPr/>
            </a:lvl1pPr>
          </a:lstStyle>
          <a:p>
            <a:endParaRPr lang="zh-CN"/>
          </a:p>
        </p:txBody>
      </p:sp>
      <p:sp>
        <p:nvSpPr>
          <p:cNvPr id="6" name="灯片编号占位符 1029"/>
          <p:cNvSpPr>
            <a:spLocks noGrp="1"/>
          </p:cNvSpPr>
          <p:nvPr>
            <p:ph type="sldNum" sz="quarter" idx="12"/>
          </p:nvPr>
        </p:nvSpPr>
        <p:spPr/>
        <p:txBody>
          <a:bodyPr/>
          <a:lstStyle>
            <a:lvl1pPr>
              <a:defRPr/>
            </a:lvl1pPr>
          </a:lstStyle>
          <a:p>
            <a:fld id="{B09EDA94-B4B3-48F0-B457-FE77D68BF1B9}" type="slidenum">
              <a:rPr lang="en-US" altLang="zh-CN"/>
              <a:t>‹#›</a:t>
            </a:fld>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D8BD707-D9CF-40AE-B4C6-C98DA3205C09}" type="datetimeFigureOut">
              <a:rPr lang="en-US" smtClean="0"/>
              <a:t>5/8/22</a:t>
            </a:fld>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F44D0ED-2CA6-476E-9E58-7AE95DB639C0}"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5/8/22</a:t>
            </a:fld>
            <a:endParaRPr lang="en-US" dirty="0"/>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F44D0ED-2CA6-476E-9E58-7AE95DB639C0}"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5/8/22</a:t>
            </a:fld>
            <a:endParaRPr lang="en-US" dirty="0"/>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F44D0ED-2CA6-476E-9E58-7AE95DB639C0}"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5/8/22</a:t>
            </a:fld>
            <a:endParaRPr lang="en-US" dirty="0"/>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F44D0ED-2CA6-476E-9E58-7AE95DB639C0}"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5/8/22</a:t>
            </a:fld>
            <a:endParaRPr lang="en-US" dirty="0"/>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CF44D0ED-2CA6-476E-9E58-7AE95DB639C0}"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D8BD707-D9CF-40AE-B4C6-C98DA3205C09}" type="datetimeFigureOut">
              <a:rPr lang="en-US" smtClean="0"/>
              <a:t>5/8/22</a:t>
            </a:fld>
            <a:endParaRPr lang="en-US" dirty="0"/>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F44D0ED-2CA6-476E-9E58-7AE95DB639C0}"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D8BD707-D9CF-40AE-B4C6-C98DA3205C09}" type="datetimeFigureOut">
              <a:rPr lang="en-US" smtClean="0"/>
              <a:t>5/8/22</a:t>
            </a:fld>
            <a:endParaRPr lang="en-US" dirty="0"/>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F44D0ED-2CA6-476E-9E58-7AE95DB639C0}"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alphaModFix amt="7000"/>
            <a:lum/>
          </a:blip>
          <a:srcRect/>
          <a:stretch>
            <a:fillRect l="-11000" r="-1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5/8/22</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44D0ED-2CA6-476E-9E58-7AE95DB639C0}" type="slidenum">
              <a:rPr lang="zh-CN" altLang="en-US" smtClean="0"/>
              <a:t>‹#›</a:t>
            </a:fld>
            <a:endParaRPr lang="zh-CN" altLang="en-US"/>
          </a:p>
        </p:txBody>
      </p:sp>
      <p:pic>
        <p:nvPicPr>
          <p:cNvPr id="7" name="图片 6"/>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38" y="6061075"/>
            <a:ext cx="4924426"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2"/>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4818063" y="6051550"/>
            <a:ext cx="4322762"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1">
          <a:blip r:embed="rId13">
            <a:alphaModFix amt="7000"/>
            <a:lum/>
          </a:blip>
          <a:srcRect/>
          <a:stretch>
            <a:fillRect l="-11000" r="-11000"/>
          </a:stretch>
        </a:blipFill>
        <a:effectLst/>
      </p:bgPr>
    </p:bg>
    <p:spTree>
      <p:nvGrpSpPr>
        <p:cNvPr id="1" name=""/>
        <p:cNvGrpSpPr/>
        <p:nvPr/>
      </p:nvGrpSpPr>
      <p:grpSpPr>
        <a:xfrm>
          <a:off x="0" y="0"/>
          <a:ext cx="0" cy="0"/>
          <a:chOff x="0" y="0"/>
          <a:chExt cx="0" cy="0"/>
        </a:xfrm>
      </p:grpSpPr>
      <p:sp>
        <p:nvSpPr>
          <p:cNvPr id="1026" name="标题 1025"/>
          <p:cNvSpPr>
            <a:spLocks noGrp="1" noChangeArrowheads="1"/>
          </p:cNvSpPr>
          <p:nvPr>
            <p:ph type="title" idx="4294967295"/>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1026"/>
          <p:cNvSpPr>
            <a:spLocks noGrp="1" noChangeArrowheads="1"/>
          </p:cNvSpPr>
          <p:nvPr>
            <p:ph type="body" idx="9"/>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日期占位符 1027"/>
          <p:cNvSpPr>
            <a:spLocks noGrp="1"/>
          </p:cNvSpPr>
          <p:nvPr>
            <p:ph type="dt" sz="half" idx="2"/>
          </p:nvPr>
        </p:nvSpPr>
        <p:spPr>
          <a:xfrm>
            <a:off x="457200" y="6245225"/>
            <a:ext cx="2133600" cy="476250"/>
          </a:xfrm>
          <a:prstGeom prst="rect">
            <a:avLst/>
          </a:prstGeom>
          <a:noFill/>
          <a:ln w="9525">
            <a:noFill/>
            <a:miter/>
          </a:ln>
        </p:spPr>
        <p:txBody>
          <a:bodyPr/>
          <a:lstStyle>
            <a:lvl1pPr>
              <a:defRPr sz="1400" noProof="1"/>
            </a:lvl1pPr>
          </a:lstStyle>
          <a:p>
            <a:endParaRPr lang="zh-CN" altLang="en-US"/>
          </a:p>
        </p:txBody>
      </p:sp>
      <p:sp>
        <p:nvSpPr>
          <p:cNvPr id="1029" name="页脚占位符 1028"/>
          <p:cNvSpPr>
            <a:spLocks noGrp="1"/>
          </p:cNvSpPr>
          <p:nvPr>
            <p:ph type="ftr" sz="quarter" idx="3"/>
          </p:nvPr>
        </p:nvSpPr>
        <p:spPr>
          <a:xfrm>
            <a:off x="3124200" y="6245225"/>
            <a:ext cx="2895600" cy="476250"/>
          </a:xfrm>
          <a:prstGeom prst="rect">
            <a:avLst/>
          </a:prstGeom>
          <a:noFill/>
          <a:ln w="9525">
            <a:noFill/>
            <a:miter/>
          </a:ln>
        </p:spPr>
        <p:txBody>
          <a:bodyPr/>
          <a:lstStyle>
            <a:lvl1pPr algn="ctr">
              <a:defRPr sz="1400" noProof="1"/>
            </a:lvl1pPr>
          </a:lstStyle>
          <a:p>
            <a:endParaRPr lang="zh-CN"/>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miter/>
          </a:ln>
        </p:spPr>
        <p:txBody>
          <a:bodyPr/>
          <a:lstStyle>
            <a:lvl1pPr algn="r">
              <a:defRPr sz="1400" noProof="1">
                <a:latin typeface="Arial" panose="020B0604020202020204" pitchFamily="34" charset="0"/>
                <a:ea typeface="宋体" panose="02010600030101010101" pitchFamily="2" charset="-122"/>
                <a:cs typeface="+mn-ea"/>
              </a:defRPr>
            </a:lvl1pPr>
          </a:lstStyle>
          <a:p>
            <a:fld id="{2CBEDC8A-CF73-47FE-BE50-1C10F96D6094}" type="slidenum">
              <a:rPr lang="en-US" altLang="zh-CN"/>
              <a:t>‹#›</a:t>
            </a:fld>
            <a:endParaRPr lang="zh-CN">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fontAlgn="base" hangingPunct="1">
        <a:spcBef>
          <a:spcPct val="0"/>
        </a:spcBef>
        <a:spcAft>
          <a:spcPct val="0"/>
        </a:spcAft>
        <a:buFont typeface="Arial" panose="020B0604020202020204" pitchFamily="34" charset="0"/>
        <a:defRPr sz="4400" kern="1200">
          <a:solidFill>
            <a:schemeClr val="tx2"/>
          </a:solidFill>
          <a:latin typeface="+mj-lt"/>
          <a:ea typeface="+mj-ea"/>
          <a:cs typeface="+mj-cs"/>
        </a:defRPr>
      </a:lvl1pPr>
      <a:lvl2pPr algn="ctr" rtl="0" eaLnBrk="1" fontAlgn="base" hangingPunct="1">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2pPr>
      <a:lvl3pPr algn="ctr" rtl="0" eaLnBrk="1" fontAlgn="base" hangingPunct="1">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3pPr>
      <a:lvl4pPr algn="ctr" rtl="0" eaLnBrk="1" fontAlgn="base" hangingPunct="1">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4pPr>
      <a:lvl5pPr algn="ctr" rtl="0" eaLnBrk="1" fontAlgn="base" hangingPunct="1">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lvl="1"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lvl="2"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lvl="3"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lvl="4"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lvl="5" indent="-228600" algn="l" defTabSz="914400" eaLnBrk="1" fontAlgn="base" latinLnBrk="0" hangingPunct="1">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mailto:qinceli@hit.edu.c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4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6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7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8.png"/><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8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8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8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8.png"/><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129.png"/></Relationships>
</file>

<file path=ppt/slides/_rels/slide8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31.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24000"/>
            <a:ext cx="7772400" cy="3098800"/>
          </a:xfrm>
        </p:spPr>
        <p:txBody>
          <a:bodyPr>
            <a:normAutofit/>
          </a:bodyPr>
          <a:lstStyle/>
          <a:p>
            <a:pPr lvl="0"/>
            <a:r>
              <a:rPr lang="en-US" sz="4400" dirty="0">
                <a:solidFill>
                  <a:prstClr val="black"/>
                </a:solidFill>
                <a:latin typeface="Arial" panose="020B0604020202020204"/>
                <a:cs typeface="Arial" panose="020B0604020202020204"/>
              </a:rPr>
              <a:t>Lecture 8:</a:t>
            </a:r>
            <a:br>
              <a:rPr lang="en-US" altLang="zh-CN" sz="4400" dirty="0">
                <a:solidFill>
                  <a:prstClr val="black"/>
                </a:solidFill>
                <a:latin typeface="Arial" panose="020B0604020202020204"/>
                <a:cs typeface="Arial" panose="020B0604020202020204"/>
              </a:rPr>
            </a:br>
            <a:r>
              <a:rPr lang="en-US" altLang="zh-CN" sz="4400" dirty="0">
                <a:solidFill>
                  <a:prstClr val="black"/>
                </a:solidFill>
                <a:latin typeface="Arial" panose="020B0604020202020204"/>
                <a:cs typeface="Arial" panose="020B0604020202020204"/>
              </a:rPr>
              <a:t>Face Detection</a:t>
            </a:r>
            <a:br>
              <a:rPr lang="en-US" altLang="zh-CN" sz="4400" b="1" dirty="0">
                <a:solidFill>
                  <a:prstClr val="black"/>
                </a:solidFill>
                <a:latin typeface="Arial" panose="020B0604020202020204"/>
                <a:cs typeface="Arial" panose="020B0604020202020204"/>
              </a:rPr>
            </a:br>
            <a:br>
              <a:rPr lang="zh-CN" altLang="en-US" b="1" dirty="0">
                <a:latin typeface="黑体" panose="02010609060101010101" pitchFamily="49" charset="-122"/>
                <a:ea typeface="黑体" panose="02010609060101010101" pitchFamily="49" charset="-122"/>
              </a:rPr>
            </a:br>
            <a:endParaRPr lang="zh-CN" altLang="en-US" dirty="0">
              <a:latin typeface="黑体" panose="02010609060101010101" pitchFamily="49" charset="-122"/>
              <a:ea typeface="黑体" panose="02010609060101010101" pitchFamily="49" charset="-122"/>
            </a:endParaRPr>
          </a:p>
        </p:txBody>
      </p:sp>
      <p:pic>
        <p:nvPicPr>
          <p:cNvPr id="4" name="图片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8" y="6061075"/>
            <a:ext cx="4924426"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8063" y="6051550"/>
            <a:ext cx="4322762"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CBDE6A22-BB73-8B4D-A73E-7FBDF4703C24}"/>
              </a:ext>
            </a:extLst>
          </p:cNvPr>
          <p:cNvSpPr>
            <a:spLocks noChangeArrowheads="1"/>
          </p:cNvSpPr>
          <p:nvPr/>
        </p:nvSpPr>
        <p:spPr bwMode="auto">
          <a:xfrm>
            <a:off x="850711" y="3429000"/>
            <a:ext cx="7671178" cy="18158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solidFill>
                  <a:srgbClr val="000000"/>
                </a:solidFill>
                <a:latin typeface="隶书" panose="02010509060101010101" pitchFamily="49" charset="-122"/>
                <a:ea typeface="隶书" panose="02010509060101010101" pitchFamily="49" charset="-122"/>
              </a:rPr>
              <a:t>Harbin Institute of Technology</a:t>
            </a:r>
            <a:r>
              <a:rPr lang="zh-CN" altLang="en-US" sz="2800" dirty="0">
                <a:solidFill>
                  <a:srgbClr val="000000"/>
                </a:solidFill>
                <a:latin typeface="隶书" panose="02010509060101010101" pitchFamily="49" charset="-122"/>
                <a:ea typeface="隶书" panose="02010509060101010101" pitchFamily="49" charset="-122"/>
              </a:rPr>
              <a:t>（</a:t>
            </a:r>
            <a:r>
              <a:rPr lang="en-US" altLang="zh-CN" sz="2800" dirty="0">
                <a:solidFill>
                  <a:srgbClr val="000000"/>
                </a:solidFill>
                <a:latin typeface="隶书" panose="02010509060101010101" pitchFamily="49" charset="-122"/>
                <a:ea typeface="隶书" panose="02010509060101010101" pitchFamily="49" charset="-122"/>
              </a:rPr>
              <a:t>Shenzhen</a:t>
            </a:r>
            <a:r>
              <a:rPr lang="zh-CN" altLang="en-US" sz="2800" dirty="0">
                <a:solidFill>
                  <a:srgbClr val="000000"/>
                </a:solidFill>
                <a:latin typeface="隶书" panose="02010509060101010101" pitchFamily="49" charset="-122"/>
                <a:ea typeface="隶书" panose="02010509060101010101" pitchFamily="49" charset="-122"/>
              </a:rPr>
              <a:t>）</a:t>
            </a:r>
            <a:endParaRPr lang="en-US" altLang="zh-CN" sz="2800" dirty="0">
              <a:solidFill>
                <a:srgbClr val="000000"/>
              </a:solidFill>
              <a:latin typeface="隶书" panose="02010509060101010101" pitchFamily="49" charset="-122"/>
              <a:ea typeface="隶书" panose="02010509060101010101" pitchFamily="49" charset="-122"/>
            </a:endParaRPr>
          </a:p>
          <a:p>
            <a:pPr eaLnBrk="1" hangingPunct="1">
              <a:spcBef>
                <a:spcPct val="50000"/>
              </a:spcBef>
            </a:pPr>
            <a:r>
              <a:rPr lang="en-US" altLang="zh-CN" sz="2800" dirty="0">
                <a:solidFill>
                  <a:srgbClr val="000000"/>
                </a:solidFill>
                <a:latin typeface="隶书" panose="02010509060101010101" pitchFamily="49" charset="-122"/>
                <a:ea typeface="隶书" panose="02010509060101010101" pitchFamily="49" charset="-122"/>
              </a:rPr>
              <a:t>Jingyong </a:t>
            </a:r>
            <a:r>
              <a:rPr lang="en-US" altLang="zh-CN" sz="2800" dirty="0" err="1">
                <a:solidFill>
                  <a:srgbClr val="000000"/>
                </a:solidFill>
                <a:latin typeface="隶书" panose="02010509060101010101" pitchFamily="49" charset="-122"/>
                <a:ea typeface="隶书" panose="02010509060101010101" pitchFamily="49" charset="-122"/>
              </a:rPr>
              <a:t>Su</a:t>
            </a:r>
            <a:endParaRPr lang="en-US" altLang="zh-CN" sz="2800" dirty="0">
              <a:solidFill>
                <a:srgbClr val="000000"/>
              </a:solidFill>
              <a:latin typeface="隶书" panose="02010509060101010101" pitchFamily="49" charset="-122"/>
              <a:ea typeface="隶书" panose="02010509060101010101" pitchFamily="49" charset="-122"/>
            </a:endParaRPr>
          </a:p>
          <a:p>
            <a:pPr>
              <a:spcBef>
                <a:spcPct val="50000"/>
              </a:spcBef>
            </a:pPr>
            <a:r>
              <a:rPr lang="en-US" altLang="zh-CN" sz="2800" b="1" dirty="0">
                <a:solidFill>
                  <a:srgbClr val="000000"/>
                </a:solidFill>
                <a:latin typeface="隶书" panose="02010509060101010101" pitchFamily="49" charset="-122"/>
                <a:ea typeface="隶书" panose="02010509060101010101" pitchFamily="49" charset="-122"/>
                <a:hlinkClick r:id="rId4"/>
              </a:rPr>
              <a:t>sujingyong@hit.edu.cn</a:t>
            </a:r>
            <a:endParaRPr lang="en-US" altLang="zh-CN" sz="2800" b="1" dirty="0">
              <a:solidFill>
                <a:srgbClr val="000000"/>
              </a:solidFill>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2470211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6B96DF-145E-6D4C-A14E-78928B3C5044}"/>
              </a:ext>
            </a:extLst>
          </p:cNvPr>
          <p:cNvSpPr>
            <a:spLocks noGrp="1"/>
          </p:cNvSpPr>
          <p:nvPr>
            <p:ph type="title"/>
          </p:nvPr>
        </p:nvSpPr>
        <p:spPr/>
        <p:txBody>
          <a:bodyPr>
            <a:normAutofit/>
          </a:bodyPr>
          <a:lstStyle/>
          <a:p>
            <a:r>
              <a:rPr kumimoji="1" lang="zh-CN" altLang="en-US" b="1" dirty="0">
                <a:latin typeface="SimHei" panose="02010609060101010101" pitchFamily="49" charset="-122"/>
                <a:ea typeface="SimHei" panose="02010609060101010101" pitchFamily="49" charset="-122"/>
              </a:rPr>
              <a:t>动机</a:t>
            </a:r>
          </a:p>
        </p:txBody>
      </p:sp>
      <p:sp>
        <p:nvSpPr>
          <p:cNvPr id="3" name="内容占位符 2">
            <a:extLst>
              <a:ext uri="{FF2B5EF4-FFF2-40B4-BE49-F238E27FC236}">
                <a16:creationId xmlns:a16="http://schemas.microsoft.com/office/drawing/2014/main" id="{095FAAAF-2E6A-0040-B5CB-CDE70E537A8E}"/>
              </a:ext>
            </a:extLst>
          </p:cNvPr>
          <p:cNvSpPr>
            <a:spLocks noGrp="1"/>
          </p:cNvSpPr>
          <p:nvPr>
            <p:ph idx="1"/>
          </p:nvPr>
        </p:nvSpPr>
        <p:spPr>
          <a:xfrm>
            <a:off x="762000" y="1524000"/>
            <a:ext cx="7886700" cy="4351338"/>
          </a:xfrm>
        </p:spPr>
        <p:txBody>
          <a:bodyPr>
            <a:normAutofit fontScale="85000" lnSpcReduction="20000"/>
          </a:bodyPr>
          <a:lstStyle/>
          <a:p>
            <a:pPr lvl="0" algn="just">
              <a:lnSpc>
                <a:spcPct val="150000"/>
              </a:lnSpc>
            </a:pPr>
            <a:r>
              <a:rPr lang="zh-CN" altLang="en-US" sz="3000" dirty="0">
                <a:latin typeface="微软雅黑" panose="020B0503020204020204" pitchFamily="34" charset="-122"/>
                <a:ea typeface="微软雅黑" panose="020B0503020204020204" pitchFamily="34" charset="-122"/>
              </a:rPr>
              <a:t>许多系统是多要素的复杂系统，</a:t>
            </a:r>
            <a:r>
              <a:rPr lang="zh-CN" altLang="en-US" sz="3000" dirty="0">
                <a:solidFill>
                  <a:srgbClr val="0070C0"/>
                </a:solidFill>
                <a:latin typeface="微软雅黑" panose="020B0503020204020204" pitchFamily="34" charset="-122"/>
                <a:ea typeface="微软雅黑" panose="020B0503020204020204" pitchFamily="34" charset="-122"/>
              </a:rPr>
              <a:t>多变量</a:t>
            </a:r>
            <a:r>
              <a:rPr lang="zh-CN" altLang="en-US" sz="3000" dirty="0">
                <a:latin typeface="微软雅黑" panose="020B0503020204020204" pitchFamily="34" charset="-122"/>
                <a:ea typeface="微软雅黑" panose="020B0503020204020204" pitchFamily="34" charset="-122"/>
              </a:rPr>
              <a:t>问题是经常会遇到的。变量太多，无疑会增加分析问题的难度与复杂性，而且在许多实际问题中，多个变量之间是具有一定的</a:t>
            </a:r>
            <a:r>
              <a:rPr lang="zh-CN" altLang="en-US" sz="3000" dirty="0">
                <a:solidFill>
                  <a:srgbClr val="0070C0"/>
                </a:solidFill>
                <a:latin typeface="微软雅黑" panose="020B0503020204020204" pitchFamily="34" charset="-122"/>
                <a:ea typeface="微软雅黑" panose="020B0503020204020204" pitchFamily="34" charset="-122"/>
              </a:rPr>
              <a:t>相性</a:t>
            </a:r>
            <a:r>
              <a:rPr lang="zh-CN" altLang="en-US" sz="3000" dirty="0">
                <a:latin typeface="微软雅黑" panose="020B0503020204020204" pitchFamily="34" charset="-122"/>
                <a:ea typeface="微软雅黑" panose="020B0503020204020204" pitchFamily="34" charset="-122"/>
              </a:rPr>
              <a:t>的。</a:t>
            </a:r>
          </a:p>
          <a:p>
            <a:pPr lvl="0" algn="just">
              <a:lnSpc>
                <a:spcPct val="150000"/>
              </a:lnSpc>
            </a:pPr>
            <a:r>
              <a:rPr lang="zh-CN" altLang="en-US" sz="3000" dirty="0">
                <a:latin typeface="微软雅黑" panose="020B0503020204020204" pitchFamily="34" charset="-122"/>
                <a:ea typeface="微软雅黑" panose="020B0503020204020204" pitchFamily="34" charset="-122"/>
              </a:rPr>
              <a:t>人们会很自然地想到，能否在相关分析的基础上，</a:t>
            </a:r>
            <a:r>
              <a:rPr lang="zh-CN" altLang="en-US" sz="3000" dirty="0">
                <a:solidFill>
                  <a:srgbClr val="0070C0"/>
                </a:solidFill>
                <a:latin typeface="微软雅黑" panose="020B0503020204020204" pitchFamily="34" charset="-122"/>
                <a:ea typeface="微软雅黑" panose="020B0503020204020204" pitchFamily="34" charset="-122"/>
              </a:rPr>
              <a:t>用较少的新变量代替原来较多的旧变量</a:t>
            </a:r>
            <a:r>
              <a:rPr lang="zh-CN" altLang="en-US" sz="3000" dirty="0">
                <a:latin typeface="微软雅黑" panose="020B0503020204020204" pitchFamily="34" charset="-122"/>
                <a:ea typeface="微软雅黑" panose="020B0503020204020204" pitchFamily="34" charset="-122"/>
              </a:rPr>
              <a:t>，而且使这些较少的新变量</a:t>
            </a:r>
            <a:r>
              <a:rPr lang="zh-CN" altLang="en-US" sz="3000" dirty="0">
                <a:solidFill>
                  <a:srgbClr val="0070C0"/>
                </a:solidFill>
                <a:latin typeface="微软雅黑" panose="020B0503020204020204" pitchFamily="34" charset="-122"/>
                <a:ea typeface="微软雅黑" panose="020B0503020204020204" pitchFamily="34" charset="-122"/>
              </a:rPr>
              <a:t>尽可能多地保留原来变量所反映的信息</a:t>
            </a:r>
            <a:r>
              <a:rPr lang="zh-CN" altLang="en-US" sz="3000" dirty="0">
                <a:latin typeface="微软雅黑" panose="020B0503020204020204" pitchFamily="34" charset="-122"/>
                <a:ea typeface="微软雅黑" panose="020B0503020204020204" pitchFamily="34" charset="-122"/>
              </a:rPr>
              <a:t>？ </a:t>
            </a:r>
            <a:endParaRPr lang="zh-CN" altLang="en-US" sz="30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a:p>
            <a:endParaRPr kumimoji="1" lang="zh-CN" altLang="en-US" dirty="0"/>
          </a:p>
        </p:txBody>
      </p:sp>
    </p:spTree>
    <p:extLst>
      <p:ext uri="{BB962C8B-B14F-4D97-AF65-F5344CB8AC3E}">
        <p14:creationId xmlns:p14="http://schemas.microsoft.com/office/powerpoint/2010/main" val="2931777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504F8A-2D9C-A143-8B85-7DBE81C92B64}"/>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动机</a:t>
            </a:r>
            <a:endParaRPr kumimoji="1" lang="zh-CN" altLang="en-US" b="1" dirty="0"/>
          </a:p>
        </p:txBody>
      </p:sp>
      <p:sp>
        <p:nvSpPr>
          <p:cNvPr id="3" name="内容占位符 2">
            <a:extLst>
              <a:ext uri="{FF2B5EF4-FFF2-40B4-BE49-F238E27FC236}">
                <a16:creationId xmlns:a16="http://schemas.microsoft.com/office/drawing/2014/main" id="{7767D69A-2BF9-614A-A6A5-F544C8D2E984}"/>
              </a:ext>
            </a:extLst>
          </p:cNvPr>
          <p:cNvSpPr>
            <a:spLocks noGrp="1"/>
          </p:cNvSpPr>
          <p:nvPr>
            <p:ph idx="1"/>
          </p:nvPr>
        </p:nvSpPr>
        <p:spPr/>
        <p:txBody>
          <a:bodyPr>
            <a:normAutofit/>
          </a:bodyPr>
          <a:lstStyle/>
          <a:p>
            <a:pPr algn="just">
              <a:lnSpc>
                <a:spcPct val="130000"/>
              </a:lnSpc>
            </a:pPr>
            <a:r>
              <a:rPr lang="zh-CN" altLang="en-US" sz="2600" dirty="0">
                <a:latin typeface="微软雅黑" panose="020B0503020204020204" pitchFamily="34" charset="-122"/>
                <a:ea typeface="微软雅黑" panose="020B0503020204020204" pitchFamily="34" charset="-122"/>
              </a:rPr>
              <a:t>事实上，这种想法是可以实现的，主成分分析法就是综合处理这种问题的一种强有力的工具。</a:t>
            </a:r>
          </a:p>
        </p:txBody>
      </p:sp>
    </p:spTree>
    <p:extLst>
      <p:ext uri="{BB962C8B-B14F-4D97-AF65-F5344CB8AC3E}">
        <p14:creationId xmlns:p14="http://schemas.microsoft.com/office/powerpoint/2010/main" val="151084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38510B-A6A8-594B-9E87-454FED0702BE}"/>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算法</a:t>
            </a:r>
            <a:r>
              <a:rPr kumimoji="1" lang="en-US" altLang="zh-CN" b="1" dirty="0">
                <a:latin typeface="SimHei" panose="02010609060101010101" pitchFamily="49" charset="-122"/>
                <a:ea typeface="SimHei" panose="02010609060101010101" pitchFamily="49" charset="-122"/>
              </a:rPr>
              <a:t>-</a:t>
            </a:r>
            <a:r>
              <a:rPr kumimoji="1" lang="zh-CN" altLang="en-US" b="1" dirty="0">
                <a:latin typeface="SimHei" panose="02010609060101010101" pitchFamily="49" charset="-122"/>
                <a:ea typeface="SimHei" panose="02010609060101010101" pitchFamily="49" charset="-122"/>
              </a:rPr>
              <a:t>背景</a:t>
            </a:r>
          </a:p>
        </p:txBody>
      </p:sp>
      <p:sp>
        <p:nvSpPr>
          <p:cNvPr id="3" name="内容占位符 2">
            <a:extLst>
              <a:ext uri="{FF2B5EF4-FFF2-40B4-BE49-F238E27FC236}">
                <a16:creationId xmlns:a16="http://schemas.microsoft.com/office/drawing/2014/main" id="{07FAEAAC-82C3-5043-94FA-70CE244F0777}"/>
              </a:ext>
            </a:extLst>
          </p:cNvPr>
          <p:cNvSpPr>
            <a:spLocks noGrp="1"/>
          </p:cNvSpPr>
          <p:nvPr>
            <p:ph idx="1"/>
          </p:nvPr>
        </p:nvSpPr>
        <p:spPr>
          <a:xfrm>
            <a:off x="628650" y="1670592"/>
            <a:ext cx="7886700" cy="4351338"/>
          </a:xfrm>
        </p:spPr>
        <p:txBody>
          <a:bodyPr>
            <a:normAutofit/>
          </a:bodyPr>
          <a:lstStyle/>
          <a:p>
            <a:pPr lvl="0" algn="just">
              <a:lnSpc>
                <a:spcPct val="130000"/>
              </a:lnSpc>
            </a:pPr>
            <a:r>
              <a:rPr lang="zh-CN" altLang="en-US" sz="2600" dirty="0">
                <a:latin typeface="微软雅黑" panose="020B0503020204020204" pitchFamily="34" charset="-122"/>
                <a:ea typeface="微软雅黑" panose="020B0503020204020204" pitchFamily="34" charset="-122"/>
              </a:rPr>
              <a:t>主成分分析</a:t>
            </a:r>
            <a:r>
              <a:rPr lang="en-US" altLang="zh-CN" sz="2600" dirty="0">
                <a:latin typeface="微软雅黑" panose="020B0503020204020204" pitchFamily="34" charset="-122"/>
                <a:ea typeface="微软雅黑" panose="020B0503020204020204" pitchFamily="34" charset="-122"/>
              </a:rPr>
              <a:t>(Principal Component Analysis, </a:t>
            </a:r>
            <a:r>
              <a:rPr lang="zh-CN" altLang="en-US" sz="2600" dirty="0">
                <a:latin typeface="微软雅黑" panose="020B0503020204020204" pitchFamily="34" charset="-122"/>
                <a:ea typeface="微软雅黑" panose="020B0503020204020204" pitchFamily="34" charset="-122"/>
              </a:rPr>
              <a:t>简称</a:t>
            </a:r>
            <a:r>
              <a:rPr lang="en-US" altLang="zh-CN" sz="2600" dirty="0">
                <a:latin typeface="微软雅黑" panose="020B0503020204020204" pitchFamily="34" charset="-122"/>
                <a:ea typeface="微软雅黑" panose="020B0503020204020204" pitchFamily="34" charset="-122"/>
              </a:rPr>
              <a:t>PCA)</a:t>
            </a:r>
            <a:r>
              <a:rPr lang="zh-CN" altLang="en-US" sz="2600" dirty="0">
                <a:latin typeface="微软雅黑" panose="020B0503020204020204" pitchFamily="34" charset="-122"/>
                <a:ea typeface="微软雅黑" panose="020B0503020204020204" pitchFamily="34" charset="-122"/>
              </a:rPr>
              <a:t>是一种常用的基于变量协方差矩阵对信息进行处理、压缩和抽提的</a:t>
            </a:r>
            <a:r>
              <a:rPr lang="zh-CN" altLang="en-US" sz="2600" dirty="0">
                <a:solidFill>
                  <a:srgbClr val="0070C0"/>
                </a:solidFill>
                <a:latin typeface="微软雅黑" panose="020B0503020204020204" pitchFamily="34" charset="-122"/>
                <a:ea typeface="微软雅黑" panose="020B0503020204020204" pitchFamily="34" charset="-122"/>
              </a:rPr>
              <a:t>无监督学习</a:t>
            </a:r>
            <a:r>
              <a:rPr lang="zh-CN" altLang="en-US" sz="2600" dirty="0">
                <a:latin typeface="微软雅黑" panose="020B0503020204020204" pitchFamily="34" charset="-122"/>
                <a:ea typeface="微软雅黑" panose="020B0503020204020204" pitchFamily="34" charset="-122"/>
              </a:rPr>
              <a:t>方法。</a:t>
            </a:r>
            <a:endParaRPr lang="en-US" altLang="zh-CN" sz="2600" dirty="0">
              <a:latin typeface="微软雅黑" panose="020B0503020204020204" pitchFamily="34" charset="-122"/>
              <a:ea typeface="微软雅黑" panose="020B0503020204020204" pitchFamily="34" charset="-122"/>
            </a:endParaRPr>
          </a:p>
          <a:p>
            <a:pPr algn="just">
              <a:lnSpc>
                <a:spcPct val="130000"/>
              </a:lnSpc>
            </a:pPr>
            <a:r>
              <a:rPr lang="zh-CN" altLang="en-US" sz="2600" dirty="0">
                <a:latin typeface="微软雅黑" panose="020B0503020204020204" pitchFamily="34" charset="-122"/>
                <a:ea typeface="微软雅黑" panose="020B0503020204020204" pitchFamily="34" charset="-122"/>
              </a:rPr>
              <a:t>主成分概念首先由 </a:t>
            </a:r>
            <a:r>
              <a:rPr lang="en-US" altLang="zh-CN" sz="2600" dirty="0">
                <a:latin typeface="微软雅黑" panose="020B0503020204020204" pitchFamily="34" charset="-122"/>
                <a:ea typeface="微软雅黑" panose="020B0503020204020204" pitchFamily="34" charset="-122"/>
              </a:rPr>
              <a:t>Karl Parson</a:t>
            </a:r>
            <a:r>
              <a:rPr lang="zh-CN" altLang="en-US" sz="2600" dirty="0">
                <a:latin typeface="微软雅黑" panose="020B0503020204020204" pitchFamily="34" charset="-122"/>
                <a:ea typeface="微软雅黑" panose="020B0503020204020204" pitchFamily="34" charset="-122"/>
              </a:rPr>
              <a:t>在</a:t>
            </a:r>
            <a:r>
              <a:rPr lang="en-US" altLang="zh-CN" sz="2600" dirty="0">
                <a:latin typeface="微软雅黑" panose="020B0503020204020204" pitchFamily="34" charset="-122"/>
                <a:ea typeface="微软雅黑" panose="020B0503020204020204" pitchFamily="34" charset="-122"/>
              </a:rPr>
              <a:t>1901</a:t>
            </a:r>
            <a:r>
              <a:rPr lang="zh-CN" altLang="en-US" sz="2600" dirty="0">
                <a:latin typeface="微软雅黑" panose="020B0503020204020204" pitchFamily="34" charset="-122"/>
                <a:ea typeface="微软雅黑" panose="020B0503020204020204" pitchFamily="34" charset="-122"/>
              </a:rPr>
              <a:t>年首先提出，当时只是对非随机变量来讨论的。</a:t>
            </a:r>
            <a:r>
              <a:rPr lang="en-US" altLang="zh-CN" sz="2600" dirty="0">
                <a:latin typeface="微软雅黑" panose="020B0503020204020204" pitchFamily="34" charset="-122"/>
                <a:ea typeface="微软雅黑" panose="020B0503020204020204" pitchFamily="34" charset="-122"/>
              </a:rPr>
              <a:t>1933</a:t>
            </a:r>
            <a:r>
              <a:rPr lang="zh-CN" altLang="en-US" sz="2600" dirty="0">
                <a:latin typeface="微软雅黑" panose="020B0503020204020204" pitchFamily="34" charset="-122"/>
                <a:ea typeface="微软雅黑" panose="020B0503020204020204" pitchFamily="34" charset="-122"/>
              </a:rPr>
              <a:t>年</a:t>
            </a:r>
            <a:r>
              <a:rPr lang="en-US" altLang="zh-CN" sz="2600" dirty="0" err="1">
                <a:latin typeface="微软雅黑" panose="020B0503020204020204" pitchFamily="34" charset="-122"/>
                <a:ea typeface="微软雅黑" panose="020B0503020204020204" pitchFamily="34" charset="-122"/>
              </a:rPr>
              <a:t>Hotelling</a:t>
            </a:r>
            <a:r>
              <a:rPr lang="zh-CN" altLang="en-US" sz="2600" dirty="0">
                <a:latin typeface="微软雅黑" panose="020B0503020204020204" pitchFamily="34" charset="-122"/>
                <a:ea typeface="微软雅黑" panose="020B0503020204020204" pitchFamily="34" charset="-122"/>
              </a:rPr>
              <a:t>将这个概念推广到随机变量，作了进一步发展。</a:t>
            </a:r>
          </a:p>
        </p:txBody>
      </p:sp>
    </p:spTree>
    <p:extLst>
      <p:ext uri="{BB962C8B-B14F-4D97-AF65-F5344CB8AC3E}">
        <p14:creationId xmlns:p14="http://schemas.microsoft.com/office/powerpoint/2010/main" val="3379542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38510B-A6A8-594B-9E87-454FED0702BE}"/>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算法</a:t>
            </a:r>
            <a:r>
              <a:rPr kumimoji="1" lang="en-US" altLang="zh-CN" b="1" dirty="0">
                <a:latin typeface="SimHei" panose="02010609060101010101" pitchFamily="49" charset="-122"/>
                <a:ea typeface="SimHei" panose="02010609060101010101" pitchFamily="49" charset="-122"/>
              </a:rPr>
              <a:t>-</a:t>
            </a:r>
            <a:r>
              <a:rPr kumimoji="1" lang="zh-CN" altLang="en-US" b="1" dirty="0">
                <a:latin typeface="SimHei" panose="02010609060101010101" pitchFamily="49" charset="-122"/>
                <a:ea typeface="SimHei" panose="02010609060101010101" pitchFamily="49" charset="-122"/>
              </a:rPr>
              <a:t>简介</a:t>
            </a:r>
          </a:p>
        </p:txBody>
      </p:sp>
      <p:sp>
        <p:nvSpPr>
          <p:cNvPr id="3" name="内容占位符 2">
            <a:extLst>
              <a:ext uri="{FF2B5EF4-FFF2-40B4-BE49-F238E27FC236}">
                <a16:creationId xmlns:a16="http://schemas.microsoft.com/office/drawing/2014/main" id="{07FAEAAC-82C3-5043-94FA-70CE244F0777}"/>
              </a:ext>
            </a:extLst>
          </p:cNvPr>
          <p:cNvSpPr>
            <a:spLocks noGrp="1"/>
          </p:cNvSpPr>
          <p:nvPr>
            <p:ph idx="1"/>
          </p:nvPr>
        </p:nvSpPr>
        <p:spPr>
          <a:xfrm>
            <a:off x="628650" y="1690689"/>
            <a:ext cx="7886700" cy="4351338"/>
          </a:xfrm>
        </p:spPr>
        <p:txBody>
          <a:bodyPr>
            <a:normAutofit/>
          </a:bodyPr>
          <a:lstStyle/>
          <a:p>
            <a:pPr lvl="0" algn="just">
              <a:lnSpc>
                <a:spcPct val="140000"/>
              </a:lnSpc>
            </a:pPr>
            <a:r>
              <a:rPr lang="zh-CN" altLang="en-US" sz="2600" dirty="0">
                <a:latin typeface="微软雅黑" panose="020B0503020204020204" pitchFamily="34" charset="-122"/>
                <a:ea typeface="微软雅黑" panose="020B0503020204020204" pitchFamily="34" charset="-122"/>
              </a:rPr>
              <a:t>主成分分析法法利用</a:t>
            </a:r>
            <a:r>
              <a:rPr lang="zh-CN" altLang="en-US" sz="2600" dirty="0">
                <a:solidFill>
                  <a:srgbClr val="0070C0"/>
                </a:solidFill>
                <a:latin typeface="微软雅黑" panose="020B0503020204020204" pitchFamily="34" charset="-122"/>
                <a:ea typeface="微软雅黑" panose="020B0503020204020204" pitchFamily="34" charset="-122"/>
              </a:rPr>
              <a:t>正交变换</a:t>
            </a:r>
            <a:r>
              <a:rPr lang="zh-CN" altLang="en-US" sz="2600" dirty="0">
                <a:latin typeface="微软雅黑" panose="020B0503020204020204" pitchFamily="34" charset="-122"/>
                <a:ea typeface="微软雅黑" panose="020B0503020204020204" pitchFamily="34" charset="-122"/>
              </a:rPr>
              <a:t>把由线性相关变量表示的观测数据转换为少数几个由</a:t>
            </a:r>
            <a:r>
              <a:rPr lang="zh-CN" altLang="en-US" sz="2600" dirty="0">
                <a:solidFill>
                  <a:srgbClr val="0070C0"/>
                </a:solidFill>
                <a:latin typeface="微软雅黑" panose="020B0503020204020204" pitchFamily="34" charset="-122"/>
                <a:ea typeface="微软雅黑" panose="020B0503020204020204" pitchFamily="34" charset="-122"/>
              </a:rPr>
              <a:t>线性无关</a:t>
            </a:r>
            <a:r>
              <a:rPr lang="zh-CN" altLang="en-US" sz="2600" dirty="0">
                <a:latin typeface="微软雅黑" panose="020B0503020204020204" pitchFamily="34" charset="-122"/>
                <a:ea typeface="微软雅黑" panose="020B0503020204020204" pitchFamily="34" charset="-122"/>
              </a:rPr>
              <a:t>变量表示的数据，线性无关的变量称为</a:t>
            </a:r>
            <a:r>
              <a:rPr lang="zh-CN" altLang="en-US" sz="2600" dirty="0">
                <a:solidFill>
                  <a:srgbClr val="0070C0"/>
                </a:solidFill>
                <a:latin typeface="微软雅黑" panose="020B0503020204020204" pitchFamily="34" charset="-122"/>
                <a:ea typeface="微软雅黑" panose="020B0503020204020204" pitchFamily="34" charset="-122"/>
              </a:rPr>
              <a:t>主成分</a:t>
            </a:r>
            <a:r>
              <a:rPr lang="zh-CN" altLang="en-US" sz="2600" dirty="0">
                <a:latin typeface="微软雅黑" panose="020B0503020204020204" pitchFamily="34" charset="-122"/>
                <a:ea typeface="微软雅黑" panose="020B0503020204020204" pitchFamily="34" charset="-122"/>
              </a:rPr>
              <a:t>。</a:t>
            </a:r>
            <a:endParaRPr lang="en-US" altLang="zh-CN" sz="2600" dirty="0">
              <a:latin typeface="微软雅黑" panose="020B0503020204020204" pitchFamily="34" charset="-122"/>
              <a:ea typeface="微软雅黑" panose="020B0503020204020204" pitchFamily="34" charset="-122"/>
            </a:endParaRPr>
          </a:p>
          <a:p>
            <a:pPr algn="just">
              <a:lnSpc>
                <a:spcPct val="140000"/>
              </a:lnSpc>
            </a:pPr>
            <a:r>
              <a:rPr lang="zh-CN" altLang="en-US" sz="2600" dirty="0">
                <a:latin typeface="微软雅黑" panose="020B0503020204020204" pitchFamily="34" charset="-122"/>
                <a:ea typeface="微软雅黑" panose="020B0503020204020204" pitchFamily="34" charset="-122"/>
              </a:rPr>
              <a:t>主成分的个数通常小于原始变量的个数，所以主成分分析属于</a:t>
            </a:r>
            <a:r>
              <a:rPr lang="zh-CN" altLang="en-US" sz="2600" dirty="0">
                <a:solidFill>
                  <a:srgbClr val="0070C0"/>
                </a:solidFill>
                <a:latin typeface="微软雅黑" panose="020B0503020204020204" pitchFamily="34" charset="-122"/>
                <a:ea typeface="微软雅黑" panose="020B0503020204020204" pitchFamily="34" charset="-122"/>
              </a:rPr>
              <a:t>降维</a:t>
            </a:r>
            <a:r>
              <a:rPr lang="zh-CN" altLang="en-US" sz="2600" dirty="0">
                <a:latin typeface="微软雅黑" panose="020B0503020204020204" pitchFamily="34" charset="-122"/>
                <a:ea typeface="微软雅黑" panose="020B0503020204020204" pitchFamily="34" charset="-122"/>
              </a:rPr>
              <a:t>方法。</a:t>
            </a:r>
            <a:endParaRPr lang="en-US" altLang="zh-CN" sz="2600" dirty="0">
              <a:latin typeface="微软雅黑" panose="020B0503020204020204" pitchFamily="34" charset="-122"/>
              <a:ea typeface="微软雅黑" panose="020B0503020204020204" pitchFamily="34" charset="-122"/>
            </a:endParaRPr>
          </a:p>
          <a:p>
            <a:pPr lvl="0" algn="just">
              <a:lnSpc>
                <a:spcPct val="150000"/>
              </a:lnSpc>
            </a:pPr>
            <a:r>
              <a:rPr lang="zh-CN" altLang="en-US" sz="2600" dirty="0">
                <a:latin typeface="微软雅黑" panose="020B0503020204020204" pitchFamily="34" charset="-122"/>
                <a:ea typeface="微软雅黑" panose="020B0503020204020204" pitchFamily="34" charset="-122"/>
              </a:rPr>
              <a:t>主成分分析主要用于</a:t>
            </a:r>
            <a:r>
              <a:rPr lang="zh-CN" altLang="en-US" sz="2600" dirty="0">
                <a:solidFill>
                  <a:srgbClr val="0070C0"/>
                </a:solidFill>
                <a:latin typeface="微软雅黑" panose="020B0503020204020204" pitchFamily="34" charset="-122"/>
                <a:ea typeface="微软雅黑" panose="020B0503020204020204" pitchFamily="34" charset="-122"/>
              </a:rPr>
              <a:t>发现数据中的基本结构</a:t>
            </a:r>
            <a:r>
              <a:rPr lang="zh-CN" altLang="en-US" sz="2600" dirty="0">
                <a:latin typeface="微软雅黑" panose="020B0503020204020204" pitchFamily="34" charset="-122"/>
                <a:ea typeface="微软雅黑" panose="020B0503020204020204" pitchFamily="34" charset="-122"/>
              </a:rPr>
              <a:t>， 即数据中变量之间的关系。</a:t>
            </a:r>
            <a:endParaRPr lang="en-US" altLang="zh-CN" sz="2600" dirty="0">
              <a:latin typeface="微软雅黑" panose="020B0503020204020204" pitchFamily="34" charset="-122"/>
              <a:ea typeface="微软雅黑" panose="020B0503020204020204" pitchFamily="34" charset="-122"/>
            </a:endParaRPr>
          </a:p>
          <a:p>
            <a:endParaRPr kumimoji="1" lang="zh-CN" altLang="en-US" sz="2600" dirty="0"/>
          </a:p>
        </p:txBody>
      </p:sp>
    </p:spTree>
    <p:extLst>
      <p:ext uri="{BB962C8B-B14F-4D97-AF65-F5344CB8AC3E}">
        <p14:creationId xmlns:p14="http://schemas.microsoft.com/office/powerpoint/2010/main" val="4218868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38510B-A6A8-594B-9E87-454FED0702BE}"/>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算法</a:t>
            </a:r>
            <a:r>
              <a:rPr kumimoji="1" lang="en-US" altLang="zh-CN" b="1" dirty="0">
                <a:latin typeface="SimHei" panose="02010609060101010101" pitchFamily="49" charset="-122"/>
                <a:ea typeface="SimHei" panose="02010609060101010101" pitchFamily="49" charset="-122"/>
              </a:rPr>
              <a:t>-</a:t>
            </a:r>
            <a:r>
              <a:rPr kumimoji="1" lang="zh-CN" altLang="en-US" b="1" dirty="0">
                <a:latin typeface="SimHei" panose="02010609060101010101" pitchFamily="49" charset="-122"/>
                <a:ea typeface="SimHei" panose="02010609060101010101" pitchFamily="49" charset="-122"/>
              </a:rPr>
              <a:t>基本思想</a:t>
            </a:r>
          </a:p>
        </p:txBody>
      </p:sp>
      <p:sp>
        <p:nvSpPr>
          <p:cNvPr id="3" name="内容占位符 2">
            <a:extLst>
              <a:ext uri="{FF2B5EF4-FFF2-40B4-BE49-F238E27FC236}">
                <a16:creationId xmlns:a16="http://schemas.microsoft.com/office/drawing/2014/main" id="{07FAEAAC-82C3-5043-94FA-70CE244F0777}"/>
              </a:ext>
            </a:extLst>
          </p:cNvPr>
          <p:cNvSpPr>
            <a:spLocks noGrp="1"/>
          </p:cNvSpPr>
          <p:nvPr>
            <p:ph idx="1"/>
          </p:nvPr>
        </p:nvSpPr>
        <p:spPr/>
        <p:txBody>
          <a:bodyPr>
            <a:normAutofit/>
          </a:bodyPr>
          <a:lstStyle/>
          <a:p>
            <a:pPr algn="just">
              <a:lnSpc>
                <a:spcPct val="140000"/>
              </a:lnSpc>
            </a:pPr>
            <a:r>
              <a:rPr lang="ja-JP" altLang="en-GB" sz="2600">
                <a:latin typeface="微软雅黑" panose="020B0503020204020204" pitchFamily="34" charset="-122"/>
                <a:ea typeface="微软雅黑" panose="020B0503020204020204" pitchFamily="34" charset="-122"/>
              </a:rPr>
              <a:t>数据集合</a:t>
            </a:r>
            <a:r>
              <a:rPr lang="ja-JP" altLang="en-US" sz="2600">
                <a:latin typeface="微软雅黑" panose="020B0503020204020204" pitchFamily="34" charset="-122"/>
                <a:ea typeface="微软雅黑" panose="020B0503020204020204" pitchFamily="34" charset="-122"/>
              </a:rPr>
              <a:t>中的样本由实数空间</a:t>
            </a:r>
            <a:r>
              <a:rPr lang="zh-CN" altLang="en-US" sz="2600" dirty="0">
                <a:latin typeface="微软雅黑" panose="020B0503020204020204" pitchFamily="34" charset="-122"/>
                <a:ea typeface="微软雅黑" panose="020B0503020204020204" pitchFamily="34" charset="-122"/>
              </a:rPr>
              <a:t>（</a:t>
            </a:r>
            <a:r>
              <a:rPr lang="ja-JP" altLang="en-US" sz="2600">
                <a:latin typeface="微软雅黑" panose="020B0503020204020204" pitchFamily="34" charset="-122"/>
                <a:ea typeface="微软雅黑" panose="020B0503020204020204" pitchFamily="34" charset="-122"/>
              </a:rPr>
              <a:t>正交坐标系</a:t>
            </a:r>
            <a:r>
              <a:rPr lang="zh-CN" altLang="en-US" sz="2600" dirty="0">
                <a:latin typeface="微软雅黑" panose="020B0503020204020204" pitchFamily="34" charset="-122"/>
                <a:ea typeface="微软雅黑" panose="020B0503020204020204" pitchFamily="34" charset="-122"/>
              </a:rPr>
              <a:t>） 中的点表示，空间的一个坐标轴表示一个变量，</a:t>
            </a:r>
            <a:r>
              <a:rPr lang="zh-CN" altLang="en-US" sz="2600" dirty="0">
                <a:solidFill>
                  <a:srgbClr val="0070C0"/>
                </a:solidFill>
                <a:latin typeface="微软雅黑" panose="020B0503020204020204" pitchFamily="34" charset="-122"/>
                <a:ea typeface="微软雅黑" panose="020B0503020204020204" pitchFamily="34" charset="-122"/>
              </a:rPr>
              <a:t>规范化处</a:t>
            </a:r>
            <a:r>
              <a:rPr lang="zh-CN" altLang="en-US" sz="2600" dirty="0">
                <a:latin typeface="微软雅黑" panose="020B0503020204020204" pitchFamily="34" charset="-122"/>
                <a:ea typeface="微软雅黑" panose="020B0503020204020204" pitchFamily="34" charset="-122"/>
              </a:rPr>
              <a:t>理后得到的数据分布在</a:t>
            </a:r>
            <a:r>
              <a:rPr lang="zh-CN" altLang="en-US" sz="2600" dirty="0">
                <a:solidFill>
                  <a:srgbClr val="0070C0"/>
                </a:solidFill>
                <a:latin typeface="微软雅黑" panose="020B0503020204020204" pitchFamily="34" charset="-122"/>
                <a:ea typeface="微软雅黑" panose="020B0503020204020204" pitchFamily="34" charset="-122"/>
              </a:rPr>
              <a:t>原点附近</a:t>
            </a:r>
            <a:r>
              <a:rPr lang="zh-CN" altLang="en-US" sz="2600" dirty="0">
                <a:latin typeface="微软雅黑" panose="020B0503020204020204" pitchFamily="34" charset="-122"/>
                <a:ea typeface="微软雅黑" panose="020B0503020204020204" pitchFamily="34" charset="-122"/>
              </a:rPr>
              <a:t>。</a:t>
            </a:r>
            <a:endParaRPr lang="en-GB" altLang="zh-CN" sz="2600" dirty="0">
              <a:latin typeface="微软雅黑" panose="020B0503020204020204" pitchFamily="34" charset="-122"/>
              <a:ea typeface="微软雅黑" panose="020B0503020204020204" pitchFamily="34" charset="-122"/>
            </a:endParaRPr>
          </a:p>
          <a:p>
            <a:pPr algn="just">
              <a:lnSpc>
                <a:spcPct val="140000"/>
              </a:lnSpc>
            </a:pPr>
            <a:r>
              <a:rPr lang="ja-JP" altLang="en-US" sz="2600">
                <a:latin typeface="微软雅黑" panose="020B0503020204020204" pitchFamily="34" charset="-122"/>
                <a:ea typeface="微软雅黑" panose="020B0503020204020204" pitchFamily="34" charset="-122"/>
              </a:rPr>
              <a:t>对原坐标系中的数据进行主成分分析等价于进行坐标系</a:t>
            </a:r>
            <a:r>
              <a:rPr lang="ja-JP" altLang="en-US" sz="2600">
                <a:solidFill>
                  <a:srgbClr val="0070C0"/>
                </a:solidFill>
                <a:latin typeface="微软雅黑" panose="020B0503020204020204" pitchFamily="34" charset="-122"/>
                <a:ea typeface="微软雅黑" panose="020B0503020204020204" pitchFamily="34" charset="-122"/>
              </a:rPr>
              <a:t>旋转变换</a:t>
            </a:r>
            <a:r>
              <a:rPr lang="ja-JP" altLang="en-US" sz="2600">
                <a:latin typeface="微软雅黑" panose="020B0503020204020204" pitchFamily="34" charset="-122"/>
                <a:ea typeface="微软雅黑" panose="020B0503020204020204" pitchFamily="34" charset="-122"/>
              </a:rPr>
              <a:t>，将数据投影到新坐标系的坐标轴上</a:t>
            </a:r>
            <a:endParaRPr lang="en-GB" altLang="ja-JP" sz="2600" dirty="0">
              <a:latin typeface="微软雅黑" panose="020B0503020204020204" pitchFamily="34" charset="-122"/>
              <a:ea typeface="微软雅黑" panose="020B0503020204020204" pitchFamily="34" charset="-122"/>
            </a:endParaRPr>
          </a:p>
          <a:p>
            <a:pPr algn="just">
              <a:lnSpc>
                <a:spcPct val="140000"/>
              </a:lnSpc>
            </a:pPr>
            <a:r>
              <a:rPr lang="ja-JP" altLang="en-US" sz="2600">
                <a:latin typeface="微软雅黑" panose="020B0503020204020204" pitchFamily="34" charset="-122"/>
                <a:ea typeface="微软雅黑" panose="020B0503020204020204" pitchFamily="34" charset="-122"/>
              </a:rPr>
              <a:t>新坐标系的第一坐标轴、第二坐标轴等分别表示第一主成分、 第二主成分等</a:t>
            </a:r>
            <a:r>
              <a:rPr lang="zh-CN" altLang="en-US" sz="2600" dirty="0">
                <a:latin typeface="微软雅黑" panose="020B0503020204020204" pitchFamily="34" charset="-122"/>
                <a:ea typeface="微软雅黑" panose="020B0503020204020204" pitchFamily="34" charset="-122"/>
              </a:rPr>
              <a:t>。</a:t>
            </a:r>
            <a:endParaRPr lang="en-GB" altLang="ja-JP" sz="2600" dirty="0">
              <a:latin typeface="微软雅黑" panose="020B0503020204020204" pitchFamily="34" charset="-122"/>
              <a:ea typeface="微软雅黑" panose="020B0503020204020204" pitchFamily="34" charset="-122"/>
            </a:endParaRPr>
          </a:p>
          <a:p>
            <a:endParaRPr kumimoji="1" lang="zh-CN" altLang="en-US" sz="2600" dirty="0"/>
          </a:p>
        </p:txBody>
      </p:sp>
    </p:spTree>
    <p:extLst>
      <p:ext uri="{BB962C8B-B14F-4D97-AF65-F5344CB8AC3E}">
        <p14:creationId xmlns:p14="http://schemas.microsoft.com/office/powerpoint/2010/main" val="875085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38510B-A6A8-594B-9E87-454FED0702BE}"/>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算法</a:t>
            </a:r>
            <a:r>
              <a:rPr kumimoji="1" lang="en-US" altLang="zh-CN" b="1" dirty="0">
                <a:latin typeface="SimHei" panose="02010609060101010101" pitchFamily="49" charset="-122"/>
                <a:ea typeface="SimHei" panose="02010609060101010101" pitchFamily="49" charset="-122"/>
              </a:rPr>
              <a:t>-</a:t>
            </a:r>
            <a:r>
              <a:rPr kumimoji="1" lang="zh-CN" altLang="en-US" b="1" dirty="0">
                <a:latin typeface="SimHei" panose="02010609060101010101" pitchFamily="49" charset="-122"/>
                <a:ea typeface="SimHei" panose="02010609060101010101" pitchFamily="49" charset="-122"/>
              </a:rPr>
              <a:t>基本思想</a:t>
            </a:r>
            <a:endParaRPr kumimoji="1" lang="zh-CN" altLang="en-US" dirty="0"/>
          </a:p>
        </p:txBody>
      </p:sp>
      <p:sp>
        <p:nvSpPr>
          <p:cNvPr id="3" name="内容占位符 2">
            <a:extLst>
              <a:ext uri="{FF2B5EF4-FFF2-40B4-BE49-F238E27FC236}">
                <a16:creationId xmlns:a16="http://schemas.microsoft.com/office/drawing/2014/main" id="{07FAEAAC-82C3-5043-94FA-70CE244F0777}"/>
              </a:ext>
            </a:extLst>
          </p:cNvPr>
          <p:cNvSpPr>
            <a:spLocks noGrp="1"/>
          </p:cNvSpPr>
          <p:nvPr>
            <p:ph idx="1"/>
          </p:nvPr>
        </p:nvSpPr>
        <p:spPr/>
        <p:txBody>
          <a:bodyPr/>
          <a:lstStyle/>
          <a:p>
            <a:pPr algn="just">
              <a:lnSpc>
                <a:spcPct val="140000"/>
              </a:lnSpc>
            </a:pPr>
            <a:r>
              <a:rPr lang="ja-JP" altLang="en-US" sz="2600">
                <a:latin typeface="微软雅黑" panose="020B0503020204020204" pitchFamily="34" charset="-122"/>
                <a:ea typeface="微软雅黑" panose="020B0503020204020204" pitchFamily="34" charset="-122"/>
              </a:rPr>
              <a:t>数据在每一轴上的坐标值的平方表示相应变量的方差</a:t>
            </a:r>
            <a:r>
              <a:rPr lang="zh-CN" altLang="en-US" sz="2600" dirty="0">
                <a:latin typeface="微软雅黑" panose="020B0503020204020204" pitchFamily="34" charset="-122"/>
                <a:ea typeface="微软雅黑" panose="020B0503020204020204" pitchFamily="34" charset="-122"/>
              </a:rPr>
              <a:t>。</a:t>
            </a:r>
            <a:endParaRPr lang="en-US" altLang="ja-JP" sz="2600" dirty="0">
              <a:latin typeface="微软雅黑" panose="020B0503020204020204" pitchFamily="34" charset="-122"/>
              <a:ea typeface="微软雅黑" panose="020B0503020204020204" pitchFamily="34" charset="-122"/>
            </a:endParaRPr>
          </a:p>
          <a:p>
            <a:pPr marL="342900" indent="-342900"/>
            <a:endParaRPr lang="en-GB" altLang="ja-JP" sz="2600" dirty="0">
              <a:latin typeface="微软雅黑" panose="020B0503020204020204" pitchFamily="34" charset="-122"/>
              <a:ea typeface="微软雅黑" panose="020B0503020204020204" pitchFamily="34" charset="-122"/>
            </a:endParaRPr>
          </a:p>
          <a:p>
            <a:pPr algn="just">
              <a:lnSpc>
                <a:spcPct val="140000"/>
              </a:lnSpc>
            </a:pPr>
            <a:r>
              <a:rPr lang="ja-JP" altLang="en-US" sz="2600">
                <a:latin typeface="微软雅黑" panose="020B0503020204020204" pitchFamily="34" charset="-122"/>
                <a:ea typeface="微软雅黑" panose="020B0503020204020204" pitchFamily="34" charset="-122"/>
              </a:rPr>
              <a:t>这个坐标系是在所有可能的新的坐标系中，坐标轴上的</a:t>
            </a:r>
            <a:r>
              <a:rPr lang="ja-JP" altLang="en-US" sz="2600">
                <a:solidFill>
                  <a:srgbClr val="0070C0"/>
                </a:solidFill>
                <a:latin typeface="微软雅黑" panose="020B0503020204020204" pitchFamily="34" charset="-122"/>
                <a:ea typeface="微软雅黑" panose="020B0503020204020204" pitchFamily="34" charset="-122"/>
              </a:rPr>
              <a:t>方差的和最大</a:t>
            </a:r>
            <a:r>
              <a:rPr lang="ja-JP" altLang="en-US" sz="2600">
                <a:latin typeface="微软雅黑" panose="020B0503020204020204" pitchFamily="34" charset="-122"/>
                <a:ea typeface="微软雅黑" panose="020B0503020204020204" pitchFamily="34" charset="-122"/>
              </a:rPr>
              <a:t>的</a:t>
            </a:r>
            <a:endParaRPr lang="en-GB" altLang="zh-CN" sz="2600" dirty="0">
              <a:latin typeface="微软雅黑" panose="020B0503020204020204" pitchFamily="34" charset="-122"/>
              <a:ea typeface="微软雅黑" panose="020B0503020204020204" pitchFamily="34" charset="-122"/>
            </a:endParaRPr>
          </a:p>
          <a:p>
            <a:endParaRPr kumimoji="1" lang="zh-CN" altLang="en-US" dirty="0"/>
          </a:p>
        </p:txBody>
      </p:sp>
    </p:spTree>
    <p:extLst>
      <p:ext uri="{BB962C8B-B14F-4D97-AF65-F5344CB8AC3E}">
        <p14:creationId xmlns:p14="http://schemas.microsoft.com/office/powerpoint/2010/main" val="26533125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38510B-A6A8-594B-9E87-454FED0702BE}"/>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算法</a:t>
            </a:r>
            <a:r>
              <a:rPr kumimoji="1" lang="en-US" altLang="zh-CN" b="1" dirty="0">
                <a:latin typeface="SimHei" panose="02010609060101010101" pitchFamily="49" charset="-122"/>
                <a:ea typeface="SimHei" panose="02010609060101010101" pitchFamily="49" charset="-122"/>
              </a:rPr>
              <a:t>-</a:t>
            </a:r>
            <a:r>
              <a:rPr kumimoji="1" lang="zh-CN" altLang="en-US" b="1" dirty="0">
                <a:latin typeface="SimHei" panose="02010609060101010101" pitchFamily="49" charset="-122"/>
                <a:ea typeface="SimHei" panose="02010609060101010101" pitchFamily="49" charset="-122"/>
              </a:rPr>
              <a:t>举例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7FAEAAC-82C3-5043-94FA-70CE244F0777}"/>
                  </a:ext>
                </a:extLst>
              </p:cNvPr>
              <p:cNvSpPr>
                <a:spLocks noGrp="1"/>
              </p:cNvSpPr>
              <p:nvPr>
                <p:ph idx="1"/>
              </p:nvPr>
            </p:nvSpPr>
            <p:spPr/>
            <p:txBody>
              <a:bodyPr/>
              <a:lstStyle/>
              <a:p>
                <a:pPr algn="just">
                  <a:lnSpc>
                    <a:spcPct val="140000"/>
                  </a:lnSpc>
                </a:pPr>
                <a:r>
                  <a:rPr lang="ja-JP" altLang="en-US" sz="2600">
                    <a:latin typeface="微软雅黑" panose="020B0503020204020204" pitchFamily="34" charset="-122"/>
                    <a:ea typeface="微软雅黑" panose="020B0503020204020204" pitchFamily="34" charset="-122"/>
                  </a:rPr>
                  <a:t>在新坐标系里，数据中的变量</a:t>
                </a:r>
                <a14:m>
                  <m:oMath xmlns:m="http://schemas.openxmlformats.org/officeDocument/2006/math">
                    <m:sSub>
                      <m:sSubPr>
                        <m:ctrlPr>
                          <a:rPr lang="en-US" altLang="ja-JP" sz="2600" i="1" smtClean="0">
                            <a:latin typeface="Cambria Math" panose="02040503050406030204" pitchFamily="18" charset="0"/>
                            <a:ea typeface="微软雅黑" panose="020B0503020204020204" pitchFamily="34" charset="-122"/>
                          </a:rPr>
                        </m:ctrlPr>
                      </m:sSubPr>
                      <m:e>
                        <m:r>
                          <a:rPr lang="en-US" altLang="ja-JP" sz="2600" b="0" i="1" smtClean="0">
                            <a:latin typeface="Cambria Math" panose="02040503050406030204" pitchFamily="18" charset="0"/>
                            <a:ea typeface="微软雅黑" panose="020B0503020204020204" pitchFamily="34" charset="-122"/>
                          </a:rPr>
                          <m:t>𝑦</m:t>
                        </m:r>
                      </m:e>
                      <m:sub>
                        <m:r>
                          <a:rPr lang="en-US" altLang="ja-JP" sz="2600" b="0" i="1" smtClean="0">
                            <a:latin typeface="Cambria Math" panose="02040503050406030204" pitchFamily="18" charset="0"/>
                            <a:ea typeface="微软雅黑" panose="020B0503020204020204" pitchFamily="34" charset="-122"/>
                          </a:rPr>
                          <m:t>1</m:t>
                        </m:r>
                      </m:sub>
                    </m:sSub>
                  </m:oMath>
                </a14:m>
                <a:r>
                  <a:rPr lang="ja-JP" altLang="en-US" sz="2600">
                    <a:latin typeface="微软雅黑" panose="020B0503020204020204" pitchFamily="34" charset="-122"/>
                    <a:ea typeface="微软雅黑" panose="020B0503020204020204" pitchFamily="34" charset="-122"/>
                  </a:rPr>
                  <a:t>和</a:t>
                </a:r>
                <a14:m>
                  <m:oMath xmlns:m="http://schemas.openxmlformats.org/officeDocument/2006/math">
                    <m:sSub>
                      <m:sSubPr>
                        <m:ctrlPr>
                          <a:rPr lang="en-US" altLang="ja-JP" sz="2600" i="1">
                            <a:latin typeface="Cambria Math" panose="02040503050406030204" pitchFamily="18" charset="0"/>
                            <a:ea typeface="微软雅黑" panose="020B0503020204020204" pitchFamily="34" charset="-122"/>
                          </a:rPr>
                        </m:ctrlPr>
                      </m:sSubPr>
                      <m:e>
                        <m:r>
                          <a:rPr lang="en-US" altLang="ja-JP" sz="2600" i="1">
                            <a:latin typeface="Cambria Math" panose="02040503050406030204" pitchFamily="18" charset="0"/>
                            <a:ea typeface="微软雅黑" panose="020B0503020204020204" pitchFamily="34" charset="-122"/>
                          </a:rPr>
                          <m:t>𝑦</m:t>
                        </m:r>
                      </m:e>
                      <m:sub>
                        <m:r>
                          <a:rPr lang="en-US" altLang="ja-JP" sz="2600" b="0" i="1" smtClean="0">
                            <a:latin typeface="Cambria Math" panose="02040503050406030204" pitchFamily="18" charset="0"/>
                            <a:ea typeface="微软雅黑" panose="020B0503020204020204" pitchFamily="34" charset="-122"/>
                          </a:rPr>
                          <m:t>2</m:t>
                        </m:r>
                      </m:sub>
                    </m:sSub>
                  </m:oMath>
                </a14:m>
                <a:r>
                  <a:rPr lang="ja-JP" altLang="en-US" sz="2600">
                    <a:latin typeface="微软雅黑" panose="020B0503020204020204" pitchFamily="34" charset="-122"/>
                    <a:ea typeface="微软雅黑" panose="020B0503020204020204" pitchFamily="34" charset="-122"/>
                  </a:rPr>
                  <a:t>是</a:t>
                </a:r>
                <a:r>
                  <a:rPr lang="ja-JP" altLang="en-US" sz="2600">
                    <a:solidFill>
                      <a:srgbClr val="0070C0"/>
                    </a:solidFill>
                    <a:latin typeface="微软雅黑" panose="020B0503020204020204" pitchFamily="34" charset="-122"/>
                    <a:ea typeface="微软雅黑" panose="020B0503020204020204" pitchFamily="34" charset="-122"/>
                  </a:rPr>
                  <a:t>线性无关</a:t>
                </a:r>
                <a:r>
                  <a:rPr lang="ja-JP" altLang="en-US" sz="2600">
                    <a:latin typeface="微软雅黑" panose="020B0503020204020204" pitchFamily="34" charset="-122"/>
                    <a:ea typeface="微软雅黑" panose="020B0503020204020204" pitchFamily="34" charset="-122"/>
                  </a:rPr>
                  <a:t>的，当知道其中 一个变量</a:t>
                </a:r>
                <a14:m>
                  <m:oMath xmlns:m="http://schemas.openxmlformats.org/officeDocument/2006/math">
                    <m:sSub>
                      <m:sSubPr>
                        <m:ctrlPr>
                          <a:rPr lang="en-US" altLang="ja-JP" sz="2600" i="1">
                            <a:latin typeface="Cambria Math" panose="02040503050406030204" pitchFamily="18" charset="0"/>
                            <a:ea typeface="微软雅黑" panose="020B0503020204020204" pitchFamily="34" charset="-122"/>
                          </a:rPr>
                        </m:ctrlPr>
                      </m:sSubPr>
                      <m:e>
                        <m:r>
                          <a:rPr lang="en-US" altLang="ja-JP" sz="2600" i="1">
                            <a:latin typeface="Cambria Math" panose="02040503050406030204" pitchFamily="18" charset="0"/>
                            <a:ea typeface="微软雅黑" panose="020B0503020204020204" pitchFamily="34" charset="-122"/>
                          </a:rPr>
                          <m:t>𝑦</m:t>
                        </m:r>
                      </m:e>
                      <m:sub>
                        <m:r>
                          <a:rPr lang="en-US" altLang="ja-JP" sz="2600" i="1">
                            <a:latin typeface="Cambria Math" panose="02040503050406030204" pitchFamily="18" charset="0"/>
                            <a:ea typeface="微软雅黑" panose="020B0503020204020204" pitchFamily="34" charset="-122"/>
                          </a:rPr>
                          <m:t>1</m:t>
                        </m:r>
                      </m:sub>
                    </m:sSub>
                  </m:oMath>
                </a14:m>
                <a:r>
                  <a:rPr lang="ja-JP" altLang="en-US" sz="2600">
                    <a:latin typeface="微软雅黑" panose="020B0503020204020204" pitchFamily="34" charset="-122"/>
                    <a:ea typeface="微软雅黑" panose="020B0503020204020204" pitchFamily="34" charset="-122"/>
                  </a:rPr>
                  <a:t>的取值时，对另一个变量</a:t>
                </a:r>
                <a14:m>
                  <m:oMath xmlns:m="http://schemas.openxmlformats.org/officeDocument/2006/math">
                    <m:sSub>
                      <m:sSubPr>
                        <m:ctrlPr>
                          <a:rPr lang="en-US" altLang="ja-JP" sz="2600" i="1">
                            <a:latin typeface="Cambria Math" panose="02040503050406030204" pitchFamily="18" charset="0"/>
                            <a:ea typeface="微软雅黑" panose="020B0503020204020204" pitchFamily="34" charset="-122"/>
                          </a:rPr>
                        </m:ctrlPr>
                      </m:sSubPr>
                      <m:e>
                        <m:r>
                          <a:rPr lang="en-US" altLang="ja-JP" sz="2600" i="1">
                            <a:latin typeface="Cambria Math" panose="02040503050406030204" pitchFamily="18" charset="0"/>
                            <a:ea typeface="微软雅黑" panose="020B0503020204020204" pitchFamily="34" charset="-122"/>
                          </a:rPr>
                          <m:t>𝑦</m:t>
                        </m:r>
                      </m:e>
                      <m:sub>
                        <m:r>
                          <a:rPr lang="en-US" altLang="ja-JP" sz="2600" b="0" i="1" smtClean="0">
                            <a:latin typeface="Cambria Math" panose="02040503050406030204" pitchFamily="18" charset="0"/>
                            <a:ea typeface="微软雅黑" panose="020B0503020204020204" pitchFamily="34" charset="-122"/>
                          </a:rPr>
                          <m:t>2</m:t>
                        </m:r>
                      </m:sub>
                    </m:sSub>
                  </m:oMath>
                </a14:m>
                <a:r>
                  <a:rPr lang="ja-JP" altLang="en-US" sz="2600">
                    <a:latin typeface="微软雅黑" panose="020B0503020204020204" pitchFamily="34" charset="-122"/>
                    <a:ea typeface="微软雅黑" panose="020B0503020204020204" pitchFamily="34" charset="-122"/>
                  </a:rPr>
                  <a:t>的预测是完全随机的</a:t>
                </a:r>
                <a:r>
                  <a:rPr lang="zh-CN" altLang="en-US" sz="2600" dirty="0">
                    <a:latin typeface="微软雅黑" panose="020B0503020204020204" pitchFamily="34" charset="-122"/>
                    <a:ea typeface="微软雅黑" panose="020B0503020204020204" pitchFamily="34" charset="-122"/>
                  </a:rPr>
                  <a:t>，</a:t>
                </a:r>
                <a:r>
                  <a:rPr lang="ja-JP" altLang="en-US" sz="2600">
                    <a:latin typeface="微软雅黑" panose="020B0503020204020204" pitchFamily="34" charset="-122"/>
                    <a:ea typeface="微软雅黑" panose="020B0503020204020204" pitchFamily="34" charset="-122"/>
                  </a:rPr>
                  <a:t>反之亦然</a:t>
                </a:r>
                <a:endParaRPr lang="en-GB" altLang="ja-JP" sz="2600" dirty="0">
                  <a:latin typeface="微软雅黑" panose="020B0503020204020204" pitchFamily="34" charset="-122"/>
                  <a:ea typeface="微软雅黑" panose="020B0503020204020204" pitchFamily="34" charset="-122"/>
                </a:endParaRPr>
              </a:p>
              <a:p>
                <a:endParaRPr kumimoji="1" lang="en-US" altLang="zh-CN" dirty="0"/>
              </a:p>
              <a:p>
                <a:endParaRPr kumimoji="1" lang="zh-CN" altLang="en-US" dirty="0"/>
              </a:p>
            </p:txBody>
          </p:sp>
        </mc:Choice>
        <mc:Fallback xmlns="">
          <p:sp>
            <p:nvSpPr>
              <p:cNvPr id="3" name="内容占位符 2">
                <a:extLst>
                  <a:ext uri="{FF2B5EF4-FFF2-40B4-BE49-F238E27FC236}">
                    <a16:creationId xmlns:a16="http://schemas.microsoft.com/office/drawing/2014/main" id="{07FAEAAC-82C3-5043-94FA-70CE244F0777}"/>
                  </a:ext>
                </a:extLst>
              </p:cNvPr>
              <p:cNvSpPr>
                <a:spLocks noGrp="1" noRot="1" noChangeAspect="1" noMove="1" noResize="1" noEditPoints="1" noAdjustHandles="1" noChangeArrowheads="1" noChangeShapeType="1" noTextEdit="1"/>
              </p:cNvSpPr>
              <p:nvPr>
                <p:ph idx="1"/>
              </p:nvPr>
            </p:nvSpPr>
            <p:spPr>
              <a:blipFill>
                <a:blip r:embed="rId2"/>
                <a:stretch>
                  <a:fillRect l="-1286" r="-56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03369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38510B-A6A8-594B-9E87-454FED0702BE}"/>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算法</a:t>
            </a:r>
            <a:r>
              <a:rPr kumimoji="1" lang="en-US" altLang="zh-CN" b="1" dirty="0">
                <a:latin typeface="SimHei" panose="02010609060101010101" pitchFamily="49" charset="-122"/>
                <a:ea typeface="SimHei" panose="02010609060101010101" pitchFamily="49" charset="-122"/>
              </a:rPr>
              <a:t>-</a:t>
            </a:r>
            <a:r>
              <a:rPr kumimoji="1" lang="zh-CN" altLang="en-US" b="1" dirty="0">
                <a:latin typeface="SimHei" panose="02010609060101010101" pitchFamily="49" charset="-122"/>
                <a:ea typeface="SimHei" panose="02010609060101010101" pitchFamily="49" charset="-122"/>
              </a:rPr>
              <a:t>举例</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7FAEAAC-82C3-5043-94FA-70CE244F0777}"/>
                  </a:ext>
                </a:extLst>
              </p:cNvPr>
              <p:cNvSpPr>
                <a:spLocks noGrp="1"/>
              </p:cNvSpPr>
              <p:nvPr>
                <p:ph idx="1"/>
              </p:nvPr>
            </p:nvSpPr>
            <p:spPr>
              <a:xfrm>
                <a:off x="628650" y="1690689"/>
                <a:ext cx="7886700" cy="4351338"/>
              </a:xfrm>
            </p:spPr>
            <p:txBody>
              <a:bodyPr/>
              <a:lstStyle/>
              <a:p>
                <a:pPr algn="just">
                  <a:lnSpc>
                    <a:spcPct val="140000"/>
                  </a:lnSpc>
                </a:pPr>
                <a:r>
                  <a:rPr lang="ja-JP" altLang="en-US" sz="2600">
                    <a:latin typeface="微软雅黑" panose="020B0503020204020204" pitchFamily="34" charset="-122"/>
                    <a:ea typeface="微软雅黑" panose="020B0503020204020204" pitchFamily="34" charset="-122"/>
                  </a:rPr>
                  <a:t>如果主成分分析只取第一主成分，即新坐标系的</a:t>
                </a:r>
                <a14:m>
                  <m:oMath xmlns:m="http://schemas.openxmlformats.org/officeDocument/2006/math">
                    <m:sSub>
                      <m:sSubPr>
                        <m:ctrlPr>
                          <a:rPr lang="en-US" altLang="ja-JP" sz="2600" i="1">
                            <a:latin typeface="Cambria Math" panose="02040503050406030204" pitchFamily="18" charset="0"/>
                            <a:ea typeface="微软雅黑" panose="020B0503020204020204" pitchFamily="34" charset="-122"/>
                          </a:rPr>
                        </m:ctrlPr>
                      </m:sSubPr>
                      <m:e>
                        <m:r>
                          <a:rPr lang="en-US" altLang="ja-JP" sz="2600" b="0" i="1" smtClean="0">
                            <a:latin typeface="Cambria Math" panose="02040503050406030204" pitchFamily="18" charset="0"/>
                            <a:ea typeface="微软雅黑" panose="020B0503020204020204" pitchFamily="34" charset="-122"/>
                          </a:rPr>
                          <m:t>𝑦</m:t>
                        </m:r>
                      </m:e>
                      <m:sub>
                        <m:r>
                          <a:rPr lang="en-US" altLang="ja-JP" sz="2600" b="0" i="1" smtClean="0">
                            <a:latin typeface="Cambria Math" panose="02040503050406030204" pitchFamily="18" charset="0"/>
                            <a:ea typeface="微软雅黑" panose="020B0503020204020204" pitchFamily="34" charset="-122"/>
                          </a:rPr>
                          <m:t>1</m:t>
                        </m:r>
                      </m:sub>
                    </m:sSub>
                  </m:oMath>
                </a14:m>
                <a:r>
                  <a:rPr lang="ja-JP" altLang="en-US" sz="2600">
                    <a:latin typeface="微软雅黑" panose="020B0503020204020204" pitchFamily="34" charset="-122"/>
                    <a:ea typeface="微软雅黑" panose="020B0503020204020204" pitchFamily="34" charset="-122"/>
                  </a:rPr>
                  <a:t>轴，那么等价于将数据投影在椭圆长轴上， 用这个主轴表示数据，</a:t>
                </a:r>
                <a:r>
                  <a:rPr lang="ja-JP" altLang="en-US" sz="2600">
                    <a:solidFill>
                      <a:srgbClr val="0070C0"/>
                    </a:solidFill>
                    <a:latin typeface="微软雅黑" panose="020B0503020204020204" pitchFamily="34" charset="-122"/>
                    <a:ea typeface="微软雅黑" panose="020B0503020204020204" pitchFamily="34" charset="-122"/>
                  </a:rPr>
                  <a:t>将二维空间的数据压缩到一维空间中。</a:t>
                </a:r>
                <a:endParaRPr lang="en-GB" altLang="zh-CN" sz="2600" dirty="0">
                  <a:solidFill>
                    <a:srgbClr val="0070C0"/>
                  </a:solidFill>
                  <a:latin typeface="微软雅黑" panose="020B0503020204020204" pitchFamily="34" charset="-122"/>
                  <a:ea typeface="微软雅黑" panose="020B0503020204020204" pitchFamily="34" charset="-122"/>
                </a:endParaRPr>
              </a:p>
              <a:p>
                <a:endParaRPr kumimoji="1" lang="zh-CN" altLang="en-US" dirty="0"/>
              </a:p>
            </p:txBody>
          </p:sp>
        </mc:Choice>
        <mc:Fallback xmlns="">
          <p:sp>
            <p:nvSpPr>
              <p:cNvPr id="3" name="内容占位符 2">
                <a:extLst>
                  <a:ext uri="{FF2B5EF4-FFF2-40B4-BE49-F238E27FC236}">
                    <a16:creationId xmlns:a16="http://schemas.microsoft.com/office/drawing/2014/main" id="{07FAEAAC-82C3-5043-94FA-70CE244F0777}"/>
                  </a:ext>
                </a:extLst>
              </p:cNvPr>
              <p:cNvSpPr>
                <a:spLocks noGrp="1" noRot="1" noChangeAspect="1" noMove="1" noResize="1" noEditPoints="1" noAdjustHandles="1" noChangeArrowheads="1" noChangeShapeType="1" noTextEdit="1"/>
              </p:cNvSpPr>
              <p:nvPr>
                <p:ph idx="1"/>
              </p:nvPr>
            </p:nvSpPr>
            <p:spPr>
              <a:xfrm>
                <a:off x="628650" y="1690689"/>
                <a:ext cx="7886700" cy="4351338"/>
              </a:xfrm>
              <a:blipFill>
                <a:blip r:embed="rId2"/>
                <a:stretch>
                  <a:fillRect l="-1286" r="-1286"/>
                </a:stretch>
              </a:blipFill>
            </p:spPr>
            <p:txBody>
              <a:bodyPr/>
              <a:lstStyle/>
              <a:p>
                <a:r>
                  <a:rPr lang="zh-CN" altLang="en-US">
                    <a:noFill/>
                  </a:rPr>
                  <a:t> </a:t>
                </a:r>
              </a:p>
            </p:txBody>
          </p:sp>
        </mc:Fallback>
      </mc:AlternateContent>
      <p:pic>
        <p:nvPicPr>
          <p:cNvPr id="4" name="Picture 3">
            <a:extLst>
              <a:ext uri="{FF2B5EF4-FFF2-40B4-BE49-F238E27FC236}">
                <a16:creationId xmlns:a16="http://schemas.microsoft.com/office/drawing/2014/main" id="{1767792A-974F-1F45-9170-FD18A015DF2E}"/>
              </a:ext>
            </a:extLst>
          </p:cNvPr>
          <p:cNvPicPr>
            <a:picLocks noChangeAspect="1"/>
          </p:cNvPicPr>
          <p:nvPr/>
        </p:nvPicPr>
        <p:blipFill>
          <a:blip r:embed="rId3"/>
          <a:stretch>
            <a:fillRect/>
          </a:stretch>
        </p:blipFill>
        <p:spPr>
          <a:xfrm>
            <a:off x="1752600" y="3426488"/>
            <a:ext cx="5396214" cy="2429163"/>
          </a:xfrm>
          <a:prstGeom prst="rect">
            <a:avLst/>
          </a:prstGeom>
        </p:spPr>
      </p:pic>
    </p:spTree>
    <p:extLst>
      <p:ext uri="{BB962C8B-B14F-4D97-AF65-F5344CB8AC3E}">
        <p14:creationId xmlns:p14="http://schemas.microsoft.com/office/powerpoint/2010/main" val="1880633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38510B-A6A8-594B-9E87-454FED0702BE}"/>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算法</a:t>
            </a:r>
            <a:r>
              <a:rPr kumimoji="1" lang="en-US" altLang="zh-CN" b="1" dirty="0">
                <a:latin typeface="SimHei" panose="02010609060101010101" pitchFamily="49" charset="-122"/>
                <a:ea typeface="SimHei" panose="02010609060101010101" pitchFamily="49" charset="-122"/>
              </a:rPr>
              <a:t>-</a:t>
            </a:r>
            <a:r>
              <a:rPr kumimoji="1" lang="zh-CN" altLang="en-US" b="1" dirty="0">
                <a:latin typeface="SimHei" panose="02010609060101010101" pitchFamily="49" charset="-122"/>
                <a:ea typeface="SimHei" panose="02010609060101010101" pitchFamily="49" charset="-122"/>
              </a:rPr>
              <a:t>举例</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7FAEAAC-82C3-5043-94FA-70CE244F0777}"/>
                  </a:ext>
                </a:extLst>
              </p:cNvPr>
              <p:cNvSpPr>
                <a:spLocks noGrp="1"/>
              </p:cNvSpPr>
              <p:nvPr>
                <p:ph idx="1"/>
              </p:nvPr>
            </p:nvSpPr>
            <p:spPr/>
            <p:txBody>
              <a:bodyPr/>
              <a:lstStyle/>
              <a:p>
                <a:pPr algn="just">
                  <a:lnSpc>
                    <a:spcPct val="140000"/>
                  </a:lnSpc>
                </a:pPr>
                <a:r>
                  <a:rPr lang="ja-JP" altLang="en-US" sz="2600">
                    <a:latin typeface="微软雅黑" panose="020B0503020204020204" pitchFamily="34" charset="-122"/>
                    <a:ea typeface="微软雅黑" panose="020B0503020204020204" pitchFamily="34" charset="-122"/>
                  </a:rPr>
                  <a:t>假设有两个变量</a:t>
                </a:r>
                <a14:m>
                  <m:oMath xmlns:m="http://schemas.openxmlformats.org/officeDocument/2006/math">
                    <m:sSub>
                      <m:sSubPr>
                        <m:ctrlPr>
                          <a:rPr lang="en-US" altLang="ja-JP" sz="2600" i="1">
                            <a:latin typeface="Cambria Math" panose="02040503050406030204" pitchFamily="18" charset="0"/>
                            <a:ea typeface="微软雅黑" panose="020B0503020204020204" pitchFamily="34" charset="-122"/>
                          </a:rPr>
                        </m:ctrlPr>
                      </m:sSubPr>
                      <m:e>
                        <m:r>
                          <a:rPr lang="en-US" altLang="ja-JP" sz="2600" b="0" i="1" smtClean="0">
                            <a:latin typeface="Cambria Math" panose="02040503050406030204" pitchFamily="18" charset="0"/>
                            <a:ea typeface="微软雅黑" panose="020B0503020204020204" pitchFamily="34" charset="-122"/>
                          </a:rPr>
                          <m:t>𝑥</m:t>
                        </m:r>
                      </m:e>
                      <m:sub>
                        <m:r>
                          <a:rPr lang="en-US" altLang="ja-JP" sz="2600" i="1">
                            <a:latin typeface="Cambria Math" panose="02040503050406030204" pitchFamily="18" charset="0"/>
                            <a:ea typeface="微软雅黑" panose="020B0503020204020204" pitchFamily="34" charset="-122"/>
                          </a:rPr>
                          <m:t>1</m:t>
                        </m:r>
                      </m:sub>
                    </m:sSub>
                  </m:oMath>
                </a14:m>
                <a:r>
                  <a:rPr lang="ja-JP" altLang="en-US" sz="2600">
                    <a:latin typeface="微软雅黑" panose="020B0503020204020204" pitchFamily="34" charset="-122"/>
                    <a:ea typeface="微软雅黑" panose="020B0503020204020204" pitchFamily="34" charset="-122"/>
                  </a:rPr>
                  <a:t>和</a:t>
                </a:r>
                <a14:m>
                  <m:oMath xmlns:m="http://schemas.openxmlformats.org/officeDocument/2006/math">
                    <m:sSub>
                      <m:sSubPr>
                        <m:ctrlPr>
                          <a:rPr lang="en-US" altLang="ja-JP" sz="2600" i="1">
                            <a:latin typeface="Cambria Math" panose="02040503050406030204" pitchFamily="18" charset="0"/>
                            <a:ea typeface="微软雅黑" panose="020B0503020204020204" pitchFamily="34" charset="-122"/>
                          </a:rPr>
                        </m:ctrlPr>
                      </m:sSubPr>
                      <m:e>
                        <m:r>
                          <a:rPr lang="en-US" altLang="ja-JP" sz="2600" b="0" i="1" smtClean="0">
                            <a:latin typeface="Cambria Math" panose="02040503050406030204" pitchFamily="18" charset="0"/>
                            <a:ea typeface="微软雅黑" panose="020B0503020204020204" pitchFamily="34" charset="-122"/>
                          </a:rPr>
                          <m:t>𝑥</m:t>
                        </m:r>
                      </m:e>
                      <m:sub>
                        <m:r>
                          <a:rPr lang="en-US" altLang="ja-JP" sz="2600" b="0" i="1" smtClean="0">
                            <a:latin typeface="Cambria Math" panose="02040503050406030204" pitchFamily="18" charset="0"/>
                            <a:ea typeface="微软雅黑" panose="020B0503020204020204" pitchFamily="34" charset="-122"/>
                          </a:rPr>
                          <m:t>2</m:t>
                        </m:r>
                      </m:sub>
                    </m:sSub>
                    <m:r>
                      <a:rPr lang="en-US" altLang="ja-JP" sz="2600" i="1">
                        <a:latin typeface="Cambria Math" panose="02040503050406030204" pitchFamily="18" charset="0"/>
                        <a:ea typeface="微软雅黑" panose="020B0503020204020204" pitchFamily="34" charset="-122"/>
                      </a:rPr>
                      <m:t> </m:t>
                    </m:r>
                  </m:oMath>
                </a14:m>
                <a:r>
                  <a:rPr lang="zh-CN" altLang="en-GB" sz="2600" dirty="0">
                    <a:latin typeface="微软雅黑" panose="020B0503020204020204" pitchFamily="34" charset="-122"/>
                    <a:ea typeface="微软雅黑" panose="020B0503020204020204" pitchFamily="34" charset="-122"/>
                  </a:rPr>
                  <a:t>，</a:t>
                </a:r>
                <a:r>
                  <a:rPr lang="ja-JP" altLang="en-US" sz="2600">
                    <a:latin typeface="微软雅黑" panose="020B0503020204020204" pitchFamily="34" charset="-122"/>
                    <a:ea typeface="微软雅黑" panose="020B0503020204020204" pitchFamily="34" charset="-122"/>
                  </a:rPr>
                  <a:t>三个样本点</a:t>
                </a:r>
                <a14:m>
                  <m:oMath xmlns:m="http://schemas.openxmlformats.org/officeDocument/2006/math">
                    <m:r>
                      <a:rPr lang="en-US" altLang="ja-JP" sz="2600" b="0" i="1" smtClean="0">
                        <a:latin typeface="Cambria Math" panose="02040503050406030204" pitchFamily="18" charset="0"/>
                        <a:ea typeface="微软雅黑" panose="020B0503020204020204" pitchFamily="34" charset="-122"/>
                      </a:rPr>
                      <m:t>𝐴</m:t>
                    </m:r>
                    <m:r>
                      <a:rPr lang="zh-CN" altLang="en-US" sz="2600" b="0" i="1" smtClean="0">
                        <a:latin typeface="Cambria Math" panose="02040503050406030204" pitchFamily="18" charset="0"/>
                        <a:ea typeface="微软雅黑" panose="020B0503020204020204" pitchFamily="34" charset="-122"/>
                      </a:rPr>
                      <m:t>、</m:t>
                    </m:r>
                    <m:r>
                      <a:rPr lang="en-US" altLang="zh-CN" sz="2600" b="0" i="1" smtClean="0">
                        <a:latin typeface="Cambria Math" panose="02040503050406030204" pitchFamily="18" charset="0"/>
                        <a:ea typeface="微软雅黑" panose="020B0503020204020204" pitchFamily="34" charset="-122"/>
                      </a:rPr>
                      <m:t>𝐵</m:t>
                    </m:r>
                    <m:r>
                      <a:rPr lang="zh-CN" altLang="en-US" sz="2600" b="0" i="1" smtClean="0">
                        <a:latin typeface="Cambria Math" panose="02040503050406030204" pitchFamily="18" charset="0"/>
                        <a:ea typeface="微软雅黑" panose="020B0503020204020204" pitchFamily="34" charset="-122"/>
                      </a:rPr>
                      <m:t>、</m:t>
                    </m:r>
                    <m:r>
                      <a:rPr lang="en-US" altLang="zh-CN" sz="2600" b="0" i="1" smtClean="0">
                        <a:latin typeface="Cambria Math" panose="02040503050406030204" pitchFamily="18" charset="0"/>
                        <a:ea typeface="微软雅黑" panose="020B0503020204020204" pitchFamily="34" charset="-122"/>
                      </a:rPr>
                      <m:t>𝐶</m:t>
                    </m:r>
                  </m:oMath>
                </a14:m>
                <a:r>
                  <a:rPr lang="zh-CN" altLang="en-GB" sz="2600" dirty="0">
                    <a:latin typeface="微软雅黑" panose="020B0503020204020204" pitchFamily="34" charset="-122"/>
                    <a:ea typeface="微软雅黑" panose="020B0503020204020204" pitchFamily="34" charset="-122"/>
                  </a:rPr>
                  <a:t>，</a:t>
                </a:r>
                <a:r>
                  <a:rPr lang="ja-JP" altLang="en-US" sz="2600">
                    <a:latin typeface="微软雅黑" panose="020B0503020204020204" pitchFamily="34" charset="-122"/>
                    <a:ea typeface="微软雅黑" panose="020B0503020204020204" pitchFamily="34" charset="-122"/>
                  </a:rPr>
                  <a:t>样本分布在由</a:t>
                </a:r>
                <a14:m>
                  <m:oMath xmlns:m="http://schemas.openxmlformats.org/officeDocument/2006/math">
                    <m:sSub>
                      <m:sSubPr>
                        <m:ctrlPr>
                          <a:rPr lang="en-US" altLang="ja-JP" sz="2600" i="1">
                            <a:latin typeface="Cambria Math" panose="02040503050406030204" pitchFamily="18" charset="0"/>
                            <a:ea typeface="微软雅黑" panose="020B0503020204020204" pitchFamily="34" charset="-122"/>
                          </a:rPr>
                        </m:ctrlPr>
                      </m:sSubPr>
                      <m:e>
                        <m:r>
                          <a:rPr lang="en-US" altLang="ja-JP" sz="2600" i="1">
                            <a:latin typeface="Cambria Math" panose="02040503050406030204" pitchFamily="18" charset="0"/>
                            <a:ea typeface="微软雅黑" panose="020B0503020204020204" pitchFamily="34" charset="-122"/>
                          </a:rPr>
                          <m:t>𝑥</m:t>
                        </m:r>
                      </m:e>
                      <m:sub>
                        <m:r>
                          <a:rPr lang="en-US" altLang="ja-JP" sz="2600" i="1">
                            <a:latin typeface="Cambria Math" panose="02040503050406030204" pitchFamily="18" charset="0"/>
                            <a:ea typeface="微软雅黑" panose="020B0503020204020204" pitchFamily="34" charset="-122"/>
                          </a:rPr>
                          <m:t>1</m:t>
                        </m:r>
                      </m:sub>
                    </m:sSub>
                  </m:oMath>
                </a14:m>
                <a:r>
                  <a:rPr lang="ja-JP" altLang="en-US" sz="2600">
                    <a:latin typeface="微软雅黑" panose="020B0503020204020204" pitchFamily="34" charset="-122"/>
                    <a:ea typeface="微软雅黑" panose="020B0503020204020204" pitchFamily="34" charset="-122"/>
                  </a:rPr>
                  <a:t>和</a:t>
                </a:r>
                <a14:m>
                  <m:oMath xmlns:m="http://schemas.openxmlformats.org/officeDocument/2006/math">
                    <m:sSub>
                      <m:sSubPr>
                        <m:ctrlPr>
                          <a:rPr lang="en-US" altLang="ja-JP" sz="2600" i="1">
                            <a:latin typeface="Cambria Math" panose="02040503050406030204" pitchFamily="18" charset="0"/>
                            <a:ea typeface="微软雅黑" panose="020B0503020204020204" pitchFamily="34" charset="-122"/>
                          </a:rPr>
                        </m:ctrlPr>
                      </m:sSubPr>
                      <m:e>
                        <m:r>
                          <a:rPr lang="en-US" altLang="ja-JP" sz="2600" i="1">
                            <a:latin typeface="Cambria Math" panose="02040503050406030204" pitchFamily="18" charset="0"/>
                            <a:ea typeface="微软雅黑" panose="020B0503020204020204" pitchFamily="34" charset="-122"/>
                          </a:rPr>
                          <m:t>𝑥</m:t>
                        </m:r>
                      </m:e>
                      <m:sub>
                        <m:r>
                          <a:rPr lang="en-US" altLang="ja-JP" sz="2600" i="1">
                            <a:latin typeface="Cambria Math" panose="02040503050406030204" pitchFamily="18" charset="0"/>
                            <a:ea typeface="微软雅黑" panose="020B0503020204020204" pitchFamily="34" charset="-122"/>
                          </a:rPr>
                          <m:t>2</m:t>
                        </m:r>
                      </m:sub>
                    </m:sSub>
                  </m:oMath>
                </a14:m>
                <a:r>
                  <a:rPr lang="ja-JP" altLang="en-US" sz="2600">
                    <a:latin typeface="微软雅黑" panose="020B0503020204020204" pitchFamily="34" charset="-122"/>
                    <a:ea typeface="微软雅黑" panose="020B0503020204020204" pitchFamily="34" charset="-122"/>
                  </a:rPr>
                  <a:t>轴组成的坐标系中</a:t>
                </a:r>
                <a:endParaRPr lang="en-US" altLang="ja-JP" sz="2600" dirty="0">
                  <a:latin typeface="微软雅黑" panose="020B0503020204020204" pitchFamily="34" charset="-122"/>
                  <a:ea typeface="微软雅黑" panose="020B0503020204020204" pitchFamily="34" charset="-122"/>
                </a:endParaRPr>
              </a:p>
              <a:p>
                <a:endParaRPr lang="en-US" altLang="zh-CN" sz="2600" dirty="0">
                  <a:latin typeface="微软雅黑" panose="020B0503020204020204" pitchFamily="34" charset="-122"/>
                  <a:ea typeface="微软雅黑" panose="020B0503020204020204" pitchFamily="34" charset="-122"/>
                </a:endParaRPr>
              </a:p>
              <a:p>
                <a:pPr algn="just">
                  <a:lnSpc>
                    <a:spcPct val="140000"/>
                  </a:lnSpc>
                </a:pPr>
                <a:r>
                  <a:rPr lang="ja-JP" altLang="en-US" sz="2600">
                    <a:latin typeface="微软雅黑" panose="020B0503020204020204" pitchFamily="34" charset="-122"/>
                    <a:ea typeface="微软雅黑" panose="020B0503020204020204" pitchFamily="34" charset="-122"/>
                  </a:rPr>
                  <a:t>对坐标系进行旋转变换，得到新的坐标轴</a:t>
                </a:r>
                <a14:m>
                  <m:oMath xmlns:m="http://schemas.openxmlformats.org/officeDocument/2006/math">
                    <m:sSub>
                      <m:sSubPr>
                        <m:ctrlPr>
                          <a:rPr lang="en-US" altLang="ja-JP" sz="2600" i="1">
                            <a:latin typeface="Cambria Math" panose="02040503050406030204" pitchFamily="18" charset="0"/>
                            <a:ea typeface="微软雅黑" panose="020B0503020204020204" pitchFamily="34" charset="-122"/>
                          </a:rPr>
                        </m:ctrlPr>
                      </m:sSubPr>
                      <m:e>
                        <m:r>
                          <a:rPr lang="en-US" altLang="ja-JP" sz="2600" b="0" i="1" smtClean="0">
                            <a:latin typeface="Cambria Math" panose="02040503050406030204" pitchFamily="18" charset="0"/>
                            <a:ea typeface="微软雅黑" panose="020B0503020204020204" pitchFamily="34" charset="-122"/>
                          </a:rPr>
                          <m:t>𝑦</m:t>
                        </m:r>
                      </m:e>
                      <m:sub>
                        <m:r>
                          <a:rPr lang="en-US" altLang="ja-JP" sz="2600" b="0" i="1" smtClean="0">
                            <a:latin typeface="Cambria Math" panose="02040503050406030204" pitchFamily="18" charset="0"/>
                            <a:ea typeface="微软雅黑" panose="020B0503020204020204" pitchFamily="34" charset="-122"/>
                          </a:rPr>
                          <m:t>1</m:t>
                        </m:r>
                      </m:sub>
                    </m:sSub>
                    <m:r>
                      <a:rPr lang="en-US" altLang="ja-JP" sz="2600" i="1">
                        <a:latin typeface="Cambria Math" panose="02040503050406030204" pitchFamily="18" charset="0"/>
                        <a:ea typeface="微软雅黑" panose="020B0503020204020204" pitchFamily="34" charset="-122"/>
                      </a:rPr>
                      <m:t> </m:t>
                    </m:r>
                  </m:oMath>
                </a14:m>
                <a:r>
                  <a:rPr lang="ja-JP" altLang="en-GB" sz="2600">
                    <a:latin typeface="微软雅黑" panose="020B0503020204020204" pitchFamily="34" charset="-122"/>
                    <a:ea typeface="微软雅黑" panose="020B0503020204020204" pitchFamily="34" charset="-122"/>
                  </a:rPr>
                  <a:t>，</a:t>
                </a:r>
                <a:r>
                  <a:rPr lang="ja-JP" altLang="en-US" sz="2600">
                    <a:latin typeface="微软雅黑" panose="020B0503020204020204" pitchFamily="34" charset="-122"/>
                    <a:ea typeface="微软雅黑" panose="020B0503020204020204" pitchFamily="34" charset="-122"/>
                  </a:rPr>
                  <a:t>表示新的变量</a:t>
                </a:r>
                <a14:m>
                  <m:oMath xmlns:m="http://schemas.openxmlformats.org/officeDocument/2006/math">
                    <m:sSub>
                      <m:sSubPr>
                        <m:ctrlPr>
                          <a:rPr lang="en-US" altLang="ja-JP" sz="2600" i="1">
                            <a:latin typeface="Cambria Math" panose="02040503050406030204" pitchFamily="18" charset="0"/>
                            <a:ea typeface="微软雅黑" panose="020B0503020204020204" pitchFamily="34" charset="-122"/>
                          </a:rPr>
                        </m:ctrlPr>
                      </m:sSubPr>
                      <m:e>
                        <m:r>
                          <a:rPr lang="en-US" altLang="ja-JP" sz="2600" b="0" i="1" smtClean="0">
                            <a:latin typeface="Cambria Math" panose="02040503050406030204" pitchFamily="18" charset="0"/>
                            <a:ea typeface="微软雅黑" panose="020B0503020204020204" pitchFamily="34" charset="-122"/>
                          </a:rPr>
                          <m:t>𝑦</m:t>
                        </m:r>
                      </m:e>
                      <m:sub>
                        <m:r>
                          <a:rPr lang="en-US" altLang="ja-JP" sz="2600" b="0" i="1" smtClean="0">
                            <a:latin typeface="Cambria Math" panose="02040503050406030204" pitchFamily="18" charset="0"/>
                            <a:ea typeface="微软雅黑" panose="020B0503020204020204" pitchFamily="34" charset="-122"/>
                          </a:rPr>
                          <m:t>1</m:t>
                        </m:r>
                      </m:sub>
                    </m:sSub>
                    <m:r>
                      <a:rPr lang="en-US" altLang="ja-JP" sz="2600" i="1">
                        <a:latin typeface="Cambria Math" panose="02040503050406030204" pitchFamily="18" charset="0"/>
                        <a:ea typeface="微软雅黑" panose="020B0503020204020204" pitchFamily="34" charset="-122"/>
                      </a:rPr>
                      <m:t> </m:t>
                    </m:r>
                  </m:oMath>
                </a14:m>
                <a:endParaRPr lang="en-US" altLang="ja-JP" sz="2600" dirty="0">
                  <a:latin typeface="微软雅黑" panose="020B0503020204020204" pitchFamily="34" charset="-122"/>
                  <a:ea typeface="微软雅黑" panose="020B0503020204020204" pitchFamily="34" charset="-122"/>
                </a:endParaRPr>
              </a:p>
              <a:p>
                <a:endParaRPr kumimoji="1" lang="zh-CN" altLang="en-US" dirty="0"/>
              </a:p>
            </p:txBody>
          </p:sp>
        </mc:Choice>
        <mc:Fallback xmlns="">
          <p:sp>
            <p:nvSpPr>
              <p:cNvPr id="3" name="内容占位符 2">
                <a:extLst>
                  <a:ext uri="{FF2B5EF4-FFF2-40B4-BE49-F238E27FC236}">
                    <a16:creationId xmlns:a16="http://schemas.microsoft.com/office/drawing/2014/main" id="{07FAEAAC-82C3-5043-94FA-70CE244F0777}"/>
                  </a:ext>
                </a:extLst>
              </p:cNvPr>
              <p:cNvSpPr>
                <a:spLocks noGrp="1" noRot="1" noChangeAspect="1" noMove="1" noResize="1" noEditPoints="1" noAdjustHandles="1" noChangeArrowheads="1" noChangeShapeType="1" noTextEdit="1"/>
              </p:cNvSpPr>
              <p:nvPr>
                <p:ph idx="1"/>
              </p:nvPr>
            </p:nvSpPr>
            <p:spPr>
              <a:blipFill>
                <a:blip r:embed="rId2"/>
                <a:stretch>
                  <a:fillRect l="-1286" r="-12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59330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38510B-A6A8-594B-9E87-454FED0702BE}"/>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算法</a:t>
            </a:r>
            <a:r>
              <a:rPr kumimoji="1" lang="en-US" altLang="zh-CN" b="1" dirty="0">
                <a:latin typeface="SimHei" panose="02010609060101010101" pitchFamily="49" charset="-122"/>
                <a:ea typeface="SimHei" panose="02010609060101010101" pitchFamily="49" charset="-122"/>
              </a:rPr>
              <a:t>-</a:t>
            </a:r>
            <a:r>
              <a:rPr kumimoji="1" lang="zh-CN" altLang="en-US" b="1" dirty="0">
                <a:latin typeface="SimHei" panose="02010609060101010101" pitchFamily="49" charset="-122"/>
                <a:ea typeface="SimHei" panose="02010609060101010101" pitchFamily="49" charset="-122"/>
              </a:rPr>
              <a:t>举例</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7FAEAAC-82C3-5043-94FA-70CE244F0777}"/>
                  </a:ext>
                </a:extLst>
              </p:cNvPr>
              <p:cNvSpPr>
                <a:spLocks noGrp="1"/>
              </p:cNvSpPr>
              <p:nvPr>
                <p:ph idx="1"/>
              </p:nvPr>
            </p:nvSpPr>
            <p:spPr/>
            <p:txBody>
              <a:bodyPr/>
              <a:lstStyle/>
              <a:p>
                <a:pPr algn="just">
                  <a:lnSpc>
                    <a:spcPct val="140000"/>
                  </a:lnSpc>
                </a:pPr>
                <a:r>
                  <a:rPr lang="ja-JP" altLang="en-US" sz="2600">
                    <a:latin typeface="微软雅黑" panose="020B0503020204020204" pitchFamily="34" charset="-122"/>
                    <a:ea typeface="微软雅黑" panose="020B0503020204020204" pitchFamily="34" charset="-122"/>
                  </a:rPr>
                  <a:t>样本点</a:t>
                </a:r>
                <a14:m>
                  <m:oMath xmlns:m="http://schemas.openxmlformats.org/officeDocument/2006/math">
                    <m:r>
                      <a:rPr lang="en-US" altLang="ja-JP" sz="2600" i="1">
                        <a:latin typeface="Cambria Math" panose="02040503050406030204" pitchFamily="18" charset="0"/>
                        <a:ea typeface="微软雅黑" panose="020B0503020204020204" pitchFamily="34" charset="-122"/>
                      </a:rPr>
                      <m:t>𝐴</m:t>
                    </m:r>
                    <m:r>
                      <a:rPr lang="zh-CN" altLang="en-US" sz="2600" i="1">
                        <a:latin typeface="Cambria Math" panose="02040503050406030204" pitchFamily="18" charset="0"/>
                        <a:ea typeface="微软雅黑" panose="020B0503020204020204" pitchFamily="34" charset="-122"/>
                      </a:rPr>
                      <m:t>、</m:t>
                    </m:r>
                    <m:r>
                      <a:rPr lang="en-US" altLang="zh-CN" sz="2600" i="1">
                        <a:latin typeface="Cambria Math" panose="02040503050406030204" pitchFamily="18" charset="0"/>
                        <a:ea typeface="微软雅黑" panose="020B0503020204020204" pitchFamily="34" charset="-122"/>
                      </a:rPr>
                      <m:t>𝐵</m:t>
                    </m:r>
                    <m:r>
                      <a:rPr lang="zh-CN" altLang="en-US" sz="2600" i="1">
                        <a:latin typeface="Cambria Math" panose="02040503050406030204" pitchFamily="18" charset="0"/>
                        <a:ea typeface="微软雅黑" panose="020B0503020204020204" pitchFamily="34" charset="-122"/>
                      </a:rPr>
                      <m:t>、</m:t>
                    </m:r>
                    <m:r>
                      <a:rPr lang="en-US" altLang="zh-CN" sz="2600" i="1">
                        <a:latin typeface="Cambria Math" panose="02040503050406030204" pitchFamily="18" charset="0"/>
                        <a:ea typeface="微软雅黑" panose="020B0503020204020204" pitchFamily="34" charset="-122"/>
                      </a:rPr>
                      <m:t>𝐶</m:t>
                    </m:r>
                  </m:oMath>
                </a14:m>
                <a:r>
                  <a:rPr lang="ja-JP" altLang="en-US" sz="2600">
                    <a:latin typeface="微软雅黑" panose="020B0503020204020204" pitchFamily="34" charset="-122"/>
                    <a:ea typeface="微软雅黑" panose="020B0503020204020204" pitchFamily="34" charset="-122"/>
                  </a:rPr>
                  <a:t>在</a:t>
                </a:r>
                <a14:m>
                  <m:oMath xmlns:m="http://schemas.openxmlformats.org/officeDocument/2006/math">
                    <m:sSub>
                      <m:sSubPr>
                        <m:ctrlPr>
                          <a:rPr lang="en-US" altLang="ja-JP" sz="2600" i="1">
                            <a:latin typeface="Cambria Math" panose="02040503050406030204" pitchFamily="18" charset="0"/>
                            <a:ea typeface="微软雅黑" panose="020B0503020204020204" pitchFamily="34" charset="-122"/>
                          </a:rPr>
                        </m:ctrlPr>
                      </m:sSubPr>
                      <m:e>
                        <m:r>
                          <a:rPr lang="en-US" altLang="ja-JP" sz="2600" i="1">
                            <a:latin typeface="Cambria Math" panose="02040503050406030204" pitchFamily="18" charset="0"/>
                            <a:ea typeface="微软雅黑" panose="020B0503020204020204" pitchFamily="34" charset="-122"/>
                          </a:rPr>
                          <m:t>𝑦</m:t>
                        </m:r>
                      </m:e>
                      <m:sub>
                        <m:r>
                          <a:rPr lang="en-US" altLang="ja-JP" sz="2600" i="1">
                            <a:latin typeface="Cambria Math" panose="02040503050406030204" pitchFamily="18" charset="0"/>
                            <a:ea typeface="微软雅黑" panose="020B0503020204020204" pitchFamily="34" charset="-122"/>
                          </a:rPr>
                          <m:t>1</m:t>
                        </m:r>
                      </m:sub>
                    </m:sSub>
                  </m:oMath>
                </a14:m>
                <a:r>
                  <a:rPr lang="ja-JP" altLang="en-US" sz="2600">
                    <a:latin typeface="微软雅黑" panose="020B0503020204020204" pitchFamily="34" charset="-122"/>
                    <a:ea typeface="微软雅黑" panose="020B0503020204020204" pitchFamily="34" charset="-122"/>
                  </a:rPr>
                  <a:t>轴上投影，得到</a:t>
                </a:r>
                <a14:m>
                  <m:oMath xmlns:m="http://schemas.openxmlformats.org/officeDocument/2006/math">
                    <m:sSub>
                      <m:sSubPr>
                        <m:ctrlPr>
                          <a:rPr lang="en-US" altLang="ja-JP" sz="2600" i="1">
                            <a:latin typeface="Cambria Math" panose="02040503050406030204" pitchFamily="18" charset="0"/>
                            <a:ea typeface="微软雅黑" panose="020B0503020204020204" pitchFamily="34" charset="-122"/>
                          </a:rPr>
                        </m:ctrlPr>
                      </m:sSubPr>
                      <m:e>
                        <m:r>
                          <a:rPr lang="en-US" altLang="ja-JP" sz="2600" i="1">
                            <a:latin typeface="Cambria Math" panose="02040503050406030204" pitchFamily="18" charset="0"/>
                            <a:ea typeface="微软雅黑" panose="020B0503020204020204" pitchFamily="34" charset="-122"/>
                          </a:rPr>
                          <m:t>𝑦</m:t>
                        </m:r>
                      </m:e>
                      <m:sub>
                        <m:r>
                          <a:rPr lang="en-US" altLang="ja-JP" sz="2600" i="1">
                            <a:latin typeface="Cambria Math" panose="02040503050406030204" pitchFamily="18" charset="0"/>
                            <a:ea typeface="微软雅黑" panose="020B0503020204020204" pitchFamily="34" charset="-122"/>
                          </a:rPr>
                          <m:t>1</m:t>
                        </m:r>
                      </m:sub>
                    </m:sSub>
                  </m:oMath>
                </a14:m>
                <a:r>
                  <a:rPr lang="ja-JP" altLang="en-US" sz="2600">
                    <a:latin typeface="微软雅黑" panose="020B0503020204020204" pitchFamily="34" charset="-122"/>
                    <a:ea typeface="微软雅黑" panose="020B0503020204020204" pitchFamily="34" charset="-122"/>
                  </a:rPr>
                  <a:t>轴的坐标值</a:t>
                </a:r>
                <a14:m>
                  <m:oMath xmlns:m="http://schemas.openxmlformats.org/officeDocument/2006/math">
                    <m:sSup>
                      <m:sSupPr>
                        <m:ctrlPr>
                          <a:rPr lang="en-US" altLang="ja-JP" sz="2600" i="1">
                            <a:latin typeface="Cambria Math" panose="02040503050406030204" pitchFamily="18" charset="0"/>
                            <a:ea typeface="微软雅黑" panose="020B0503020204020204" pitchFamily="34" charset="-122"/>
                          </a:rPr>
                        </m:ctrlPr>
                      </m:sSupPr>
                      <m:e>
                        <m:r>
                          <a:rPr lang="en-US" altLang="ja-JP" sz="2600" i="1">
                            <a:latin typeface="Cambria Math" panose="02040503050406030204" pitchFamily="18" charset="0"/>
                            <a:ea typeface="微软雅黑" panose="020B0503020204020204" pitchFamily="34" charset="-122"/>
                          </a:rPr>
                          <m:t>𝐴</m:t>
                        </m:r>
                      </m:e>
                      <m:sup>
                        <m:r>
                          <a:rPr lang="en-US" altLang="ja-JP" sz="2600" i="1">
                            <a:latin typeface="Cambria Math" panose="02040503050406030204" pitchFamily="18" charset="0"/>
                            <a:ea typeface="微软雅黑" panose="020B0503020204020204" pitchFamily="34" charset="-122"/>
                          </a:rPr>
                          <m:t>′</m:t>
                        </m:r>
                      </m:sup>
                    </m:sSup>
                    <m:sSup>
                      <m:sSupPr>
                        <m:ctrlPr>
                          <a:rPr lang="en-US" altLang="ja-JP" sz="2600" i="1" smtClean="0">
                            <a:latin typeface="Cambria Math" panose="02040503050406030204" pitchFamily="18" charset="0"/>
                            <a:ea typeface="微软雅黑" panose="020B0503020204020204" pitchFamily="34" charset="-122"/>
                          </a:rPr>
                        </m:ctrlPr>
                      </m:sSupPr>
                      <m:e>
                        <m:r>
                          <a:rPr lang="zh-CN" altLang="en-US" sz="2600" b="0" i="1" smtClean="0">
                            <a:latin typeface="Cambria Math" panose="02040503050406030204" pitchFamily="18" charset="0"/>
                            <a:ea typeface="微软雅黑" panose="020B0503020204020204" pitchFamily="34" charset="-122"/>
                          </a:rPr>
                          <m:t>、</m:t>
                        </m:r>
                        <m:r>
                          <a:rPr lang="en-US" altLang="ja-JP" sz="2600" b="0" i="1" smtClean="0">
                            <a:latin typeface="Cambria Math" panose="02040503050406030204" pitchFamily="18" charset="0"/>
                            <a:ea typeface="微软雅黑" panose="020B0503020204020204" pitchFamily="34" charset="-122"/>
                          </a:rPr>
                          <m:t>𝐵</m:t>
                        </m:r>
                      </m:e>
                      <m:sup>
                        <m:r>
                          <a:rPr lang="en-US" altLang="ja-JP" sz="2600" b="0" i="1" smtClean="0">
                            <a:latin typeface="Cambria Math" panose="02040503050406030204" pitchFamily="18" charset="0"/>
                            <a:ea typeface="微软雅黑" panose="020B0503020204020204" pitchFamily="34" charset="-122"/>
                          </a:rPr>
                          <m:t>′</m:t>
                        </m:r>
                      </m:sup>
                    </m:sSup>
                    <m:r>
                      <a:rPr lang="zh-CN" altLang="en-US" sz="2600" b="0" i="1" smtClean="0">
                        <a:latin typeface="Cambria Math" panose="02040503050406030204" pitchFamily="18" charset="0"/>
                        <a:ea typeface="微软雅黑" panose="020B0503020204020204" pitchFamily="34" charset="-122"/>
                      </a:rPr>
                      <m:t>、</m:t>
                    </m:r>
                    <m:sSup>
                      <m:sSupPr>
                        <m:ctrlPr>
                          <a:rPr lang="en-US" altLang="ja-JP" sz="2600" i="1" smtClean="0">
                            <a:latin typeface="Cambria Math" panose="02040503050406030204" pitchFamily="18" charset="0"/>
                            <a:ea typeface="微软雅黑" panose="020B0503020204020204" pitchFamily="34" charset="-122"/>
                          </a:rPr>
                        </m:ctrlPr>
                      </m:sSupPr>
                      <m:e>
                        <m:r>
                          <a:rPr lang="en-US" altLang="ja-JP" sz="2600" b="0" i="1" smtClean="0">
                            <a:latin typeface="Cambria Math" panose="02040503050406030204" pitchFamily="18" charset="0"/>
                            <a:ea typeface="微软雅黑" panose="020B0503020204020204" pitchFamily="34" charset="-122"/>
                          </a:rPr>
                          <m:t>𝐶</m:t>
                        </m:r>
                      </m:e>
                      <m:sup>
                        <m:r>
                          <a:rPr lang="en-US" altLang="ja-JP" sz="2600" b="0" i="1" smtClean="0">
                            <a:latin typeface="Cambria Math" panose="02040503050406030204" pitchFamily="18" charset="0"/>
                            <a:ea typeface="微软雅黑" panose="020B0503020204020204" pitchFamily="34" charset="-122"/>
                          </a:rPr>
                          <m:t>′</m:t>
                        </m:r>
                      </m:sup>
                    </m:sSup>
                  </m:oMath>
                </a14:m>
                <a:endParaRPr kumimoji="1" lang="zh-CN" altLang="en-US" dirty="0"/>
              </a:p>
            </p:txBody>
          </p:sp>
        </mc:Choice>
        <mc:Fallback xmlns="">
          <p:sp>
            <p:nvSpPr>
              <p:cNvPr id="3" name="内容占位符 2">
                <a:extLst>
                  <a:ext uri="{FF2B5EF4-FFF2-40B4-BE49-F238E27FC236}">
                    <a16:creationId xmlns:a16="http://schemas.microsoft.com/office/drawing/2014/main" id="{07FAEAAC-82C3-5043-94FA-70CE244F0777}"/>
                  </a:ext>
                </a:extLst>
              </p:cNvPr>
              <p:cNvSpPr>
                <a:spLocks noGrp="1" noRot="1" noChangeAspect="1" noMove="1" noResize="1" noEditPoints="1" noAdjustHandles="1" noChangeArrowheads="1" noChangeShapeType="1" noTextEdit="1"/>
              </p:cNvSpPr>
              <p:nvPr>
                <p:ph idx="1"/>
              </p:nvPr>
            </p:nvSpPr>
            <p:spPr>
              <a:blipFill>
                <a:blip r:embed="rId2"/>
                <a:stretch>
                  <a:fillRect l="-1286" r="-1286"/>
                </a:stretch>
              </a:blipFill>
            </p:spPr>
            <p:txBody>
              <a:bodyPr/>
              <a:lstStyle/>
              <a:p>
                <a:r>
                  <a:rPr lang="zh-CN" altLang="en-US">
                    <a:noFill/>
                  </a:rPr>
                  <a:t> </a:t>
                </a:r>
              </a:p>
            </p:txBody>
          </p:sp>
        </mc:Fallback>
      </mc:AlternateContent>
      <p:pic>
        <p:nvPicPr>
          <p:cNvPr id="4" name="Picture 3">
            <a:extLst>
              <a:ext uri="{FF2B5EF4-FFF2-40B4-BE49-F238E27FC236}">
                <a16:creationId xmlns:a16="http://schemas.microsoft.com/office/drawing/2014/main" id="{3EA55D66-5947-0947-A7BF-6E181AFD205C}"/>
              </a:ext>
            </a:extLst>
          </p:cNvPr>
          <p:cNvPicPr>
            <a:picLocks noChangeAspect="1"/>
          </p:cNvPicPr>
          <p:nvPr/>
        </p:nvPicPr>
        <p:blipFill>
          <a:blip r:embed="rId3"/>
          <a:stretch>
            <a:fillRect/>
          </a:stretch>
        </p:blipFill>
        <p:spPr>
          <a:xfrm>
            <a:off x="2678906" y="3048000"/>
            <a:ext cx="3786188" cy="2875272"/>
          </a:xfrm>
          <a:prstGeom prst="rect">
            <a:avLst/>
          </a:prstGeom>
        </p:spPr>
      </p:pic>
    </p:spTree>
    <p:extLst>
      <p:ext uri="{BB962C8B-B14F-4D97-AF65-F5344CB8AC3E}">
        <p14:creationId xmlns:p14="http://schemas.microsoft.com/office/powerpoint/2010/main" val="1049373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4A632023-7C35-1F31-32B3-9058E5CA964F}"/>
              </a:ext>
            </a:extLst>
          </p:cNvPr>
          <p:cNvSpPr txBox="1">
            <a:spLocks noGrp="1"/>
          </p:cNvSpPr>
          <p:nvPr>
            <p:ph type="title"/>
          </p:nvPr>
        </p:nvSpPr>
        <p:spPr>
          <a:xfrm>
            <a:off x="762000" y="939184"/>
            <a:ext cx="2820526" cy="566822"/>
          </a:xfrm>
          <a:prstGeom prst="rect">
            <a:avLst/>
          </a:prstGeom>
        </p:spPr>
        <p:txBody>
          <a:bodyPr vert="horz" wrap="square" lIns="0" tIns="12700" rIns="0" bIns="0" rtlCol="0">
            <a:spAutoFit/>
          </a:bodyPr>
          <a:lstStyle/>
          <a:p>
            <a:pPr marL="12700">
              <a:lnSpc>
                <a:spcPct val="100000"/>
              </a:lnSpc>
              <a:spcBef>
                <a:spcPts val="100"/>
              </a:spcBef>
            </a:pPr>
            <a:r>
              <a:rPr lang="en-US" sz="3600" b="1" spc="-5" dirty="0">
                <a:latin typeface="Arial" panose="020B0604020202020204"/>
                <a:cs typeface="Arial" panose="020B0604020202020204"/>
              </a:rPr>
              <a:t>Outline</a:t>
            </a:r>
            <a:endParaRPr sz="3600" b="1" spc="-5" dirty="0">
              <a:latin typeface="Arial" panose="020B0604020202020204"/>
              <a:cs typeface="Arial" panose="020B0604020202020204"/>
            </a:endParaRPr>
          </a:p>
        </p:txBody>
      </p:sp>
      <p:sp>
        <p:nvSpPr>
          <p:cNvPr id="5" name="object 3">
            <a:extLst>
              <a:ext uri="{FF2B5EF4-FFF2-40B4-BE49-F238E27FC236}">
                <a16:creationId xmlns:a16="http://schemas.microsoft.com/office/drawing/2014/main" id="{FF15E6B4-3C77-331D-009C-C9B10423D6E3}"/>
              </a:ext>
            </a:extLst>
          </p:cNvPr>
          <p:cNvSpPr txBox="1"/>
          <p:nvPr/>
        </p:nvSpPr>
        <p:spPr>
          <a:xfrm>
            <a:off x="762000" y="1567561"/>
            <a:ext cx="8127031" cy="3637534"/>
          </a:xfrm>
          <a:prstGeom prst="rect">
            <a:avLst/>
          </a:prstGeom>
        </p:spPr>
        <p:txBody>
          <a:bodyPr vert="horz" wrap="square" lIns="0" tIns="99695" rIns="0" bIns="0" rtlCol="0">
            <a:spAutoFit/>
          </a:bodyPr>
          <a:lstStyle/>
          <a:p>
            <a:pPr marL="12700">
              <a:spcBef>
                <a:spcPts val="785"/>
              </a:spcBef>
              <a:buSzPct val="75000"/>
              <a:tabLst>
                <a:tab pos="355600" algn="l"/>
              </a:tabLst>
            </a:pPr>
            <a:endParaRPr lang="en-US" altLang="zh-CN" sz="2800" b="1" spc="-5" dirty="0">
              <a:solidFill>
                <a:srgbClr val="003366"/>
              </a:solidFill>
              <a:latin typeface="Arial" panose="020B0604020202020204"/>
              <a:cs typeface="Arial" panose="020B0604020202020204"/>
            </a:endParaRPr>
          </a:p>
          <a:p>
            <a:pPr marL="12700">
              <a:spcBef>
                <a:spcPts val="785"/>
              </a:spcBef>
              <a:buSzPct val="75000"/>
              <a:tabLst>
                <a:tab pos="355600" algn="l"/>
              </a:tabLst>
            </a:pPr>
            <a:r>
              <a:rPr lang="en-US" altLang="zh-CN" sz="2800" b="1" spc="-5" dirty="0">
                <a:solidFill>
                  <a:srgbClr val="003366"/>
                </a:solidFill>
                <a:latin typeface="Arial" panose="020B0604020202020204"/>
                <a:cs typeface="Arial" panose="020B0604020202020204"/>
              </a:rPr>
              <a:t>1.</a:t>
            </a:r>
            <a:r>
              <a:rPr lang="zh-CN" altLang="en-US" sz="2800" b="1" spc="-5" dirty="0">
                <a:solidFill>
                  <a:srgbClr val="003366"/>
                </a:solidFill>
                <a:latin typeface="Arial" panose="020B0604020202020204"/>
                <a:cs typeface="Arial" panose="020B0604020202020204"/>
              </a:rPr>
              <a:t> </a:t>
            </a:r>
            <a:r>
              <a:rPr lang="en-US" altLang="zh-CN" sz="2800" b="1" spc="-5" dirty="0">
                <a:solidFill>
                  <a:srgbClr val="003366"/>
                </a:solidFill>
                <a:latin typeface="Arial" panose="020B0604020202020204"/>
                <a:cs typeface="Arial" panose="020B0604020202020204"/>
              </a:rPr>
              <a:t>Introduction</a:t>
            </a:r>
          </a:p>
          <a:p>
            <a:pPr marL="355600" indent="-342900">
              <a:lnSpc>
                <a:spcPct val="100000"/>
              </a:lnSpc>
              <a:spcBef>
                <a:spcPts val="785"/>
              </a:spcBef>
              <a:buSzPct val="75000"/>
              <a:buFont typeface="Wingdings" panose="05000000000000000000"/>
              <a:buChar char=""/>
              <a:tabLst>
                <a:tab pos="355600" algn="l"/>
              </a:tabLst>
            </a:pPr>
            <a:endParaRPr lang="en-US" altLang="zh-CN" sz="2800" b="1" spc="-5" dirty="0">
              <a:latin typeface="华文新魏" panose="02010800040101010101" pitchFamily="2" charset="-122"/>
              <a:ea typeface="华文新魏" panose="02010800040101010101" pitchFamily="2" charset="-122"/>
              <a:cs typeface="Arial" panose="020B0604020202020204"/>
            </a:endParaRPr>
          </a:p>
          <a:p>
            <a:pPr marL="12700">
              <a:lnSpc>
                <a:spcPct val="100000"/>
              </a:lnSpc>
              <a:spcBef>
                <a:spcPts val="785"/>
              </a:spcBef>
              <a:buSzPct val="75000"/>
              <a:tabLst>
                <a:tab pos="355600" algn="l"/>
              </a:tabLst>
            </a:pPr>
            <a:r>
              <a:rPr lang="en-US" altLang="zh-CN" sz="2800" b="1" spc="-5" dirty="0">
                <a:solidFill>
                  <a:schemeClr val="bg2">
                    <a:lumMod val="75000"/>
                  </a:schemeClr>
                </a:solidFill>
                <a:latin typeface="华文新魏" panose="02010800040101010101" pitchFamily="2" charset="-122"/>
                <a:ea typeface="华文新魏" panose="02010800040101010101" pitchFamily="2" charset="-122"/>
                <a:cs typeface="Arial" panose="020B0604020202020204"/>
              </a:rPr>
              <a:t>2.</a:t>
            </a:r>
            <a:r>
              <a:rPr lang="zh-CN" altLang="en-US" sz="2800" b="1" spc="-5" dirty="0">
                <a:solidFill>
                  <a:schemeClr val="bg2">
                    <a:lumMod val="75000"/>
                  </a:schemeClr>
                </a:solidFill>
                <a:latin typeface="华文新魏" panose="02010800040101010101" pitchFamily="2" charset="-122"/>
                <a:ea typeface="华文新魏" panose="02010800040101010101" pitchFamily="2" charset="-122"/>
                <a:cs typeface="Arial" panose="020B0604020202020204"/>
              </a:rPr>
              <a:t> </a:t>
            </a:r>
            <a:r>
              <a:rPr lang="en-US" altLang="zh-CN" sz="2800" b="1" spc="-5" dirty="0">
                <a:solidFill>
                  <a:schemeClr val="bg2">
                    <a:lumMod val="75000"/>
                  </a:schemeClr>
                </a:solidFill>
                <a:latin typeface="Arial" panose="020B0604020202020204"/>
                <a:cs typeface="Arial" panose="020B0604020202020204"/>
              </a:rPr>
              <a:t>Face Detection Algorithm  </a:t>
            </a:r>
            <a:endParaRPr lang="en-US" altLang="zh-CN" sz="2800" b="1" spc="-5" dirty="0">
              <a:solidFill>
                <a:schemeClr val="bg2">
                  <a:lumMod val="75000"/>
                </a:schemeClr>
              </a:solidFill>
              <a:latin typeface="华文新魏" panose="02010800040101010101" pitchFamily="2" charset="-122"/>
              <a:ea typeface="华文新魏" panose="02010800040101010101" pitchFamily="2" charset="-122"/>
              <a:cs typeface="Arial" panose="020B0604020202020204"/>
            </a:endParaRPr>
          </a:p>
          <a:p>
            <a:pPr marL="720090" lvl="0" indent="-457200" defTabSz="914400" fontAlgn="base">
              <a:lnSpc>
                <a:spcPct val="150000"/>
              </a:lnSpc>
              <a:spcBef>
                <a:spcPct val="0"/>
              </a:spcBef>
              <a:spcAft>
                <a:spcPct val="0"/>
              </a:spcAft>
              <a:buFont typeface="Wingdings" panose="05000000000000000000" pitchFamily="2" charset="2"/>
              <a:buChar char="Ø"/>
              <a:defRPr/>
            </a:pPr>
            <a:r>
              <a:rPr lang="en-US" altLang="zh-CN" sz="2400" i="1" spc="-5" dirty="0">
                <a:solidFill>
                  <a:schemeClr val="bg2">
                    <a:lumMod val="75000"/>
                  </a:schemeClr>
                </a:solidFill>
                <a:latin typeface="Arial" panose="020B0604020202020204"/>
                <a:cs typeface="Arial" panose="020B0604020202020204"/>
              </a:rPr>
              <a:t>PCA (Eigen Face)</a:t>
            </a:r>
          </a:p>
          <a:p>
            <a:pPr marL="720090" lvl="0" indent="-457200" defTabSz="914400" fontAlgn="base">
              <a:lnSpc>
                <a:spcPct val="150000"/>
              </a:lnSpc>
              <a:spcBef>
                <a:spcPct val="0"/>
              </a:spcBef>
              <a:spcAft>
                <a:spcPct val="0"/>
              </a:spcAft>
              <a:buFont typeface="Wingdings" panose="05000000000000000000" pitchFamily="2" charset="2"/>
              <a:buChar char="Ø"/>
              <a:defRPr/>
            </a:pPr>
            <a:r>
              <a:rPr lang="en-US" altLang="zh-CN" sz="2400" i="1" spc="-5" dirty="0">
                <a:solidFill>
                  <a:schemeClr val="bg2">
                    <a:lumMod val="75000"/>
                  </a:schemeClr>
                </a:solidFill>
                <a:latin typeface="Arial" panose="020B0604020202020204"/>
                <a:cs typeface="Arial" panose="020B0604020202020204"/>
              </a:rPr>
              <a:t>LDA </a:t>
            </a:r>
            <a:r>
              <a:rPr lang="zh-CN" altLang="en-US" sz="2400" i="1" spc="-5" dirty="0">
                <a:solidFill>
                  <a:schemeClr val="bg2">
                    <a:lumMod val="75000"/>
                  </a:schemeClr>
                </a:solidFill>
                <a:latin typeface="Arial" panose="020B0604020202020204"/>
                <a:cs typeface="Arial" panose="020B0604020202020204"/>
              </a:rPr>
              <a:t> </a:t>
            </a:r>
            <a:r>
              <a:rPr lang="en-US" altLang="zh-CN" sz="2400" i="1" spc="-5" dirty="0">
                <a:solidFill>
                  <a:schemeClr val="bg2">
                    <a:lumMod val="75000"/>
                  </a:schemeClr>
                </a:solidFill>
                <a:latin typeface="Arial" panose="020B0604020202020204"/>
                <a:cs typeface="Arial" panose="020B0604020202020204"/>
              </a:rPr>
              <a:t>(Fisher Face)</a:t>
            </a:r>
            <a:endParaRPr lang="zh-CN" altLang="en-US" sz="2400" dirty="0">
              <a:solidFill>
                <a:schemeClr val="bg2">
                  <a:lumMod val="75000"/>
                </a:schemeClr>
              </a:solidFill>
              <a:latin typeface="华文新魏" panose="02010800040101010101" pitchFamily="2" charset="-122"/>
              <a:ea typeface="华文新魏" panose="02010800040101010101" pitchFamily="2" charset="-122"/>
            </a:endParaRPr>
          </a:p>
          <a:p>
            <a:pPr marL="355600" indent="-342900">
              <a:lnSpc>
                <a:spcPct val="100000"/>
              </a:lnSpc>
              <a:spcBef>
                <a:spcPts val="670"/>
              </a:spcBef>
              <a:buSzPct val="75000"/>
              <a:buFont typeface="Wingdings" panose="05000000000000000000"/>
              <a:buChar char=""/>
              <a:tabLst>
                <a:tab pos="355600" algn="l"/>
              </a:tabLst>
            </a:pPr>
            <a:endParaRPr sz="2000" b="1" dirty="0">
              <a:latin typeface="Arial" panose="020B0604020202020204"/>
              <a:cs typeface="Arial" panose="020B0604020202020204"/>
            </a:endParaRPr>
          </a:p>
        </p:txBody>
      </p:sp>
    </p:spTree>
    <p:extLst>
      <p:ext uri="{BB962C8B-B14F-4D97-AF65-F5344CB8AC3E}">
        <p14:creationId xmlns:p14="http://schemas.microsoft.com/office/powerpoint/2010/main" val="11506830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38510B-A6A8-594B-9E87-454FED0702BE}"/>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算法</a:t>
            </a:r>
            <a:r>
              <a:rPr kumimoji="1" lang="en-US" altLang="zh-CN" b="1" dirty="0">
                <a:latin typeface="SimHei" panose="02010609060101010101" pitchFamily="49" charset="-122"/>
                <a:ea typeface="SimHei" panose="02010609060101010101" pitchFamily="49" charset="-122"/>
              </a:rPr>
              <a:t>-</a:t>
            </a:r>
            <a:r>
              <a:rPr kumimoji="1" lang="zh-CN" altLang="en-US" b="1" dirty="0">
                <a:latin typeface="SimHei" panose="02010609060101010101" pitchFamily="49" charset="-122"/>
                <a:ea typeface="SimHei" panose="02010609060101010101" pitchFamily="49" charset="-122"/>
              </a:rPr>
              <a:t>举例</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7FAEAAC-82C3-5043-94FA-70CE244F0777}"/>
                  </a:ext>
                </a:extLst>
              </p:cNvPr>
              <p:cNvSpPr>
                <a:spLocks noGrp="1"/>
              </p:cNvSpPr>
              <p:nvPr>
                <p:ph idx="1"/>
              </p:nvPr>
            </p:nvSpPr>
            <p:spPr/>
            <p:txBody>
              <a:bodyPr/>
              <a:lstStyle/>
              <a:p>
                <a:pPr algn="just">
                  <a:lnSpc>
                    <a:spcPct val="140000"/>
                  </a:lnSpc>
                </a:pPr>
                <a:r>
                  <a:rPr lang="ja-JP" altLang="en-US" sz="2600">
                    <a:latin typeface="微软雅黑" panose="020B0503020204020204" pitchFamily="34" charset="-122"/>
                    <a:ea typeface="微软雅黑" panose="020B0503020204020204" pitchFamily="34" charset="-122"/>
                  </a:rPr>
                  <a:t>坐标值的平方和</a:t>
                </a:r>
                <a14:m>
                  <m:oMath xmlns:m="http://schemas.openxmlformats.org/officeDocument/2006/math">
                    <m:sSup>
                      <m:sSupPr>
                        <m:ctrlPr>
                          <a:rPr lang="en-US" altLang="ja-JP" sz="2600" i="1" smtClean="0">
                            <a:latin typeface="Cambria Math" panose="02040503050406030204" pitchFamily="18" charset="0"/>
                            <a:ea typeface="微软雅黑" panose="020B0503020204020204" pitchFamily="34" charset="-122"/>
                          </a:rPr>
                        </m:ctrlPr>
                      </m:sSupPr>
                      <m:e>
                        <m:r>
                          <a:rPr lang="en-US" altLang="ja-JP" sz="2600" b="0" i="1" smtClean="0">
                            <a:latin typeface="Cambria Math" panose="02040503050406030204" pitchFamily="18" charset="0"/>
                            <a:ea typeface="微软雅黑" panose="020B0503020204020204" pitchFamily="34" charset="-122"/>
                          </a:rPr>
                          <m:t>𝑂𝐴</m:t>
                        </m:r>
                      </m:e>
                      <m:sup>
                        <m:r>
                          <a:rPr lang="en-US" altLang="ja-JP" sz="2600" b="0" i="1" smtClean="0">
                            <a:latin typeface="Cambria Math" panose="02040503050406030204" pitchFamily="18" charset="0"/>
                            <a:ea typeface="微软雅黑" panose="020B0503020204020204" pitchFamily="34" charset="-122"/>
                          </a:rPr>
                          <m:t>′2</m:t>
                        </m:r>
                      </m:sup>
                    </m:sSup>
                    <m:sSup>
                      <m:sSupPr>
                        <m:ctrlPr>
                          <a:rPr lang="en-US" altLang="ja-JP" sz="2600" i="1" smtClean="0">
                            <a:latin typeface="Cambria Math" panose="02040503050406030204" pitchFamily="18" charset="0"/>
                            <a:ea typeface="微软雅黑" panose="020B0503020204020204" pitchFamily="34" charset="-122"/>
                          </a:rPr>
                        </m:ctrlPr>
                      </m:sSupPr>
                      <m:e>
                        <m:r>
                          <a:rPr lang="en-US" altLang="ja-JP" sz="2600" b="0" i="1" smtClean="0">
                            <a:latin typeface="Cambria Math" panose="02040503050406030204" pitchFamily="18" charset="0"/>
                            <a:ea typeface="微软雅黑" panose="020B0503020204020204" pitchFamily="34" charset="-122"/>
                          </a:rPr>
                          <m:t>+</m:t>
                        </m:r>
                        <m:r>
                          <a:rPr lang="en-US" altLang="ja-JP" sz="2600" b="0" i="1" smtClean="0">
                            <a:latin typeface="Cambria Math" panose="02040503050406030204" pitchFamily="18" charset="0"/>
                            <a:ea typeface="微软雅黑" panose="020B0503020204020204" pitchFamily="34" charset="-122"/>
                          </a:rPr>
                          <m:t>𝑂𝐵</m:t>
                        </m:r>
                      </m:e>
                      <m:sup>
                        <m:r>
                          <a:rPr lang="en-US" altLang="ja-JP" sz="2600" b="0" i="1" smtClean="0">
                            <a:latin typeface="Cambria Math" panose="02040503050406030204" pitchFamily="18" charset="0"/>
                            <a:ea typeface="微软雅黑" panose="020B0503020204020204" pitchFamily="34" charset="-122"/>
                          </a:rPr>
                          <m:t>′2</m:t>
                        </m:r>
                      </m:sup>
                    </m:sSup>
                    <m:r>
                      <a:rPr lang="en-US" altLang="ja-JP" sz="2600" b="0" i="1" smtClean="0">
                        <a:latin typeface="Cambria Math" panose="02040503050406030204" pitchFamily="18" charset="0"/>
                        <a:ea typeface="微软雅黑" panose="020B0503020204020204" pitchFamily="34" charset="-122"/>
                      </a:rPr>
                      <m:t>+</m:t>
                    </m:r>
                    <m:sSup>
                      <m:sSupPr>
                        <m:ctrlPr>
                          <a:rPr lang="en-US" altLang="ja-JP" sz="2600" i="1" smtClean="0">
                            <a:latin typeface="Cambria Math" panose="02040503050406030204" pitchFamily="18" charset="0"/>
                            <a:ea typeface="微软雅黑" panose="020B0503020204020204" pitchFamily="34" charset="-122"/>
                          </a:rPr>
                        </m:ctrlPr>
                      </m:sSupPr>
                      <m:e>
                        <m:r>
                          <a:rPr lang="en-US" altLang="ja-JP" sz="2600" b="0" i="1" smtClean="0">
                            <a:latin typeface="Cambria Math" panose="02040503050406030204" pitchFamily="18" charset="0"/>
                            <a:ea typeface="微软雅黑" panose="020B0503020204020204" pitchFamily="34" charset="-122"/>
                          </a:rPr>
                          <m:t>𝑂𝐶</m:t>
                        </m:r>
                      </m:e>
                      <m:sup>
                        <m:r>
                          <a:rPr lang="en-US" altLang="ja-JP" sz="2600" b="0" i="1" smtClean="0">
                            <a:latin typeface="Cambria Math" panose="02040503050406030204" pitchFamily="18" charset="0"/>
                            <a:ea typeface="微软雅黑" panose="020B0503020204020204" pitchFamily="34" charset="-122"/>
                          </a:rPr>
                          <m:t>′2</m:t>
                        </m:r>
                      </m:sup>
                    </m:sSup>
                  </m:oMath>
                </a14:m>
                <a:r>
                  <a:rPr lang="ja-JP" altLang="en-US" sz="2600">
                    <a:latin typeface="微软雅黑" panose="020B0503020204020204" pitchFamily="34" charset="-122"/>
                    <a:ea typeface="微软雅黑" panose="020B0503020204020204" pitchFamily="34" charset="-122"/>
                  </a:rPr>
                  <a:t>表示样本在变量</a:t>
                </a:r>
                <a14:m>
                  <m:oMath xmlns:m="http://schemas.openxmlformats.org/officeDocument/2006/math">
                    <m:sSub>
                      <m:sSubPr>
                        <m:ctrlPr>
                          <a:rPr lang="en-GB" altLang="ja-JP" sz="2600" i="1" dirty="0" smtClean="0">
                            <a:latin typeface="Cambria Math" panose="02040503050406030204" pitchFamily="18" charset="0"/>
                            <a:ea typeface="微软雅黑" panose="020B0503020204020204" pitchFamily="34" charset="-122"/>
                          </a:rPr>
                        </m:ctrlPr>
                      </m:sSubPr>
                      <m:e>
                        <m:r>
                          <a:rPr lang="en-US" altLang="ja-JP" sz="2600" b="0" i="1" dirty="0" smtClean="0">
                            <a:latin typeface="Cambria Math" panose="02040503050406030204" pitchFamily="18" charset="0"/>
                            <a:ea typeface="微软雅黑" panose="020B0503020204020204" pitchFamily="34" charset="-122"/>
                          </a:rPr>
                          <m:t>𝑦</m:t>
                        </m:r>
                      </m:e>
                      <m:sub>
                        <m:r>
                          <a:rPr lang="en-US" altLang="ja-JP" sz="2600" b="0" i="1" dirty="0" smtClean="0">
                            <a:latin typeface="Cambria Math" panose="02040503050406030204" pitchFamily="18" charset="0"/>
                            <a:ea typeface="微软雅黑" panose="020B0503020204020204" pitchFamily="34" charset="-122"/>
                          </a:rPr>
                          <m:t>1</m:t>
                        </m:r>
                      </m:sub>
                    </m:sSub>
                  </m:oMath>
                </a14:m>
                <a:r>
                  <a:rPr lang="ja-JP" altLang="en-US" sz="2600">
                    <a:latin typeface="微软雅黑" panose="020B0503020204020204" pitchFamily="34" charset="-122"/>
                    <a:ea typeface="微软雅黑" panose="020B0503020204020204" pitchFamily="34" charset="-122"/>
                  </a:rPr>
                  <a:t>上的方差和</a:t>
                </a:r>
                <a:endParaRPr lang="en-US" altLang="ja-JP" sz="2600" dirty="0">
                  <a:latin typeface="微软雅黑" panose="020B0503020204020204" pitchFamily="34" charset="-122"/>
                  <a:ea typeface="微软雅黑" panose="020B0503020204020204" pitchFamily="34" charset="-122"/>
                </a:endParaRPr>
              </a:p>
              <a:p>
                <a:pPr algn="just">
                  <a:lnSpc>
                    <a:spcPct val="140000"/>
                  </a:lnSpc>
                </a:pPr>
                <a:r>
                  <a:rPr lang="ja-JP" altLang="en-US" sz="2600">
                    <a:latin typeface="微软雅黑" panose="020B0503020204020204" pitchFamily="34" charset="-122"/>
                    <a:ea typeface="微软雅黑" panose="020B0503020204020204" pitchFamily="34" charset="-122"/>
                  </a:rPr>
                  <a:t>主成分分析旨在选取正交变换中</a:t>
                </a:r>
                <a:r>
                  <a:rPr lang="ja-JP" altLang="en-US" sz="2600">
                    <a:solidFill>
                      <a:srgbClr val="0070C0"/>
                    </a:solidFill>
                    <a:latin typeface="微软雅黑" panose="020B0503020204020204" pitchFamily="34" charset="-122"/>
                    <a:ea typeface="微软雅黑" panose="020B0503020204020204" pitchFamily="34" charset="-122"/>
                  </a:rPr>
                  <a:t>方差最大</a:t>
                </a:r>
                <a:r>
                  <a:rPr lang="ja-JP" altLang="en-US" sz="2600">
                    <a:latin typeface="微软雅黑" panose="020B0503020204020204" pitchFamily="34" charset="-122"/>
                    <a:ea typeface="微软雅黑" panose="020B0503020204020204" pitchFamily="34" charset="-122"/>
                  </a:rPr>
                  <a:t>的变量</a:t>
                </a:r>
                <a:r>
                  <a:rPr lang="zh-CN" altLang="en-US" sz="2600" dirty="0">
                    <a:latin typeface="微软雅黑" panose="020B0503020204020204" pitchFamily="34" charset="-122"/>
                    <a:ea typeface="微软雅黑" panose="020B0503020204020204" pitchFamily="34" charset="-122"/>
                  </a:rPr>
                  <a:t>，</a:t>
                </a:r>
                <a:r>
                  <a:rPr lang="ja-JP" altLang="en-US" sz="2600">
                    <a:latin typeface="微软雅黑" panose="020B0503020204020204" pitchFamily="34" charset="-122"/>
                    <a:ea typeface="微软雅黑" panose="020B0503020204020204" pitchFamily="34" charset="-122"/>
                  </a:rPr>
                  <a:t>作为第一主成分，也就是旋转变换中坐标值的平方和最大的轴</a:t>
                </a:r>
                <a:endParaRPr lang="en-US" altLang="ja-JP" sz="2600" dirty="0">
                  <a:latin typeface="微软雅黑" panose="020B0503020204020204" pitchFamily="34" charset="-122"/>
                  <a:ea typeface="微软雅黑" panose="020B0503020204020204" pitchFamily="34" charset="-122"/>
                </a:endParaRPr>
              </a:p>
              <a:p>
                <a:endParaRPr kumimoji="1" lang="zh-CN" altLang="en-US" dirty="0"/>
              </a:p>
            </p:txBody>
          </p:sp>
        </mc:Choice>
        <mc:Fallback xmlns="">
          <p:sp>
            <p:nvSpPr>
              <p:cNvPr id="3" name="内容占位符 2">
                <a:extLst>
                  <a:ext uri="{FF2B5EF4-FFF2-40B4-BE49-F238E27FC236}">
                    <a16:creationId xmlns:a16="http://schemas.microsoft.com/office/drawing/2014/main" id="{07FAEAAC-82C3-5043-94FA-70CE244F0777}"/>
                  </a:ext>
                </a:extLst>
              </p:cNvPr>
              <p:cNvSpPr>
                <a:spLocks noGrp="1" noRot="1" noChangeAspect="1" noMove="1" noResize="1" noEditPoints="1" noAdjustHandles="1" noChangeArrowheads="1" noChangeShapeType="1" noTextEdit="1"/>
              </p:cNvSpPr>
              <p:nvPr>
                <p:ph idx="1"/>
              </p:nvPr>
            </p:nvSpPr>
            <p:spPr>
              <a:blipFill>
                <a:blip r:embed="rId2"/>
                <a:stretch>
                  <a:fillRect l="-1286" r="-12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280677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38510B-A6A8-594B-9E87-454FED0702BE}"/>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算法</a:t>
            </a:r>
            <a:r>
              <a:rPr kumimoji="1" lang="en-US" altLang="zh-CN" b="1" dirty="0">
                <a:latin typeface="SimHei" panose="02010609060101010101" pitchFamily="49" charset="-122"/>
                <a:ea typeface="SimHei" panose="02010609060101010101" pitchFamily="49" charset="-122"/>
              </a:rPr>
              <a:t>-</a:t>
            </a:r>
            <a:r>
              <a:rPr kumimoji="1" lang="zh-CN" altLang="en-US" b="1" dirty="0">
                <a:latin typeface="SimHei" panose="02010609060101010101" pitchFamily="49" charset="-122"/>
                <a:ea typeface="SimHei" panose="02010609060101010101" pitchFamily="49" charset="-122"/>
              </a:rPr>
              <a:t>举例</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7FAEAAC-82C3-5043-94FA-70CE244F0777}"/>
                  </a:ext>
                </a:extLst>
              </p:cNvPr>
              <p:cNvSpPr>
                <a:spLocks noGrp="1"/>
              </p:cNvSpPr>
              <p:nvPr>
                <p:ph idx="1"/>
              </p:nvPr>
            </p:nvSpPr>
            <p:spPr/>
            <p:txBody>
              <a:bodyPr/>
              <a:lstStyle/>
              <a:p>
                <a:pPr algn="just">
                  <a:lnSpc>
                    <a:spcPct val="140000"/>
                  </a:lnSpc>
                </a:pPr>
                <a14:m>
                  <m:oMath xmlns:m="http://schemas.openxmlformats.org/officeDocument/2006/math">
                    <m:sSup>
                      <m:sSupPr>
                        <m:ctrlPr>
                          <a:rPr lang="en-US" altLang="ja-JP" sz="2600" i="1">
                            <a:latin typeface="Cambria Math" panose="02040503050406030204" pitchFamily="18" charset="0"/>
                            <a:ea typeface="微软雅黑" panose="020B0503020204020204" pitchFamily="34" charset="-122"/>
                          </a:rPr>
                        </m:ctrlPr>
                      </m:sSupPr>
                      <m:e>
                        <m:r>
                          <a:rPr lang="en-US" altLang="ja-JP" sz="2600">
                            <a:latin typeface="Cambria Math" panose="02040503050406030204" pitchFamily="18" charset="0"/>
                            <a:ea typeface="微软雅黑" panose="020B0503020204020204" pitchFamily="34" charset="-122"/>
                          </a:rPr>
                          <m:t>𝑂𝐴</m:t>
                        </m:r>
                      </m:e>
                      <m:sup>
                        <m:r>
                          <a:rPr lang="en-US" altLang="ja-JP" sz="2600">
                            <a:latin typeface="Cambria Math" panose="02040503050406030204" pitchFamily="18" charset="0"/>
                            <a:ea typeface="微软雅黑" panose="020B0503020204020204" pitchFamily="34" charset="-122"/>
                          </a:rPr>
                          <m:t>′2</m:t>
                        </m:r>
                      </m:sup>
                    </m:sSup>
                    <m:sSup>
                      <m:sSupPr>
                        <m:ctrlPr>
                          <a:rPr lang="en-US" altLang="ja-JP" sz="2600" i="1">
                            <a:latin typeface="Cambria Math" panose="02040503050406030204" pitchFamily="18" charset="0"/>
                            <a:ea typeface="微软雅黑" panose="020B0503020204020204" pitchFamily="34" charset="-122"/>
                          </a:rPr>
                        </m:ctrlPr>
                      </m:sSupPr>
                      <m:e>
                        <m:r>
                          <a:rPr lang="en-US" altLang="ja-JP" sz="2600">
                            <a:latin typeface="Cambria Math" panose="02040503050406030204" pitchFamily="18" charset="0"/>
                            <a:ea typeface="微软雅黑" panose="020B0503020204020204" pitchFamily="34" charset="-122"/>
                          </a:rPr>
                          <m:t>+</m:t>
                        </m:r>
                        <m:r>
                          <a:rPr lang="en-US" altLang="ja-JP" sz="2600">
                            <a:latin typeface="Cambria Math" panose="02040503050406030204" pitchFamily="18" charset="0"/>
                            <a:ea typeface="微软雅黑" panose="020B0503020204020204" pitchFamily="34" charset="-122"/>
                          </a:rPr>
                          <m:t>𝑂𝐵</m:t>
                        </m:r>
                      </m:e>
                      <m:sup>
                        <m:r>
                          <a:rPr lang="en-US" altLang="ja-JP" sz="2600">
                            <a:latin typeface="Cambria Math" panose="02040503050406030204" pitchFamily="18" charset="0"/>
                            <a:ea typeface="微软雅黑" panose="020B0503020204020204" pitchFamily="34" charset="-122"/>
                          </a:rPr>
                          <m:t>′2</m:t>
                        </m:r>
                      </m:sup>
                    </m:sSup>
                    <m:r>
                      <a:rPr lang="en-US" altLang="ja-JP" sz="2600">
                        <a:latin typeface="Cambria Math" panose="02040503050406030204" pitchFamily="18" charset="0"/>
                        <a:ea typeface="微软雅黑" panose="020B0503020204020204" pitchFamily="34" charset="-122"/>
                      </a:rPr>
                      <m:t>+</m:t>
                    </m:r>
                    <m:sSup>
                      <m:sSupPr>
                        <m:ctrlPr>
                          <a:rPr lang="en-US" altLang="ja-JP" sz="2600" i="1">
                            <a:latin typeface="Cambria Math" panose="02040503050406030204" pitchFamily="18" charset="0"/>
                            <a:ea typeface="微软雅黑" panose="020B0503020204020204" pitchFamily="34" charset="-122"/>
                          </a:rPr>
                        </m:ctrlPr>
                      </m:sSupPr>
                      <m:e>
                        <m:r>
                          <a:rPr lang="en-US" altLang="ja-JP" sz="2600">
                            <a:latin typeface="Cambria Math" panose="02040503050406030204" pitchFamily="18" charset="0"/>
                            <a:ea typeface="微软雅黑" panose="020B0503020204020204" pitchFamily="34" charset="-122"/>
                          </a:rPr>
                          <m:t>𝑂𝐶</m:t>
                        </m:r>
                      </m:e>
                      <m:sup>
                        <m:r>
                          <a:rPr lang="en-US" altLang="ja-JP" sz="2600">
                            <a:latin typeface="Cambria Math" panose="02040503050406030204" pitchFamily="18" charset="0"/>
                            <a:ea typeface="微软雅黑" panose="020B0503020204020204" pitchFamily="34" charset="-122"/>
                          </a:rPr>
                          <m:t>′2</m:t>
                        </m:r>
                      </m:sup>
                    </m:sSup>
                  </m:oMath>
                </a14:m>
                <a:r>
                  <a:rPr lang="ja-JP" altLang="en-US" sz="2600">
                    <a:latin typeface="微软雅黑" panose="020B0503020204020204" pitchFamily="34" charset="-122"/>
                    <a:ea typeface="微软雅黑" panose="020B0503020204020204" pitchFamily="34" charset="-122"/>
                  </a:rPr>
                  <a:t>最大等价于样本点到</a:t>
                </a:r>
                <a:r>
                  <a:rPr lang="en-GB" altLang="ja-JP" sz="2600" dirty="0">
                    <a:latin typeface="微软雅黑" panose="020B0503020204020204" pitchFamily="34" charset="-122"/>
                    <a:ea typeface="微软雅黑" panose="020B0503020204020204" pitchFamily="34" charset="-122"/>
                  </a:rPr>
                  <a:t>y</a:t>
                </a:r>
                <a:r>
                  <a:rPr lang="en-US" altLang="zh-CN" sz="2600" dirty="0">
                    <a:latin typeface="微软雅黑" panose="020B0503020204020204" pitchFamily="34" charset="-122"/>
                    <a:ea typeface="微软雅黑" panose="020B0503020204020204" pitchFamily="34" charset="-122"/>
                  </a:rPr>
                  <a:t>1</a:t>
                </a:r>
                <a:r>
                  <a:rPr lang="ja-JP" altLang="en-US" sz="2600">
                    <a:latin typeface="微软雅黑" panose="020B0503020204020204" pitchFamily="34" charset="-122"/>
                    <a:ea typeface="微软雅黑" panose="020B0503020204020204" pitchFamily="34" charset="-122"/>
                  </a:rPr>
                  <a:t>轴的距离的平方和</a:t>
                </a:r>
                <a14:m>
                  <m:oMath xmlns:m="http://schemas.openxmlformats.org/officeDocument/2006/math">
                    <m:sSup>
                      <m:sSupPr>
                        <m:ctrlPr>
                          <a:rPr lang="en-US" altLang="ja-JP" sz="2600" i="1">
                            <a:latin typeface="Cambria Math" panose="02040503050406030204" pitchFamily="18" charset="0"/>
                            <a:ea typeface="微软雅黑" panose="020B0503020204020204" pitchFamily="34" charset="-122"/>
                          </a:rPr>
                        </m:ctrlPr>
                      </m:sSupPr>
                      <m:e>
                        <m:r>
                          <a:rPr lang="en-US" altLang="ja-JP" sz="2600">
                            <a:latin typeface="Cambria Math" panose="02040503050406030204" pitchFamily="18" charset="0"/>
                            <a:ea typeface="微软雅黑" panose="020B0503020204020204" pitchFamily="34" charset="-122"/>
                          </a:rPr>
                          <m:t>𝐴𝐴</m:t>
                        </m:r>
                      </m:e>
                      <m:sup>
                        <m:r>
                          <a:rPr lang="en-US" altLang="ja-JP" sz="2600">
                            <a:latin typeface="Cambria Math" panose="02040503050406030204" pitchFamily="18" charset="0"/>
                            <a:ea typeface="微软雅黑" panose="020B0503020204020204" pitchFamily="34" charset="-122"/>
                          </a:rPr>
                          <m:t>′2</m:t>
                        </m:r>
                      </m:sup>
                    </m:sSup>
                    <m:r>
                      <a:rPr lang="en-US" altLang="ja-JP" sz="2600">
                        <a:latin typeface="Cambria Math" panose="02040503050406030204" pitchFamily="18" charset="0"/>
                        <a:ea typeface="微软雅黑" panose="020B0503020204020204" pitchFamily="34" charset="-122"/>
                      </a:rPr>
                      <m:t>+</m:t>
                    </m:r>
                    <m:sSup>
                      <m:sSupPr>
                        <m:ctrlPr>
                          <a:rPr lang="en-US" altLang="ja-JP" sz="2600" i="1">
                            <a:latin typeface="Cambria Math" panose="02040503050406030204" pitchFamily="18" charset="0"/>
                            <a:ea typeface="微软雅黑" panose="020B0503020204020204" pitchFamily="34" charset="-122"/>
                          </a:rPr>
                        </m:ctrlPr>
                      </m:sSupPr>
                      <m:e>
                        <m:r>
                          <a:rPr lang="en-US" altLang="ja-JP" sz="2600">
                            <a:latin typeface="Cambria Math" panose="02040503050406030204" pitchFamily="18" charset="0"/>
                            <a:ea typeface="微软雅黑" panose="020B0503020204020204" pitchFamily="34" charset="-122"/>
                          </a:rPr>
                          <m:t>𝐵𝐵</m:t>
                        </m:r>
                      </m:e>
                      <m:sup>
                        <m:r>
                          <a:rPr lang="en-US" altLang="ja-JP" sz="2600">
                            <a:latin typeface="Cambria Math" panose="02040503050406030204" pitchFamily="18" charset="0"/>
                            <a:ea typeface="微软雅黑" panose="020B0503020204020204" pitchFamily="34" charset="-122"/>
                          </a:rPr>
                          <m:t>′2</m:t>
                        </m:r>
                      </m:sup>
                    </m:sSup>
                    <m:r>
                      <a:rPr lang="en-US" altLang="ja-JP" sz="2600">
                        <a:latin typeface="Cambria Math" panose="02040503050406030204" pitchFamily="18" charset="0"/>
                        <a:ea typeface="微软雅黑" panose="020B0503020204020204" pitchFamily="34" charset="-122"/>
                      </a:rPr>
                      <m:t>+</m:t>
                    </m:r>
                    <m:sSup>
                      <m:sSupPr>
                        <m:ctrlPr>
                          <a:rPr lang="en-US" altLang="ja-JP" sz="2600" i="1">
                            <a:latin typeface="Cambria Math" panose="02040503050406030204" pitchFamily="18" charset="0"/>
                            <a:ea typeface="微软雅黑" panose="020B0503020204020204" pitchFamily="34" charset="-122"/>
                          </a:rPr>
                        </m:ctrlPr>
                      </m:sSupPr>
                      <m:e>
                        <m:r>
                          <a:rPr lang="en-US" altLang="ja-JP" sz="2600">
                            <a:latin typeface="Cambria Math" panose="02040503050406030204" pitchFamily="18" charset="0"/>
                            <a:ea typeface="微软雅黑" panose="020B0503020204020204" pitchFamily="34" charset="-122"/>
                          </a:rPr>
                          <m:t>𝐶𝐶</m:t>
                        </m:r>
                      </m:e>
                      <m:sup>
                        <m:r>
                          <a:rPr lang="en-US" altLang="ja-JP" sz="2600">
                            <a:latin typeface="Cambria Math" panose="02040503050406030204" pitchFamily="18" charset="0"/>
                            <a:ea typeface="微软雅黑" panose="020B0503020204020204" pitchFamily="34" charset="-122"/>
                          </a:rPr>
                          <m:t>′2</m:t>
                        </m:r>
                      </m:sup>
                    </m:sSup>
                  </m:oMath>
                </a14:m>
                <a:r>
                  <a:rPr lang="ja-JP" altLang="en-US" sz="2600">
                    <a:latin typeface="微软雅黑" panose="020B0503020204020204" pitchFamily="34" charset="-122"/>
                    <a:ea typeface="微软雅黑" panose="020B0503020204020204" pitchFamily="34" charset="-122"/>
                  </a:rPr>
                  <a:t>最小</a:t>
                </a:r>
                <a:endParaRPr lang="en-US" altLang="ja-JP" sz="2600" dirty="0">
                  <a:latin typeface="微软雅黑" panose="020B0503020204020204" pitchFamily="34" charset="-122"/>
                  <a:ea typeface="微软雅黑" panose="020B0503020204020204" pitchFamily="34" charset="-122"/>
                </a:endParaRPr>
              </a:p>
              <a:p>
                <a:pPr algn="just">
                  <a:lnSpc>
                    <a:spcPct val="140000"/>
                  </a:lnSpc>
                </a:pPr>
                <a:r>
                  <a:rPr lang="ja-JP" altLang="en-US" sz="2600">
                    <a:latin typeface="微软雅黑" panose="020B0503020204020204" pitchFamily="34" charset="-122"/>
                    <a:ea typeface="微软雅黑" panose="020B0503020204020204" pitchFamily="34" charset="-122"/>
                  </a:rPr>
                  <a:t>主成分分析在旋转变换中选取离样本点的距离平方和最小的轴，作为第一主成分。第二主成分等的选取，在</a:t>
                </a:r>
                <a:r>
                  <a:rPr lang="ja-JP" altLang="en-US" sz="2600">
                    <a:solidFill>
                      <a:srgbClr val="0070C0"/>
                    </a:solidFill>
                    <a:latin typeface="微软雅黑" panose="020B0503020204020204" pitchFamily="34" charset="-122"/>
                    <a:ea typeface="微软雅黑" panose="020B0503020204020204" pitchFamily="34" charset="-122"/>
                  </a:rPr>
                  <a:t>保证与已选坐标轴正交的条件下</a:t>
                </a:r>
                <a:r>
                  <a:rPr lang="ja-JP" altLang="en-US" sz="2600">
                    <a:latin typeface="微软雅黑" panose="020B0503020204020204" pitchFamily="34" charset="-122"/>
                    <a:ea typeface="微软雅黑" panose="020B0503020204020204" pitchFamily="34" charset="-122"/>
                  </a:rPr>
                  <a:t>，类似地进行</a:t>
                </a:r>
                <a:endParaRPr lang="en-GB" altLang="zh-CN" sz="2600" dirty="0">
                  <a:latin typeface="微软雅黑" panose="020B0503020204020204" pitchFamily="34" charset="-122"/>
                  <a:ea typeface="微软雅黑" panose="020B0503020204020204" pitchFamily="34" charset="-122"/>
                </a:endParaRPr>
              </a:p>
              <a:p>
                <a:endParaRPr kumimoji="1" lang="zh-CN" altLang="en-US" dirty="0"/>
              </a:p>
            </p:txBody>
          </p:sp>
        </mc:Choice>
        <mc:Fallback xmlns="">
          <p:sp>
            <p:nvSpPr>
              <p:cNvPr id="3" name="内容占位符 2">
                <a:extLst>
                  <a:ext uri="{FF2B5EF4-FFF2-40B4-BE49-F238E27FC236}">
                    <a16:creationId xmlns:a16="http://schemas.microsoft.com/office/drawing/2014/main" id="{07FAEAAC-82C3-5043-94FA-70CE244F0777}"/>
                  </a:ext>
                </a:extLst>
              </p:cNvPr>
              <p:cNvSpPr>
                <a:spLocks noGrp="1" noRot="1" noChangeAspect="1" noMove="1" noResize="1" noEditPoints="1" noAdjustHandles="1" noChangeArrowheads="1" noChangeShapeType="1" noTextEdit="1"/>
              </p:cNvSpPr>
              <p:nvPr>
                <p:ph idx="1"/>
              </p:nvPr>
            </p:nvSpPr>
            <p:spPr>
              <a:blipFill>
                <a:blip r:embed="rId2"/>
                <a:stretch>
                  <a:fillRect l="-1286" r="-12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0274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38510B-A6A8-594B-9E87-454FED0702BE}"/>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算法</a:t>
            </a:r>
            <a:r>
              <a:rPr kumimoji="1" lang="en-US" altLang="zh-CN" b="1" dirty="0">
                <a:latin typeface="SimHei" panose="02010609060101010101" pitchFamily="49" charset="-122"/>
                <a:ea typeface="SimHei" panose="02010609060101010101" pitchFamily="49" charset="-122"/>
              </a:rPr>
              <a:t>-</a:t>
            </a:r>
            <a:r>
              <a:rPr kumimoji="1" lang="zh-CN" altLang="en-US" b="1" dirty="0">
                <a:latin typeface="SimHei" panose="02010609060101010101" pitchFamily="49" charset="-122"/>
                <a:ea typeface="SimHei" panose="02010609060101010101" pitchFamily="49" charset="-122"/>
              </a:rPr>
              <a:t>定义和导出</a:t>
            </a:r>
          </a:p>
        </p:txBody>
      </p:sp>
      <p:sp>
        <p:nvSpPr>
          <p:cNvPr id="3" name="内容占位符 2">
            <a:extLst>
              <a:ext uri="{FF2B5EF4-FFF2-40B4-BE49-F238E27FC236}">
                <a16:creationId xmlns:a16="http://schemas.microsoft.com/office/drawing/2014/main" id="{07FAEAAC-82C3-5043-94FA-70CE244F0777}"/>
              </a:ext>
            </a:extLst>
          </p:cNvPr>
          <p:cNvSpPr>
            <a:spLocks noGrp="1"/>
          </p:cNvSpPr>
          <p:nvPr>
            <p:ph idx="1"/>
          </p:nvPr>
        </p:nvSpPr>
        <p:spPr/>
        <p:txBody>
          <a:bodyPr/>
          <a:lstStyle/>
          <a:p>
            <a:pPr algn="just">
              <a:lnSpc>
                <a:spcPct val="140000"/>
              </a:lnSpc>
            </a:pPr>
            <a:r>
              <a:rPr lang="ja-JP" altLang="en-US" sz="2600" b="1">
                <a:latin typeface="微软雅黑" panose="020B0503020204020204" pitchFamily="34" charset="-122"/>
                <a:ea typeface="微软雅黑" panose="020B0503020204020204" pitchFamily="34" charset="-122"/>
              </a:rPr>
              <a:t>总体主成分分析</a:t>
            </a:r>
            <a:r>
              <a:rPr lang="zh-CN" altLang="en-US" sz="2600" b="1" dirty="0">
                <a:latin typeface="微软雅黑" panose="020B0503020204020204" pitchFamily="34" charset="-122"/>
                <a:ea typeface="微软雅黑" panose="020B0503020204020204" pitchFamily="34" charset="-122"/>
              </a:rPr>
              <a:t>：</a:t>
            </a:r>
            <a:r>
              <a:rPr lang="ja-JP" altLang="en-US" sz="2600">
                <a:latin typeface="微软雅黑" panose="020B0503020204020204" pitchFamily="34" charset="-122"/>
                <a:ea typeface="微软雅黑" panose="020B0503020204020204" pitchFamily="34" charset="-122"/>
              </a:rPr>
              <a:t>在数据总体上（</a:t>
            </a:r>
            <a:r>
              <a:rPr lang="en-GB" altLang="zh-CN" sz="2600" dirty="0">
                <a:latin typeface="微软雅黑" panose="020B0503020204020204" pitchFamily="34" charset="-122"/>
                <a:ea typeface="微软雅黑" panose="020B0503020204020204" pitchFamily="34" charset="-122"/>
              </a:rPr>
              <a:t>population)</a:t>
            </a:r>
            <a:r>
              <a:rPr lang="ja-JP" altLang="en-US" sz="2600">
                <a:latin typeface="微软雅黑" panose="020B0503020204020204" pitchFamily="34" charset="-122"/>
                <a:ea typeface="微软雅黑" panose="020B0503020204020204" pitchFamily="34" charset="-122"/>
              </a:rPr>
              <a:t> 进行的主成分分析</a:t>
            </a:r>
            <a:r>
              <a:rPr lang="zh-CN" altLang="en-US" sz="2600" dirty="0">
                <a:latin typeface="微软雅黑" panose="020B0503020204020204" pitchFamily="34" charset="-122"/>
                <a:ea typeface="微软雅黑" panose="020B0503020204020204" pitchFamily="34" charset="-122"/>
              </a:rPr>
              <a:t>。</a:t>
            </a:r>
            <a:endParaRPr lang="en-US" altLang="zh-CN" sz="2600" dirty="0">
              <a:latin typeface="微软雅黑" panose="020B0503020204020204" pitchFamily="34" charset="-122"/>
              <a:ea typeface="微软雅黑" panose="020B0503020204020204" pitchFamily="34" charset="-122"/>
            </a:endParaRPr>
          </a:p>
          <a:p>
            <a:pPr algn="just">
              <a:lnSpc>
                <a:spcPct val="140000"/>
              </a:lnSpc>
            </a:pPr>
            <a:r>
              <a:rPr lang="ja-JP" altLang="en-US" sz="2600" b="1">
                <a:latin typeface="微软雅黑" panose="020B0503020204020204" pitchFamily="34" charset="-122"/>
                <a:ea typeface="微软雅黑" panose="020B0503020204020204" pitchFamily="34" charset="-122"/>
              </a:rPr>
              <a:t>样本主成分分析</a:t>
            </a:r>
            <a:r>
              <a:rPr lang="zh-CN" altLang="en-US" sz="2600" b="1" dirty="0">
                <a:latin typeface="微软雅黑" panose="020B0503020204020204" pitchFamily="34" charset="-122"/>
                <a:ea typeface="微软雅黑" panose="020B0503020204020204" pitchFamily="34" charset="-122"/>
              </a:rPr>
              <a:t>：</a:t>
            </a:r>
            <a:r>
              <a:rPr lang="ja-JP" altLang="en-US" sz="2600">
                <a:latin typeface="微软雅黑" panose="020B0503020204020204" pitchFamily="34" charset="-122"/>
                <a:ea typeface="微软雅黑" panose="020B0503020204020204" pitchFamily="34" charset="-122"/>
              </a:rPr>
              <a:t>在有限样本上</a:t>
            </a:r>
            <a:r>
              <a:rPr lang="en-US" altLang="ja-JP" sz="2600" dirty="0">
                <a:latin typeface="微软雅黑" panose="020B0503020204020204" pitchFamily="34" charset="-122"/>
                <a:ea typeface="微软雅黑" panose="020B0503020204020204" pitchFamily="34" charset="-122"/>
              </a:rPr>
              <a:t>(sample)</a:t>
            </a:r>
            <a:r>
              <a:rPr lang="ja-JP" altLang="en-US" sz="2600">
                <a:latin typeface="微软雅黑" panose="020B0503020204020204" pitchFamily="34" charset="-122"/>
                <a:ea typeface="微软雅黑" panose="020B0503020204020204" pitchFamily="34" charset="-122"/>
              </a:rPr>
              <a:t>进行的主成分分析</a:t>
            </a:r>
            <a:r>
              <a:rPr lang="zh-CN" altLang="en-US" sz="2600" dirty="0">
                <a:latin typeface="微软雅黑" panose="020B0503020204020204" pitchFamily="34" charset="-122"/>
                <a:ea typeface="微软雅黑" panose="020B0503020204020204" pitchFamily="34" charset="-122"/>
              </a:rPr>
              <a:t>。</a:t>
            </a:r>
            <a:endParaRPr lang="en-US" altLang="zh-CN" sz="2600" dirty="0">
              <a:latin typeface="微软雅黑" panose="020B0503020204020204" pitchFamily="34" charset="-122"/>
              <a:ea typeface="微软雅黑" panose="020B0503020204020204" pitchFamily="34" charset="-122"/>
            </a:endParaRPr>
          </a:p>
          <a:p>
            <a:r>
              <a:rPr lang="ja-JP" altLang="en-US" sz="2600">
                <a:latin typeface="微软雅黑" panose="020B0503020204020204" pitchFamily="34" charset="-122"/>
                <a:ea typeface="微软雅黑" panose="020B0503020204020204" pitchFamily="34" charset="-122"/>
              </a:rPr>
              <a:t>总体主成分分析是样本主成分分析的基础</a:t>
            </a:r>
            <a:r>
              <a:rPr lang="zh-CN" altLang="en-US" dirty="0">
                <a:latin typeface="微软雅黑" panose="020B0503020204020204" pitchFamily="34" charset="-122"/>
                <a:ea typeface="微软雅黑" panose="020B0503020204020204" pitchFamily="34" charset="-122"/>
              </a:rPr>
              <a:t>。</a:t>
            </a:r>
            <a:endParaRPr lang="en-GB" altLang="zh-CN" dirty="0">
              <a:latin typeface="微软雅黑" panose="020B0503020204020204" pitchFamily="34" charset="-122"/>
              <a:ea typeface="微软雅黑" panose="020B0503020204020204" pitchFamily="34" charset="-122"/>
            </a:endParaRPr>
          </a:p>
          <a:p>
            <a:endParaRPr kumimoji="1" lang="zh-CN" altLang="en-US" dirty="0"/>
          </a:p>
        </p:txBody>
      </p:sp>
    </p:spTree>
    <p:extLst>
      <p:ext uri="{BB962C8B-B14F-4D97-AF65-F5344CB8AC3E}">
        <p14:creationId xmlns:p14="http://schemas.microsoft.com/office/powerpoint/2010/main" val="17873807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38510B-A6A8-594B-9E87-454FED0702BE}"/>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算法</a:t>
            </a:r>
            <a:r>
              <a:rPr kumimoji="1" lang="en-US" altLang="zh-CN" b="1" dirty="0">
                <a:latin typeface="SimHei" panose="02010609060101010101" pitchFamily="49" charset="-122"/>
                <a:ea typeface="SimHei" panose="02010609060101010101" pitchFamily="49" charset="-122"/>
              </a:rPr>
              <a:t>-</a:t>
            </a:r>
            <a:r>
              <a:rPr kumimoji="1" lang="zh-CN" altLang="en-US" b="1" dirty="0">
                <a:latin typeface="SimHei" panose="02010609060101010101" pitchFamily="49" charset="-122"/>
                <a:ea typeface="SimHei" panose="02010609060101010101" pitchFamily="49" charset="-122"/>
              </a:rPr>
              <a:t>定义和导出</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7FAEAAC-82C3-5043-94FA-70CE244F0777}"/>
                  </a:ext>
                </a:extLst>
              </p:cNvPr>
              <p:cNvSpPr>
                <a:spLocks noGrp="1"/>
              </p:cNvSpPr>
              <p:nvPr>
                <p:ph idx="1"/>
              </p:nvPr>
            </p:nvSpPr>
            <p:spPr/>
            <p:txBody>
              <a:bodyPr/>
              <a:lstStyle/>
              <a:p>
                <a:pPr algn="just">
                  <a:lnSpc>
                    <a:spcPct val="140000"/>
                  </a:lnSpc>
                </a:pPr>
                <a:r>
                  <a:rPr lang="ja-JP" altLang="en-US" sz="2600">
                    <a:latin typeface="微软雅黑" panose="020B0503020204020204" pitchFamily="34" charset="-122"/>
                    <a:ea typeface="微软雅黑" panose="020B0503020204020204" pitchFamily="34" charset="-122"/>
                  </a:rPr>
                  <a:t>假设</a:t>
                </a:r>
                <a14:m>
                  <m:oMath xmlns:m="http://schemas.openxmlformats.org/officeDocument/2006/math">
                    <m:r>
                      <a:rPr lang="en-US" altLang="ja-JP" sz="2600">
                        <a:latin typeface="Cambria Math" panose="02040503050406030204" pitchFamily="18" charset="0"/>
                        <a:ea typeface="微软雅黑" panose="020B0503020204020204" pitchFamily="34" charset="-122"/>
                      </a:rPr>
                      <m:t>𝑥</m:t>
                    </m:r>
                    <m:r>
                      <a:rPr lang="en-US" altLang="ja-JP" sz="2600">
                        <a:latin typeface="Cambria Math" panose="02040503050406030204" pitchFamily="18" charset="0"/>
                        <a:ea typeface="微软雅黑" panose="020B0503020204020204" pitchFamily="34" charset="-122"/>
                      </a:rPr>
                      <m:t>=(</m:t>
                    </m:r>
                    <m:sSub>
                      <m:sSubPr>
                        <m:ctrlPr>
                          <a:rPr lang="en-US" altLang="ja-JP" sz="2600" i="1">
                            <a:latin typeface="Cambria Math" panose="02040503050406030204" pitchFamily="18" charset="0"/>
                            <a:ea typeface="微软雅黑" panose="020B0503020204020204" pitchFamily="34" charset="-122"/>
                          </a:rPr>
                        </m:ctrlPr>
                      </m:sSubPr>
                      <m:e>
                        <m:r>
                          <a:rPr lang="en-US" altLang="ja-JP" sz="2600">
                            <a:latin typeface="Cambria Math" panose="02040503050406030204" pitchFamily="18" charset="0"/>
                            <a:ea typeface="微软雅黑" panose="020B0503020204020204" pitchFamily="34" charset="-122"/>
                          </a:rPr>
                          <m:t>𝑥</m:t>
                        </m:r>
                      </m:e>
                      <m:sub>
                        <m:r>
                          <a:rPr lang="en-US" altLang="ja-JP" sz="2600">
                            <a:latin typeface="Cambria Math" panose="02040503050406030204" pitchFamily="18" charset="0"/>
                            <a:ea typeface="微软雅黑" panose="020B0503020204020204" pitchFamily="34" charset="-122"/>
                          </a:rPr>
                          <m:t>1</m:t>
                        </m:r>
                      </m:sub>
                    </m:sSub>
                    <m:r>
                      <a:rPr lang="en-US" altLang="ja-JP" sz="2600">
                        <a:latin typeface="Cambria Math" panose="02040503050406030204" pitchFamily="18" charset="0"/>
                        <a:ea typeface="微软雅黑" panose="020B0503020204020204" pitchFamily="34" charset="-122"/>
                      </a:rPr>
                      <m:t>,</m:t>
                    </m:r>
                    <m:sSub>
                      <m:sSubPr>
                        <m:ctrlPr>
                          <a:rPr lang="en-US" altLang="ja-JP" sz="2600" i="1">
                            <a:latin typeface="Cambria Math" panose="02040503050406030204" pitchFamily="18" charset="0"/>
                            <a:ea typeface="微软雅黑" panose="020B0503020204020204" pitchFamily="34" charset="-122"/>
                          </a:rPr>
                        </m:ctrlPr>
                      </m:sSubPr>
                      <m:e>
                        <m:r>
                          <a:rPr lang="en-US" altLang="ja-JP" sz="2600">
                            <a:latin typeface="Cambria Math" panose="02040503050406030204" pitchFamily="18" charset="0"/>
                            <a:ea typeface="微软雅黑" panose="020B0503020204020204" pitchFamily="34" charset="-122"/>
                          </a:rPr>
                          <m:t>𝑥</m:t>
                        </m:r>
                      </m:e>
                      <m:sub>
                        <m:r>
                          <a:rPr lang="en-US" altLang="ja-JP" sz="2600">
                            <a:latin typeface="Cambria Math" panose="02040503050406030204" pitchFamily="18" charset="0"/>
                            <a:ea typeface="微软雅黑" panose="020B0503020204020204" pitchFamily="34" charset="-122"/>
                          </a:rPr>
                          <m:t>2</m:t>
                        </m:r>
                      </m:sub>
                    </m:sSub>
                    <m:r>
                      <a:rPr lang="en-US" altLang="ja-JP" sz="2600">
                        <a:latin typeface="Cambria Math" panose="02040503050406030204" pitchFamily="18" charset="0"/>
                        <a:ea typeface="微软雅黑" panose="020B0503020204020204" pitchFamily="34" charset="-122"/>
                      </a:rPr>
                      <m:t>,⋯,</m:t>
                    </m:r>
                    <m:sSub>
                      <m:sSubPr>
                        <m:ctrlPr>
                          <a:rPr lang="en-US" altLang="ja-JP" sz="2600" i="1">
                            <a:latin typeface="Cambria Math" panose="02040503050406030204" pitchFamily="18" charset="0"/>
                            <a:ea typeface="微软雅黑" panose="020B0503020204020204" pitchFamily="34" charset="-122"/>
                          </a:rPr>
                        </m:ctrlPr>
                      </m:sSubPr>
                      <m:e>
                        <m:r>
                          <a:rPr lang="en-US" altLang="ja-JP" sz="2600">
                            <a:latin typeface="Cambria Math" panose="02040503050406030204" pitchFamily="18" charset="0"/>
                            <a:ea typeface="微软雅黑" panose="020B0503020204020204" pitchFamily="34" charset="-122"/>
                          </a:rPr>
                          <m:t>𝑥</m:t>
                        </m:r>
                      </m:e>
                      <m:sub>
                        <m:r>
                          <a:rPr lang="en-US" altLang="ja-JP" sz="2600">
                            <a:latin typeface="Cambria Math" panose="02040503050406030204" pitchFamily="18" charset="0"/>
                            <a:ea typeface="微软雅黑" panose="020B0503020204020204" pitchFamily="34" charset="-122"/>
                          </a:rPr>
                          <m:t>𝑚</m:t>
                        </m:r>
                      </m:sub>
                    </m:sSub>
                    <m:sSup>
                      <m:sSupPr>
                        <m:ctrlPr>
                          <a:rPr lang="en-US" altLang="ja-JP" sz="2600" i="1">
                            <a:latin typeface="Cambria Math" panose="02040503050406030204" pitchFamily="18" charset="0"/>
                            <a:ea typeface="微软雅黑" panose="020B0503020204020204" pitchFamily="34" charset="-122"/>
                          </a:rPr>
                        </m:ctrlPr>
                      </m:sSupPr>
                      <m:e>
                        <m:r>
                          <a:rPr lang="en-US" altLang="ja-JP" sz="2600">
                            <a:latin typeface="Cambria Math" panose="02040503050406030204" pitchFamily="18" charset="0"/>
                            <a:ea typeface="微软雅黑" panose="020B0503020204020204" pitchFamily="34" charset="-122"/>
                          </a:rPr>
                          <m:t>)</m:t>
                        </m:r>
                      </m:e>
                      <m:sup>
                        <m:r>
                          <a:rPr lang="en-US" altLang="ja-JP" sz="2600">
                            <a:latin typeface="Cambria Math" panose="02040503050406030204" pitchFamily="18" charset="0"/>
                            <a:ea typeface="微软雅黑" panose="020B0503020204020204" pitchFamily="34" charset="-122"/>
                          </a:rPr>
                          <m:t>𝑇</m:t>
                        </m:r>
                      </m:sup>
                    </m:sSup>
                  </m:oMath>
                </a14:m>
                <a:r>
                  <a:rPr lang="ja-JP" altLang="en-US" sz="2600">
                    <a:latin typeface="微软雅黑" panose="020B0503020204020204" pitchFamily="34" charset="-122"/>
                    <a:ea typeface="微软雅黑" panose="020B0503020204020204" pitchFamily="34" charset="-122"/>
                  </a:rPr>
                  <a:t>是</a:t>
                </a:r>
                <a14:m>
                  <m:oMath xmlns:m="http://schemas.openxmlformats.org/officeDocument/2006/math">
                    <m:r>
                      <a:rPr lang="en-US" altLang="ja-JP" sz="2600">
                        <a:latin typeface="Cambria Math" panose="02040503050406030204" pitchFamily="18" charset="0"/>
                        <a:ea typeface="微软雅黑" panose="020B0503020204020204" pitchFamily="34" charset="-122"/>
                      </a:rPr>
                      <m:t>𝑚</m:t>
                    </m:r>
                  </m:oMath>
                </a14:m>
                <a:r>
                  <a:rPr lang="ja-JP" altLang="en-US" sz="2600">
                    <a:latin typeface="微软雅黑" panose="020B0503020204020204" pitchFamily="34" charset="-122"/>
                    <a:ea typeface="微软雅黑" panose="020B0503020204020204" pitchFamily="34" charset="-122"/>
                  </a:rPr>
                  <a:t>维随机变量，其均值向量是</a:t>
                </a:r>
                <a14:m>
                  <m:oMath xmlns:m="http://schemas.openxmlformats.org/officeDocument/2006/math">
                    <m:r>
                      <a:rPr lang="ja-JP" altLang="en-US" sz="2600">
                        <a:latin typeface="Cambria Math" panose="02040503050406030204" pitchFamily="18" charset="0"/>
                        <a:ea typeface="微软雅黑" panose="020B0503020204020204" pitchFamily="34" charset="-122"/>
                      </a:rPr>
                      <m:t>𝜇</m:t>
                    </m:r>
                  </m:oMath>
                </a14:m>
                <a:endParaRPr lang="en-GB" altLang="ja-JP" sz="2600" dirty="0">
                  <a:latin typeface="微软雅黑" panose="020B0503020204020204" pitchFamily="34" charset="-122"/>
                  <a:ea typeface="微软雅黑" panose="020B0503020204020204" pitchFamily="34" charset="-122"/>
                </a:endParaRPr>
              </a:p>
              <a:p>
                <a:endParaRPr kumimoji="1" lang="en-US" altLang="zh-CN" dirty="0"/>
              </a:p>
              <a:p>
                <a:r>
                  <a:rPr lang="ja-JP" altLang="en-US" sz="2600">
                    <a:latin typeface="微软雅黑" panose="020B0503020204020204" pitchFamily="34" charset="-122"/>
                    <a:ea typeface="微软雅黑" panose="020B0503020204020204" pitchFamily="34" charset="-122"/>
                  </a:rPr>
                  <a:t>协方差矩阵是</a:t>
                </a:r>
                <a14:m>
                  <m:oMath xmlns:m="http://schemas.openxmlformats.org/officeDocument/2006/math">
                    <m:nary>
                      <m:naryPr>
                        <m:chr m:val="∑"/>
                        <m:subHide m:val="on"/>
                        <m:supHide m:val="on"/>
                        <m:ctrlPr>
                          <a:rPr lang="ja-JP" altLang="en-US" sz="2600" i="1">
                            <a:latin typeface="Cambria Math" panose="02040503050406030204" pitchFamily="18" charset="0"/>
                            <a:ea typeface="微软雅黑" panose="020B0503020204020204" pitchFamily="34" charset="-122"/>
                          </a:rPr>
                        </m:ctrlPr>
                      </m:naryPr>
                      <m:sub/>
                      <m:sup/>
                      <m:e>
                        <m:r>
                          <a:rPr lang="en-US" altLang="ja-JP" sz="2600">
                            <a:latin typeface="Cambria Math" panose="02040503050406030204" pitchFamily="18" charset="0"/>
                            <a:ea typeface="微软雅黑" panose="020B0503020204020204" pitchFamily="34" charset="-122"/>
                          </a:rPr>
                          <m:t> </m:t>
                        </m:r>
                      </m:e>
                    </m:nary>
                  </m:oMath>
                </a14:m>
                <a:endParaRPr lang="en-GB" altLang="ja-JP" sz="2600" dirty="0">
                  <a:latin typeface="微软雅黑" panose="020B0503020204020204" pitchFamily="34" charset="-122"/>
                  <a:ea typeface="微软雅黑" panose="020B0503020204020204" pitchFamily="34" charset="-122"/>
                </a:endParaRPr>
              </a:p>
              <a:p>
                <a:endParaRPr kumimoji="1" lang="en-US" altLang="zh-CN" dirty="0"/>
              </a:p>
            </p:txBody>
          </p:sp>
        </mc:Choice>
        <mc:Fallback xmlns="">
          <p:sp>
            <p:nvSpPr>
              <p:cNvPr id="3" name="内容占位符 2">
                <a:extLst>
                  <a:ext uri="{FF2B5EF4-FFF2-40B4-BE49-F238E27FC236}">
                    <a16:creationId xmlns:a16="http://schemas.microsoft.com/office/drawing/2014/main" id="{07FAEAAC-82C3-5043-94FA-70CE244F0777}"/>
                  </a:ext>
                </a:extLst>
              </p:cNvPr>
              <p:cNvSpPr>
                <a:spLocks noGrp="1" noRot="1" noChangeAspect="1" noMove="1" noResize="1" noEditPoints="1" noAdjustHandles="1" noChangeArrowheads="1" noChangeShapeType="1" noTextEdit="1"/>
              </p:cNvSpPr>
              <p:nvPr>
                <p:ph idx="1"/>
              </p:nvPr>
            </p:nvSpPr>
            <p:spPr>
              <a:blipFill>
                <a:blip r:embed="rId2"/>
                <a:stretch>
                  <a:fillRect l="-1286" r="-1286"/>
                </a:stretch>
              </a:blipFill>
            </p:spPr>
            <p:txBody>
              <a:bodyPr/>
              <a:lstStyle/>
              <a:p>
                <a:r>
                  <a:rPr lang="zh-CN" altLang="en-US">
                    <a:noFill/>
                  </a:rPr>
                  <a:t> </a:t>
                </a:r>
              </a:p>
            </p:txBody>
          </p:sp>
        </mc:Fallback>
      </mc:AlternateContent>
      <p:pic>
        <p:nvPicPr>
          <p:cNvPr id="5" name="Picture 12">
            <a:extLst>
              <a:ext uri="{FF2B5EF4-FFF2-40B4-BE49-F238E27FC236}">
                <a16:creationId xmlns:a16="http://schemas.microsoft.com/office/drawing/2014/main" id="{96D5D1A5-148F-B94D-9D8A-E0F951F11B21}"/>
              </a:ext>
            </a:extLst>
          </p:cNvPr>
          <p:cNvPicPr>
            <a:picLocks noChangeAspect="1"/>
          </p:cNvPicPr>
          <p:nvPr/>
        </p:nvPicPr>
        <p:blipFill>
          <a:blip r:embed="rId3"/>
          <a:stretch>
            <a:fillRect/>
          </a:stretch>
        </p:blipFill>
        <p:spPr>
          <a:xfrm>
            <a:off x="2590800" y="2963426"/>
            <a:ext cx="4261757" cy="457200"/>
          </a:xfrm>
          <a:prstGeom prst="rect">
            <a:avLst/>
          </a:prstGeom>
        </p:spPr>
      </p:pic>
      <p:pic>
        <p:nvPicPr>
          <p:cNvPr id="6" name="Picture 14">
            <a:extLst>
              <a:ext uri="{FF2B5EF4-FFF2-40B4-BE49-F238E27FC236}">
                <a16:creationId xmlns:a16="http://schemas.microsoft.com/office/drawing/2014/main" id="{4EC6114A-32C7-5849-A375-2D8BB0C04E47}"/>
              </a:ext>
            </a:extLst>
          </p:cNvPr>
          <p:cNvPicPr>
            <a:picLocks noChangeAspect="1"/>
          </p:cNvPicPr>
          <p:nvPr/>
        </p:nvPicPr>
        <p:blipFill>
          <a:blip r:embed="rId4"/>
          <a:stretch>
            <a:fillRect/>
          </a:stretch>
        </p:blipFill>
        <p:spPr>
          <a:xfrm>
            <a:off x="2740478" y="4303494"/>
            <a:ext cx="3962400" cy="495300"/>
          </a:xfrm>
          <a:prstGeom prst="rect">
            <a:avLst/>
          </a:prstGeom>
        </p:spPr>
      </p:pic>
    </p:spTree>
    <p:extLst>
      <p:ext uri="{BB962C8B-B14F-4D97-AF65-F5344CB8AC3E}">
        <p14:creationId xmlns:p14="http://schemas.microsoft.com/office/powerpoint/2010/main" val="2872833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38510B-A6A8-594B-9E87-454FED0702BE}"/>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算法</a:t>
            </a:r>
            <a:r>
              <a:rPr kumimoji="1" lang="en-US" altLang="zh-CN" b="1" dirty="0">
                <a:latin typeface="SimHei" panose="02010609060101010101" pitchFamily="49" charset="-122"/>
                <a:ea typeface="SimHei" panose="02010609060101010101" pitchFamily="49" charset="-122"/>
              </a:rPr>
              <a:t>-</a:t>
            </a:r>
            <a:r>
              <a:rPr kumimoji="1" lang="zh-CN" altLang="en-US" b="1" dirty="0">
                <a:latin typeface="SimHei" panose="02010609060101010101" pitchFamily="49" charset="-122"/>
                <a:ea typeface="SimHei" panose="02010609060101010101" pitchFamily="49" charset="-122"/>
              </a:rPr>
              <a:t>定义和导出</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7FAEAAC-82C3-5043-94FA-70CE244F0777}"/>
                  </a:ext>
                </a:extLst>
              </p:cNvPr>
              <p:cNvSpPr>
                <a:spLocks noGrp="1"/>
              </p:cNvSpPr>
              <p:nvPr>
                <p:ph idx="1"/>
              </p:nvPr>
            </p:nvSpPr>
            <p:spPr/>
            <p:txBody>
              <a:bodyPr/>
              <a:lstStyle/>
              <a:p>
                <a:pPr algn="just">
                  <a:lnSpc>
                    <a:spcPct val="140000"/>
                  </a:lnSpc>
                </a:pPr>
                <a:r>
                  <a:rPr lang="ja-JP" altLang="en-US" sz="2600">
                    <a:latin typeface="微软雅黑" panose="020B0503020204020204" pitchFamily="34" charset="-122"/>
                    <a:ea typeface="微软雅黑" panose="020B0503020204020204" pitchFamily="34" charset="-122"/>
                  </a:rPr>
                  <a:t>考虑由</a:t>
                </a:r>
                <a14:m>
                  <m:oMath xmlns:m="http://schemas.openxmlformats.org/officeDocument/2006/math">
                    <m:r>
                      <a:rPr lang="en-US" altLang="ja-JP" sz="2600">
                        <a:latin typeface="Cambria Math" panose="02040503050406030204" pitchFamily="18" charset="0"/>
                        <a:ea typeface="微软雅黑" panose="020B0503020204020204" pitchFamily="34" charset="-122"/>
                      </a:rPr>
                      <m:t>𝑚</m:t>
                    </m:r>
                  </m:oMath>
                </a14:m>
                <a:r>
                  <a:rPr lang="ja-JP" altLang="en-US" sz="2600">
                    <a:latin typeface="微软雅黑" panose="020B0503020204020204" pitchFamily="34" charset="-122"/>
                    <a:ea typeface="微软雅黑" panose="020B0503020204020204" pitchFamily="34" charset="-122"/>
                  </a:rPr>
                  <a:t>维随机变量</a:t>
                </a:r>
                <a14:m>
                  <m:oMath xmlns:m="http://schemas.openxmlformats.org/officeDocument/2006/math">
                    <m:r>
                      <a:rPr lang="en-US" altLang="ja-JP" sz="2600">
                        <a:latin typeface="Cambria Math" panose="02040503050406030204" pitchFamily="18" charset="0"/>
                        <a:ea typeface="微软雅黑" panose="020B0503020204020204" pitchFamily="34" charset="-122"/>
                      </a:rPr>
                      <m:t>𝑥</m:t>
                    </m:r>
                  </m:oMath>
                </a14:m>
                <a:r>
                  <a:rPr lang="ja-JP" altLang="en-US" sz="2600">
                    <a:latin typeface="微软雅黑" panose="020B0503020204020204" pitchFamily="34" charset="-122"/>
                    <a:ea typeface="微软雅黑" panose="020B0503020204020204" pitchFamily="34" charset="-122"/>
                  </a:rPr>
                  <a:t>到</a:t>
                </a:r>
                <a14:m>
                  <m:oMath xmlns:m="http://schemas.openxmlformats.org/officeDocument/2006/math">
                    <m:r>
                      <a:rPr lang="en-US" altLang="ja-JP" sz="2600">
                        <a:latin typeface="Cambria Math" panose="02040503050406030204" pitchFamily="18" charset="0"/>
                        <a:ea typeface="微软雅黑" panose="020B0503020204020204" pitchFamily="34" charset="-122"/>
                      </a:rPr>
                      <m:t>𝑚</m:t>
                    </m:r>
                  </m:oMath>
                </a14:m>
                <a:r>
                  <a:rPr lang="ja-JP" altLang="en-US" sz="2600">
                    <a:latin typeface="微软雅黑" panose="020B0503020204020204" pitchFamily="34" charset="-122"/>
                    <a:ea typeface="微软雅黑" panose="020B0503020204020204" pitchFamily="34" charset="-122"/>
                  </a:rPr>
                  <a:t>维随机变量的线性变换</a:t>
                </a:r>
                <a:endParaRPr lang="en-GB" altLang="ja-JP" sz="2600" dirty="0">
                  <a:latin typeface="微软雅黑" panose="020B0503020204020204" pitchFamily="34" charset="-122"/>
                  <a:ea typeface="微软雅黑" panose="020B0503020204020204" pitchFamily="34" charset="-122"/>
                </a:endParaRPr>
              </a:p>
              <a:p>
                <a:endParaRPr kumimoji="1" lang="en-US" altLang="zh-CN" dirty="0"/>
              </a:p>
              <a:p>
                <a:pPr algn="just">
                  <a:lnSpc>
                    <a:spcPct val="140000"/>
                  </a:lnSpc>
                </a:pPr>
                <a:r>
                  <a:rPr lang="ja-JP" altLang="en-US" sz="2600">
                    <a:latin typeface="微软雅黑" panose="020B0503020204020204" pitchFamily="34" charset="-122"/>
                    <a:ea typeface="微软雅黑" panose="020B0503020204020204" pitchFamily="34" charset="-122"/>
                  </a:rPr>
                  <a:t>其中 </a:t>
                </a:r>
                <a:endParaRPr lang="en-GB" altLang="zh-CN" sz="2600" dirty="0">
                  <a:latin typeface="微软雅黑" panose="020B0503020204020204" pitchFamily="34" charset="-122"/>
                  <a:ea typeface="微软雅黑" panose="020B0503020204020204" pitchFamily="34" charset="-122"/>
                </a:endParaRPr>
              </a:p>
              <a:p>
                <a:endParaRPr kumimoji="1" lang="en-US" altLang="zh-CN" dirty="0"/>
              </a:p>
            </p:txBody>
          </p:sp>
        </mc:Choice>
        <mc:Fallback xmlns="">
          <p:sp>
            <p:nvSpPr>
              <p:cNvPr id="3" name="内容占位符 2">
                <a:extLst>
                  <a:ext uri="{FF2B5EF4-FFF2-40B4-BE49-F238E27FC236}">
                    <a16:creationId xmlns:a16="http://schemas.microsoft.com/office/drawing/2014/main" id="{07FAEAAC-82C3-5043-94FA-70CE244F0777}"/>
                  </a:ext>
                </a:extLst>
              </p:cNvPr>
              <p:cNvSpPr>
                <a:spLocks noGrp="1" noRot="1" noChangeAspect="1" noMove="1" noResize="1" noEditPoints="1" noAdjustHandles="1" noChangeArrowheads="1" noChangeShapeType="1" noTextEdit="1"/>
              </p:cNvSpPr>
              <p:nvPr>
                <p:ph idx="1"/>
              </p:nvPr>
            </p:nvSpPr>
            <p:spPr>
              <a:blipFill>
                <a:blip r:embed="rId2"/>
                <a:stretch>
                  <a:fillRect l="-1286"/>
                </a:stretch>
              </a:blipFill>
            </p:spPr>
            <p:txBody>
              <a:bodyPr/>
              <a:lstStyle/>
              <a:p>
                <a:r>
                  <a:rPr lang="zh-CN" altLang="en-US">
                    <a:noFill/>
                  </a:rPr>
                  <a:t> </a:t>
                </a:r>
              </a:p>
            </p:txBody>
          </p:sp>
        </mc:Fallback>
      </mc:AlternateContent>
      <p:pic>
        <p:nvPicPr>
          <p:cNvPr id="4" name="Picture 16">
            <a:extLst>
              <a:ext uri="{FF2B5EF4-FFF2-40B4-BE49-F238E27FC236}">
                <a16:creationId xmlns:a16="http://schemas.microsoft.com/office/drawing/2014/main" id="{7F12239A-6323-2647-8863-102974A9ECD5}"/>
              </a:ext>
            </a:extLst>
          </p:cNvPr>
          <p:cNvPicPr>
            <a:picLocks noChangeAspect="1"/>
          </p:cNvPicPr>
          <p:nvPr/>
        </p:nvPicPr>
        <p:blipFill>
          <a:blip r:embed="rId3"/>
          <a:stretch>
            <a:fillRect/>
          </a:stretch>
        </p:blipFill>
        <p:spPr>
          <a:xfrm>
            <a:off x="2590800" y="2514600"/>
            <a:ext cx="4292600" cy="571500"/>
          </a:xfrm>
          <a:prstGeom prst="rect">
            <a:avLst/>
          </a:prstGeom>
        </p:spPr>
      </p:pic>
      <p:pic>
        <p:nvPicPr>
          <p:cNvPr id="5" name="Picture 17">
            <a:extLst>
              <a:ext uri="{FF2B5EF4-FFF2-40B4-BE49-F238E27FC236}">
                <a16:creationId xmlns:a16="http://schemas.microsoft.com/office/drawing/2014/main" id="{BABBD347-F566-8445-8630-882F40983721}"/>
              </a:ext>
            </a:extLst>
          </p:cNvPr>
          <p:cNvPicPr>
            <a:picLocks noChangeAspect="1"/>
          </p:cNvPicPr>
          <p:nvPr/>
        </p:nvPicPr>
        <p:blipFill>
          <a:blip r:embed="rId4"/>
          <a:stretch>
            <a:fillRect/>
          </a:stretch>
        </p:blipFill>
        <p:spPr>
          <a:xfrm>
            <a:off x="2597309" y="3771900"/>
            <a:ext cx="4329953" cy="457200"/>
          </a:xfrm>
          <a:prstGeom prst="rect">
            <a:avLst/>
          </a:prstGeom>
        </p:spPr>
      </p:pic>
    </p:spTree>
    <p:extLst>
      <p:ext uri="{BB962C8B-B14F-4D97-AF65-F5344CB8AC3E}">
        <p14:creationId xmlns:p14="http://schemas.microsoft.com/office/powerpoint/2010/main" val="3867647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38510B-A6A8-594B-9E87-454FED0702BE}"/>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算法</a:t>
            </a:r>
            <a:r>
              <a:rPr kumimoji="1" lang="en-US" altLang="zh-CN" b="1" dirty="0">
                <a:latin typeface="SimHei" panose="02010609060101010101" pitchFamily="49" charset="-122"/>
                <a:ea typeface="SimHei" panose="02010609060101010101" pitchFamily="49" charset="-122"/>
              </a:rPr>
              <a:t>-</a:t>
            </a:r>
            <a:r>
              <a:rPr kumimoji="1" lang="zh-CN" altLang="en-US" b="1" dirty="0">
                <a:latin typeface="SimHei" panose="02010609060101010101" pitchFamily="49" charset="-122"/>
                <a:ea typeface="SimHei" panose="02010609060101010101" pitchFamily="49" charset="-122"/>
              </a:rPr>
              <a:t>定义和导出</a:t>
            </a:r>
            <a:endParaRPr kumimoji="1" lang="zh-CN" altLang="en-US" dirty="0"/>
          </a:p>
        </p:txBody>
      </p:sp>
      <p:pic>
        <p:nvPicPr>
          <p:cNvPr id="4" name="Content Placeholder 3">
            <a:extLst>
              <a:ext uri="{FF2B5EF4-FFF2-40B4-BE49-F238E27FC236}">
                <a16:creationId xmlns:a16="http://schemas.microsoft.com/office/drawing/2014/main" id="{3EF478FF-EE9E-4947-A182-6BCD61625089}"/>
              </a:ext>
            </a:extLst>
          </p:cNvPr>
          <p:cNvPicPr>
            <a:picLocks noGrp="1" noChangeAspect="1"/>
          </p:cNvPicPr>
          <p:nvPr>
            <p:ph idx="1"/>
          </p:nvPr>
        </p:nvPicPr>
        <p:blipFill>
          <a:blip r:embed="rId2"/>
          <a:stretch>
            <a:fillRect/>
          </a:stretch>
        </p:blipFill>
        <p:spPr>
          <a:xfrm>
            <a:off x="93294" y="1876290"/>
            <a:ext cx="8957412" cy="3105420"/>
          </a:xfrm>
          <a:prstGeom prst="rect">
            <a:avLst/>
          </a:prstGeom>
        </p:spPr>
      </p:pic>
    </p:spTree>
    <p:extLst>
      <p:ext uri="{BB962C8B-B14F-4D97-AF65-F5344CB8AC3E}">
        <p14:creationId xmlns:p14="http://schemas.microsoft.com/office/powerpoint/2010/main" val="12528512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38510B-A6A8-594B-9E87-454FED0702BE}"/>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算法</a:t>
            </a:r>
            <a:r>
              <a:rPr kumimoji="1" lang="en-US" altLang="zh-CN" b="1" dirty="0">
                <a:latin typeface="SimHei" panose="02010609060101010101" pitchFamily="49" charset="-122"/>
                <a:ea typeface="SimHei" panose="02010609060101010101" pitchFamily="49" charset="-122"/>
              </a:rPr>
              <a:t>-</a:t>
            </a:r>
            <a:r>
              <a:rPr kumimoji="1" lang="zh-CN" altLang="en-US" b="1" dirty="0">
                <a:latin typeface="SimHei" panose="02010609060101010101" pitchFamily="49" charset="-122"/>
                <a:ea typeface="SimHei" panose="02010609060101010101" pitchFamily="49" charset="-122"/>
              </a:rPr>
              <a:t>定义和导出</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7FAEAAC-82C3-5043-94FA-70CE244F0777}"/>
                  </a:ext>
                </a:extLst>
              </p:cNvPr>
              <p:cNvSpPr>
                <a:spLocks noGrp="1"/>
              </p:cNvSpPr>
              <p:nvPr>
                <p:ph idx="1"/>
              </p:nvPr>
            </p:nvSpPr>
            <p:spPr>
              <a:xfrm>
                <a:off x="628650" y="1825625"/>
                <a:ext cx="8210550" cy="4351338"/>
              </a:xfrm>
            </p:spPr>
            <p:txBody>
              <a:bodyPr>
                <a:normAutofit lnSpcReduction="10000"/>
              </a:bodyPr>
              <a:lstStyle/>
              <a:p>
                <a:pPr algn="just">
                  <a:lnSpc>
                    <a:spcPct val="140000"/>
                  </a:lnSpc>
                </a:pPr>
                <a:r>
                  <a:rPr lang="ja-JP" altLang="en-GB" sz="2600">
                    <a:latin typeface="微软雅黑" panose="020B0503020204020204" pitchFamily="34" charset="-122"/>
                    <a:ea typeface="微软雅黑" panose="020B0503020204020204" pitchFamily="34" charset="-122"/>
                  </a:rPr>
                  <a:t>定义中</a:t>
                </a:r>
                <a:r>
                  <a:rPr lang="ja-JP" altLang="en-US" sz="2600">
                    <a:latin typeface="微软雅黑" panose="020B0503020204020204" pitchFamily="34" charset="-122"/>
                    <a:ea typeface="微软雅黑" panose="020B0503020204020204" pitchFamily="34" charset="-122"/>
                  </a:rPr>
                  <a:t>的条件</a:t>
                </a:r>
                <a:r>
                  <a:rPr lang="zh-CN" altLang="en-US" sz="2600" dirty="0">
                    <a:latin typeface="微软雅黑" panose="020B0503020204020204" pitchFamily="34" charset="-122"/>
                    <a:ea typeface="微软雅黑" panose="020B0503020204020204" pitchFamily="34" charset="-122"/>
                  </a:rPr>
                  <a:t>（</a:t>
                </a:r>
                <a:r>
                  <a:rPr lang="en-US" altLang="zh-CN" sz="2600" dirty="0">
                    <a:latin typeface="微软雅黑" panose="020B0503020204020204" pitchFamily="34" charset="-122"/>
                    <a:ea typeface="微软雅黑" panose="020B0503020204020204" pitchFamily="34" charset="-122"/>
                  </a:rPr>
                  <a:t>1</a:t>
                </a:r>
                <a:r>
                  <a:rPr lang="zh-CN" altLang="en-US" sz="2600" dirty="0">
                    <a:latin typeface="微软雅黑" panose="020B0503020204020204" pitchFamily="34" charset="-122"/>
                    <a:ea typeface="微软雅黑" panose="020B0503020204020204" pitchFamily="34" charset="-122"/>
                  </a:rPr>
                  <a:t>）</a:t>
                </a:r>
                <a:r>
                  <a:rPr lang="ja-JP" altLang="en-US" sz="2600">
                    <a:latin typeface="微软雅黑" panose="020B0503020204020204" pitchFamily="34" charset="-122"/>
                    <a:ea typeface="微软雅黑" panose="020B0503020204020204" pitchFamily="34" charset="-122"/>
                  </a:rPr>
                  <a:t>表明线性变换是正交变换</a:t>
                </a:r>
                <a:r>
                  <a:rPr lang="zh-CN" altLang="en-US" sz="2600" dirty="0">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sz="2600" i="1" smtClean="0">
                            <a:latin typeface="Cambria Math" panose="02040503050406030204" pitchFamily="18" charset="0"/>
                            <a:ea typeface="微软雅黑" panose="020B0503020204020204" pitchFamily="34" charset="-122"/>
                          </a:rPr>
                        </m:ctrlPr>
                      </m:sSubPr>
                      <m:e>
                        <m:r>
                          <a:rPr lang="en-US" altLang="zh-CN" sz="2600" i="1" smtClean="0">
                            <a:latin typeface="Cambria Math" panose="02040503050406030204" pitchFamily="18" charset="0"/>
                            <a:ea typeface="Cambria Math" panose="02040503050406030204" pitchFamily="18" charset="0"/>
                          </a:rPr>
                          <m:t>𝛼</m:t>
                        </m:r>
                      </m:e>
                      <m:sub>
                        <m:r>
                          <a:rPr lang="en-US" altLang="zh-CN" sz="2600" b="0" i="1" smtClean="0">
                            <a:latin typeface="Cambria Math" panose="02040503050406030204" pitchFamily="18" charset="0"/>
                            <a:ea typeface="微软雅黑" panose="020B0503020204020204" pitchFamily="34" charset="-122"/>
                          </a:rPr>
                          <m:t>1</m:t>
                        </m:r>
                      </m:sub>
                    </m:sSub>
                    <m:r>
                      <a:rPr lang="en-US" altLang="zh-CN" sz="2600" b="0" i="1" smtClean="0">
                        <a:latin typeface="Cambria Math" panose="02040503050406030204" pitchFamily="18" charset="0"/>
                        <a:ea typeface="微软雅黑" panose="020B0503020204020204" pitchFamily="34" charset="-122"/>
                      </a:rPr>
                      <m:t>,</m:t>
                    </m:r>
                    <m:sSub>
                      <m:sSubPr>
                        <m:ctrlPr>
                          <a:rPr lang="en-US" altLang="zh-CN" sz="2600" i="1" smtClean="0">
                            <a:latin typeface="Cambria Math" panose="02040503050406030204" pitchFamily="18" charset="0"/>
                            <a:ea typeface="微软雅黑" panose="020B0503020204020204" pitchFamily="34" charset="-122"/>
                          </a:rPr>
                        </m:ctrlPr>
                      </m:sSubPr>
                      <m:e>
                        <m:r>
                          <a:rPr lang="en-US" altLang="zh-CN" sz="2600" i="1">
                            <a:latin typeface="Cambria Math" panose="02040503050406030204" pitchFamily="18" charset="0"/>
                            <a:ea typeface="Cambria Math" panose="02040503050406030204" pitchFamily="18" charset="0"/>
                          </a:rPr>
                          <m:t>𝛼</m:t>
                        </m:r>
                      </m:e>
                      <m:sub>
                        <m:r>
                          <a:rPr lang="en-US" altLang="zh-CN" sz="2600" b="0" i="1" smtClean="0">
                            <a:latin typeface="Cambria Math" panose="02040503050406030204" pitchFamily="18" charset="0"/>
                            <a:ea typeface="微软雅黑" panose="020B0503020204020204" pitchFamily="34" charset="-122"/>
                          </a:rPr>
                          <m:t>2</m:t>
                        </m:r>
                      </m:sub>
                    </m:sSub>
                    <m:r>
                      <a:rPr lang="en-US" altLang="zh-CN" sz="2600" b="0" i="1" smtClean="0">
                        <a:latin typeface="Cambria Math" panose="02040503050406030204" pitchFamily="18" charset="0"/>
                        <a:ea typeface="微软雅黑" panose="020B0503020204020204" pitchFamily="34" charset="-122"/>
                      </a:rPr>
                      <m:t>,</m:t>
                    </m:r>
                    <m:r>
                      <a:rPr lang="en-US" altLang="zh-CN" sz="2600" b="0" i="1" smtClean="0">
                        <a:latin typeface="Cambria Math" panose="02040503050406030204" pitchFamily="18" charset="0"/>
                        <a:ea typeface="Cambria Math" panose="02040503050406030204" pitchFamily="18" charset="0"/>
                      </a:rPr>
                      <m:t>⋯</m:t>
                    </m:r>
                    <m:sSub>
                      <m:sSubPr>
                        <m:ctrlPr>
                          <a:rPr lang="en-US" altLang="zh-CN" sz="2600" i="1" smtClean="0">
                            <a:latin typeface="Cambria Math" panose="02040503050406030204" pitchFamily="18" charset="0"/>
                            <a:ea typeface="微软雅黑" panose="020B0503020204020204" pitchFamily="34" charset="-122"/>
                          </a:rPr>
                        </m:ctrlPr>
                      </m:sSubPr>
                      <m:e>
                        <m:r>
                          <a:rPr lang="en-US" altLang="zh-CN" sz="2600" b="0" i="1" smtClean="0">
                            <a:latin typeface="Cambria Math" panose="02040503050406030204" pitchFamily="18" charset="0"/>
                            <a:ea typeface="微软雅黑" panose="020B0503020204020204" pitchFamily="34" charset="-122"/>
                          </a:rPr>
                          <m:t>,</m:t>
                        </m:r>
                        <m:r>
                          <a:rPr lang="en-US" altLang="zh-CN" sz="2600" i="1">
                            <a:latin typeface="Cambria Math" panose="02040503050406030204" pitchFamily="18" charset="0"/>
                            <a:ea typeface="Cambria Math" panose="02040503050406030204" pitchFamily="18" charset="0"/>
                          </a:rPr>
                          <m:t>𝛼</m:t>
                        </m:r>
                      </m:e>
                      <m:sub>
                        <m:r>
                          <a:rPr lang="en-US" altLang="zh-CN" sz="2600" b="0" i="1" smtClean="0">
                            <a:latin typeface="Cambria Math" panose="02040503050406030204" pitchFamily="18" charset="0"/>
                            <a:ea typeface="微软雅黑" panose="020B0503020204020204" pitchFamily="34" charset="-122"/>
                          </a:rPr>
                          <m:t>3</m:t>
                        </m:r>
                      </m:sub>
                    </m:sSub>
                  </m:oMath>
                </a14:m>
                <a:r>
                  <a:rPr lang="ja-JP" altLang="en-GB" sz="2600">
                    <a:latin typeface="微软雅黑" panose="020B0503020204020204" pitchFamily="34" charset="-122"/>
                    <a:ea typeface="微软雅黑" panose="020B0503020204020204" pitchFamily="34" charset="-122"/>
                  </a:rPr>
                  <a:t>是</a:t>
                </a:r>
                <a:r>
                  <a:rPr lang="ja-JP" altLang="en-US" sz="2600">
                    <a:latin typeface="微软雅黑" panose="020B0503020204020204" pitchFamily="34" charset="-122"/>
                    <a:ea typeface="微软雅黑" panose="020B0503020204020204" pitchFamily="34" charset="-122"/>
                  </a:rPr>
                  <a:t>其一组标准正交基</a:t>
                </a:r>
                <a:endParaRPr lang="en-US" altLang="ja-JP" sz="2600" dirty="0">
                  <a:latin typeface="微软雅黑" panose="020B0503020204020204" pitchFamily="34" charset="-122"/>
                  <a:ea typeface="微软雅黑" panose="020B0503020204020204" pitchFamily="34" charset="-122"/>
                </a:endParaRPr>
              </a:p>
              <a:p>
                <a:pPr marL="0" indent="0" algn="just">
                  <a:lnSpc>
                    <a:spcPct val="140000"/>
                  </a:lnSpc>
                  <a:buNone/>
                </a:pPr>
                <a:endParaRPr lang="en-US" altLang="ja-JP" sz="2600" dirty="0">
                  <a:latin typeface="微软雅黑" panose="020B0503020204020204" pitchFamily="34" charset="-122"/>
                  <a:ea typeface="微软雅黑" panose="020B0503020204020204" pitchFamily="34" charset="-122"/>
                </a:endParaRPr>
              </a:p>
              <a:p>
                <a:pPr algn="just">
                  <a:lnSpc>
                    <a:spcPct val="140000"/>
                  </a:lnSpc>
                </a:pPr>
                <a:r>
                  <a:rPr lang="ja-JP" altLang="en-US" sz="2600">
                    <a:latin typeface="微软雅黑" panose="020B0503020204020204" pitchFamily="34" charset="-122"/>
                    <a:ea typeface="微软雅黑" panose="020B0503020204020204" pitchFamily="34" charset="-122"/>
                  </a:rPr>
                  <a:t>条件（</a:t>
                </a:r>
                <a:r>
                  <a:rPr lang="en-US" altLang="ja-JP" sz="2600" dirty="0">
                    <a:latin typeface="微软雅黑" panose="020B0503020204020204" pitchFamily="34" charset="-122"/>
                    <a:ea typeface="微软雅黑" panose="020B0503020204020204" pitchFamily="34" charset="-122"/>
                  </a:rPr>
                  <a:t>2</a:t>
                </a:r>
                <a:r>
                  <a:rPr lang="zh-CN" altLang="en-US" sz="2600" dirty="0">
                    <a:latin typeface="微软雅黑" panose="020B0503020204020204" pitchFamily="34" charset="-122"/>
                    <a:ea typeface="微软雅黑" panose="020B0503020204020204" pitchFamily="34" charset="-122"/>
                  </a:rPr>
                  <a:t>）（</a:t>
                </a:r>
                <a:r>
                  <a:rPr lang="en-US" altLang="ja-JP" sz="2600" dirty="0">
                    <a:latin typeface="微软雅黑" panose="020B0503020204020204" pitchFamily="34" charset="-122"/>
                    <a:ea typeface="微软雅黑" panose="020B0503020204020204" pitchFamily="34" charset="-122"/>
                  </a:rPr>
                  <a:t>3</a:t>
                </a:r>
                <a:r>
                  <a:rPr lang="zh-CN" altLang="en-US" sz="2600" dirty="0">
                    <a:latin typeface="微软雅黑" panose="020B0503020204020204" pitchFamily="34" charset="-122"/>
                    <a:ea typeface="微软雅黑" panose="020B0503020204020204" pitchFamily="34" charset="-122"/>
                  </a:rPr>
                  <a:t>）</a:t>
                </a:r>
                <a:r>
                  <a:rPr lang="ja-JP" altLang="en-US" sz="2600">
                    <a:latin typeface="微软雅黑" panose="020B0503020204020204" pitchFamily="34" charset="-122"/>
                    <a:ea typeface="微软雅黑" panose="020B0503020204020204" pitchFamily="34" charset="-122"/>
                  </a:rPr>
                  <a:t>给出了一个求主成分的方法：</a:t>
                </a:r>
                <a:endParaRPr lang="en-GB" altLang="ja-JP" sz="2600" dirty="0">
                  <a:latin typeface="微软雅黑" panose="020B0503020204020204" pitchFamily="34" charset="-122"/>
                  <a:ea typeface="微软雅黑" panose="020B0503020204020204" pitchFamily="34" charset="-122"/>
                </a:endParaRPr>
              </a:p>
              <a:p>
                <a:pPr algn="just">
                  <a:lnSpc>
                    <a:spcPct val="150000"/>
                  </a:lnSpc>
                </a:pPr>
                <a:r>
                  <a:rPr lang="ja-JP" altLang="en-US" sz="2600">
                    <a:latin typeface="微软雅黑" panose="020B0503020204020204" pitchFamily="34" charset="-122"/>
                    <a:ea typeface="微软雅黑" panose="020B0503020204020204" pitchFamily="34" charset="-122"/>
                  </a:rPr>
                  <a:t>第一步，在</a:t>
                </a:r>
                <a:r>
                  <a:rPr lang="en-US" altLang="ja-JP" sz="2600" dirty="0">
                    <a:latin typeface="微软雅黑" panose="020B0503020204020204" pitchFamily="34" charset="-122"/>
                    <a:ea typeface="微软雅黑" panose="020B0503020204020204" pitchFamily="34" charset="-122"/>
                  </a:rPr>
                  <a:t>x</a:t>
                </a:r>
                <a:r>
                  <a:rPr lang="ja-JP" altLang="en-US" sz="2600">
                    <a:latin typeface="微软雅黑" panose="020B0503020204020204" pitchFamily="34" charset="-122"/>
                    <a:ea typeface="微软雅黑" panose="020B0503020204020204" pitchFamily="34" charset="-122"/>
                  </a:rPr>
                  <a:t>的所有线性变换</a:t>
                </a:r>
                <a:r>
                  <a:rPr lang="zh-CN" altLang="en-US" sz="2600" dirty="0">
                    <a:latin typeface="微软雅黑" panose="020B0503020204020204" pitchFamily="34" charset="-122"/>
                    <a:ea typeface="微软雅黑" panose="020B0503020204020204" pitchFamily="34" charset="-122"/>
                  </a:rPr>
                  <a:t> </a:t>
                </a:r>
                <a14:m>
                  <m:oMath xmlns:m="http://schemas.openxmlformats.org/officeDocument/2006/math">
                    <m:sSubSup>
                      <m:sSubSupPr>
                        <m:ctrlPr>
                          <a:rPr lang="en-US" altLang="ja-JP" sz="2600" i="1">
                            <a:latin typeface="Cambria Math" panose="02040503050406030204" pitchFamily="18" charset="0"/>
                            <a:ea typeface="微软雅黑" panose="020B0503020204020204" pitchFamily="34" charset="-122"/>
                          </a:rPr>
                        </m:ctrlPr>
                      </m:sSubSupPr>
                      <m:e>
                        <m:r>
                          <a:rPr lang="en-US" altLang="zh-CN" sz="2600">
                            <a:latin typeface="Cambria Math" panose="02040503050406030204" pitchFamily="18" charset="0"/>
                            <a:ea typeface="微软雅黑" panose="020B0503020204020204" pitchFamily="34" charset="-122"/>
                          </a:rPr>
                          <m:t>𝛼</m:t>
                        </m:r>
                      </m:e>
                      <m:sub>
                        <m:r>
                          <a:rPr lang="en-US" altLang="ja-JP" sz="2600">
                            <a:latin typeface="Cambria Math" panose="02040503050406030204" pitchFamily="18" charset="0"/>
                            <a:ea typeface="微软雅黑" panose="020B0503020204020204" pitchFamily="34" charset="-122"/>
                          </a:rPr>
                          <m:t>1</m:t>
                        </m:r>
                      </m:sub>
                      <m:sup>
                        <m:r>
                          <a:rPr lang="en-US" altLang="ja-JP" sz="2600">
                            <a:latin typeface="Cambria Math" panose="02040503050406030204" pitchFamily="18" charset="0"/>
                            <a:ea typeface="微软雅黑" panose="020B0503020204020204" pitchFamily="34" charset="-122"/>
                          </a:rPr>
                          <m:t>𝑇</m:t>
                        </m:r>
                      </m:sup>
                    </m:sSubSup>
                    <m:r>
                      <a:rPr lang="en-US" altLang="ja-JP" sz="2600">
                        <a:latin typeface="Cambria Math" panose="02040503050406030204" pitchFamily="18" charset="0"/>
                        <a:ea typeface="微软雅黑" panose="020B0503020204020204" pitchFamily="34" charset="-122"/>
                      </a:rPr>
                      <m:t>𝑥</m:t>
                    </m:r>
                    <m:r>
                      <a:rPr lang="en-US" altLang="ja-JP" sz="2600">
                        <a:latin typeface="Cambria Math" panose="02040503050406030204" pitchFamily="18" charset="0"/>
                        <a:ea typeface="微软雅黑" panose="020B0503020204020204" pitchFamily="34" charset="-122"/>
                      </a:rPr>
                      <m:t>=</m:t>
                    </m:r>
                    <m:nary>
                      <m:naryPr>
                        <m:chr m:val="∑"/>
                        <m:ctrlPr>
                          <a:rPr lang="en-US" altLang="ja-JP" sz="2600" i="1">
                            <a:latin typeface="Cambria Math" panose="02040503050406030204" pitchFamily="18" charset="0"/>
                            <a:ea typeface="微软雅黑" panose="020B0503020204020204" pitchFamily="34" charset="-122"/>
                          </a:rPr>
                        </m:ctrlPr>
                      </m:naryPr>
                      <m:sub>
                        <m:r>
                          <m:rPr>
                            <m:brk m:alnAt="23"/>
                          </m:rPr>
                          <a:rPr lang="en-US" altLang="ja-JP" sz="2600">
                            <a:latin typeface="Cambria Math" panose="02040503050406030204" pitchFamily="18" charset="0"/>
                            <a:ea typeface="微软雅黑" panose="020B0503020204020204" pitchFamily="34" charset="-122"/>
                          </a:rPr>
                          <m:t>𝑖</m:t>
                        </m:r>
                        <m:r>
                          <a:rPr lang="en-US" altLang="ja-JP" sz="2600">
                            <a:latin typeface="Cambria Math" panose="02040503050406030204" pitchFamily="18" charset="0"/>
                            <a:ea typeface="微软雅黑" panose="020B0503020204020204" pitchFamily="34" charset="-122"/>
                          </a:rPr>
                          <m:t>=1</m:t>
                        </m:r>
                      </m:sub>
                      <m:sup>
                        <m:r>
                          <a:rPr lang="en-US" altLang="ja-JP" sz="2600">
                            <a:latin typeface="Cambria Math" panose="02040503050406030204" pitchFamily="18" charset="0"/>
                            <a:ea typeface="微软雅黑" panose="020B0503020204020204" pitchFamily="34" charset="-122"/>
                          </a:rPr>
                          <m:t>𝑚</m:t>
                        </m:r>
                      </m:sup>
                      <m:e>
                        <m:sSub>
                          <m:sSubPr>
                            <m:ctrlPr>
                              <a:rPr lang="en-US" altLang="zh-CN" sz="2600" i="1">
                                <a:latin typeface="Cambria Math" panose="02040503050406030204" pitchFamily="18" charset="0"/>
                                <a:ea typeface="微软雅黑" panose="020B0503020204020204" pitchFamily="34" charset="-122"/>
                              </a:rPr>
                            </m:ctrlPr>
                          </m:sSubPr>
                          <m:e>
                            <m:r>
                              <a:rPr lang="en-US" altLang="zh-CN" sz="2600">
                                <a:latin typeface="Cambria Math" panose="02040503050406030204" pitchFamily="18" charset="0"/>
                                <a:ea typeface="微软雅黑" panose="020B0503020204020204" pitchFamily="34" charset="-122"/>
                              </a:rPr>
                              <m:t>𝛼</m:t>
                            </m:r>
                          </m:e>
                          <m:sub>
                            <m:r>
                              <a:rPr lang="en-US" altLang="zh-CN" sz="2600">
                                <a:latin typeface="Cambria Math" panose="02040503050406030204" pitchFamily="18" charset="0"/>
                                <a:ea typeface="微软雅黑" panose="020B0503020204020204" pitchFamily="34" charset="-122"/>
                              </a:rPr>
                              <m:t>𝑖</m:t>
                            </m:r>
                            <m:r>
                              <a:rPr lang="en-US" altLang="zh-CN" sz="2600">
                                <a:latin typeface="Cambria Math" panose="02040503050406030204" pitchFamily="18" charset="0"/>
                                <a:ea typeface="微软雅黑" panose="020B0503020204020204" pitchFamily="34" charset="-122"/>
                              </a:rPr>
                              <m:t>1</m:t>
                            </m:r>
                          </m:sub>
                        </m:sSub>
                        <m:sSub>
                          <m:sSubPr>
                            <m:ctrlPr>
                              <a:rPr lang="en-US" altLang="zh-CN" sz="2600" i="1">
                                <a:latin typeface="Cambria Math" panose="02040503050406030204" pitchFamily="18" charset="0"/>
                                <a:ea typeface="微软雅黑" panose="020B0503020204020204" pitchFamily="34" charset="-122"/>
                              </a:rPr>
                            </m:ctrlPr>
                          </m:sSubPr>
                          <m:e>
                            <m:r>
                              <a:rPr lang="en-US" altLang="zh-CN" sz="2600">
                                <a:latin typeface="Cambria Math" panose="02040503050406030204" pitchFamily="18" charset="0"/>
                                <a:ea typeface="微软雅黑" panose="020B0503020204020204" pitchFamily="34" charset="-122"/>
                              </a:rPr>
                              <m:t>𝑥</m:t>
                            </m:r>
                          </m:e>
                          <m:sub>
                            <m:r>
                              <a:rPr lang="en-US" altLang="zh-CN" sz="2600">
                                <a:latin typeface="Cambria Math" panose="02040503050406030204" pitchFamily="18" charset="0"/>
                                <a:ea typeface="微软雅黑" panose="020B0503020204020204" pitchFamily="34" charset="-122"/>
                              </a:rPr>
                              <m:t>𝑖</m:t>
                            </m:r>
                          </m:sub>
                        </m:sSub>
                      </m:e>
                    </m:nary>
                  </m:oMath>
                </a14:m>
                <a:r>
                  <a:rPr lang="zh-CN" altLang="en-US" sz="2600" dirty="0">
                    <a:latin typeface="微软雅黑" panose="020B0503020204020204" pitchFamily="34" charset="-122"/>
                    <a:ea typeface="微软雅黑" panose="020B0503020204020204" pitchFamily="34" charset="-122"/>
                  </a:rPr>
                  <a:t> </a:t>
                </a:r>
                <a:r>
                  <a:rPr lang="ja-JP" altLang="en-GB" sz="2600">
                    <a:latin typeface="微软雅黑" panose="020B0503020204020204" pitchFamily="34" charset="-122"/>
                    <a:ea typeface="微软雅黑" panose="020B0503020204020204" pitchFamily="34" charset="-122"/>
                  </a:rPr>
                  <a:t>中</a:t>
                </a:r>
                <a:r>
                  <a:rPr lang="zh-CN" altLang="en-US" sz="2600" dirty="0">
                    <a:latin typeface="微软雅黑" panose="020B0503020204020204" pitchFamily="34" charset="-122"/>
                    <a:ea typeface="微软雅黑" panose="020B0503020204020204" pitchFamily="34" charset="-122"/>
                  </a:rPr>
                  <a:t>，在</a:t>
                </a:r>
                <a14:m>
                  <m:oMath xmlns:m="http://schemas.openxmlformats.org/officeDocument/2006/math">
                    <m:sSubSup>
                      <m:sSubSupPr>
                        <m:ctrlPr>
                          <a:rPr lang="en-US" altLang="ja-JP" sz="2600" i="1">
                            <a:latin typeface="Cambria Math" panose="02040503050406030204" pitchFamily="18" charset="0"/>
                            <a:ea typeface="微软雅黑" panose="020B0503020204020204" pitchFamily="34" charset="-122"/>
                          </a:rPr>
                        </m:ctrlPr>
                      </m:sSubSupPr>
                      <m:e>
                        <m:r>
                          <a:rPr lang="en-US" altLang="zh-CN" sz="2600">
                            <a:latin typeface="Cambria Math" panose="02040503050406030204" pitchFamily="18" charset="0"/>
                            <a:ea typeface="微软雅黑" panose="020B0503020204020204" pitchFamily="34" charset="-122"/>
                          </a:rPr>
                          <m:t>𝛼</m:t>
                        </m:r>
                      </m:e>
                      <m:sub>
                        <m:r>
                          <a:rPr lang="en-US" altLang="ja-JP" sz="2600">
                            <a:latin typeface="Cambria Math" panose="02040503050406030204" pitchFamily="18" charset="0"/>
                            <a:ea typeface="微软雅黑" panose="020B0503020204020204" pitchFamily="34" charset="-122"/>
                          </a:rPr>
                          <m:t>1</m:t>
                        </m:r>
                      </m:sub>
                      <m:sup>
                        <m:r>
                          <a:rPr lang="en-US" altLang="ja-JP" sz="2600">
                            <a:latin typeface="Cambria Math" panose="02040503050406030204" pitchFamily="18" charset="0"/>
                            <a:ea typeface="微软雅黑" panose="020B0503020204020204" pitchFamily="34" charset="-122"/>
                          </a:rPr>
                          <m:t>𝑇</m:t>
                        </m:r>
                      </m:sup>
                    </m:sSubSup>
                    <m:sSub>
                      <m:sSubPr>
                        <m:ctrlPr>
                          <a:rPr lang="en-US" altLang="zh-CN" sz="2600" i="1">
                            <a:latin typeface="Cambria Math" panose="02040503050406030204" pitchFamily="18" charset="0"/>
                            <a:ea typeface="微软雅黑" panose="020B0503020204020204" pitchFamily="34" charset="-122"/>
                          </a:rPr>
                        </m:ctrlPr>
                      </m:sSubPr>
                      <m:e>
                        <m:r>
                          <a:rPr lang="en-US" altLang="zh-CN" sz="2600">
                            <a:latin typeface="Cambria Math" panose="02040503050406030204" pitchFamily="18" charset="0"/>
                            <a:ea typeface="微软雅黑" panose="020B0503020204020204" pitchFamily="34" charset="-122"/>
                          </a:rPr>
                          <m:t>𝛼</m:t>
                        </m:r>
                      </m:e>
                      <m:sub>
                        <m:r>
                          <a:rPr lang="en-US" altLang="zh-CN" sz="2600">
                            <a:latin typeface="Cambria Math" panose="02040503050406030204" pitchFamily="18" charset="0"/>
                            <a:ea typeface="微软雅黑" panose="020B0503020204020204" pitchFamily="34" charset="-122"/>
                          </a:rPr>
                          <m:t>1</m:t>
                        </m:r>
                      </m:sub>
                    </m:sSub>
                    <m:r>
                      <a:rPr lang="en-US" altLang="zh-CN" sz="2600">
                        <a:latin typeface="Cambria Math" panose="02040503050406030204" pitchFamily="18" charset="0"/>
                        <a:ea typeface="微软雅黑" panose="020B0503020204020204" pitchFamily="34" charset="-122"/>
                      </a:rPr>
                      <m:t>=1</m:t>
                    </m:r>
                  </m:oMath>
                </a14:m>
                <a:r>
                  <a:rPr lang="zh-CN" altLang="en-US" sz="2600" dirty="0">
                    <a:latin typeface="微软雅黑" panose="020B0503020204020204" pitchFamily="34" charset="-122"/>
                    <a:ea typeface="微软雅黑" panose="020B0503020204020204" pitchFamily="34" charset="-122"/>
                  </a:rPr>
                  <a:t> </a:t>
                </a:r>
                <a:r>
                  <a:rPr lang="ja-JP" altLang="en-GB" sz="2600">
                    <a:latin typeface="微软雅黑" panose="020B0503020204020204" pitchFamily="34" charset="-122"/>
                    <a:ea typeface="微软雅黑" panose="020B0503020204020204" pitchFamily="34" charset="-122"/>
                  </a:rPr>
                  <a:t>条件</a:t>
                </a:r>
                <a:r>
                  <a:rPr lang="ja-JP" altLang="en-US" sz="2600">
                    <a:latin typeface="微软雅黑" panose="020B0503020204020204" pitchFamily="34" charset="-122"/>
                    <a:ea typeface="微软雅黑" panose="020B0503020204020204" pitchFamily="34" charset="-122"/>
                  </a:rPr>
                  <a:t>下</a:t>
                </a:r>
                <a:r>
                  <a:rPr lang="zh-CN" altLang="en-US" sz="2600" dirty="0">
                    <a:latin typeface="微软雅黑" panose="020B0503020204020204" pitchFamily="34" charset="-122"/>
                    <a:ea typeface="微软雅黑" panose="020B0503020204020204" pitchFamily="34" charset="-122"/>
                  </a:rPr>
                  <a:t>，求方差最大的，得到</a:t>
                </a:r>
                <a14:m>
                  <m:oMath xmlns:m="http://schemas.openxmlformats.org/officeDocument/2006/math">
                    <m:r>
                      <a:rPr lang="en-US" altLang="zh-CN" sz="2600">
                        <a:latin typeface="Cambria Math" panose="02040503050406030204" pitchFamily="18" charset="0"/>
                        <a:ea typeface="微软雅黑" panose="020B0503020204020204" pitchFamily="34" charset="-122"/>
                      </a:rPr>
                      <m:t>𝑥</m:t>
                    </m:r>
                  </m:oMath>
                </a14:m>
                <a:r>
                  <a:rPr lang="ja-JP" altLang="en-GB" sz="2600">
                    <a:latin typeface="微软雅黑" panose="020B0503020204020204" pitchFamily="34" charset="-122"/>
                    <a:ea typeface="微软雅黑" panose="020B0503020204020204" pitchFamily="34" charset="-122"/>
                  </a:rPr>
                  <a:t>的</a:t>
                </a:r>
                <a:r>
                  <a:rPr lang="ja-JP" altLang="en-US" sz="2600">
                    <a:latin typeface="微软雅黑" panose="020B0503020204020204" pitchFamily="34" charset="-122"/>
                    <a:ea typeface="微软雅黑" panose="020B0503020204020204" pitchFamily="34" charset="-122"/>
                  </a:rPr>
                  <a:t>第一主成分</a:t>
                </a:r>
                <a:endParaRPr lang="en-GB" altLang="ja-JP" sz="2600" dirty="0">
                  <a:latin typeface="微软雅黑" panose="020B0503020204020204" pitchFamily="34" charset="-122"/>
                  <a:ea typeface="微软雅黑" panose="020B0503020204020204" pitchFamily="34" charset="-122"/>
                </a:endParaRPr>
              </a:p>
              <a:p>
                <a:endParaRPr kumimoji="1" lang="zh-CN" altLang="en-US" dirty="0"/>
              </a:p>
            </p:txBody>
          </p:sp>
        </mc:Choice>
        <mc:Fallback xmlns="">
          <p:sp>
            <p:nvSpPr>
              <p:cNvPr id="3" name="内容占位符 2">
                <a:extLst>
                  <a:ext uri="{FF2B5EF4-FFF2-40B4-BE49-F238E27FC236}">
                    <a16:creationId xmlns:a16="http://schemas.microsoft.com/office/drawing/2014/main" id="{07FAEAAC-82C3-5043-94FA-70CE244F0777}"/>
                  </a:ext>
                </a:extLst>
              </p:cNvPr>
              <p:cNvSpPr>
                <a:spLocks noGrp="1" noRot="1" noChangeAspect="1" noMove="1" noResize="1" noEditPoints="1" noAdjustHandles="1" noChangeArrowheads="1" noChangeShapeType="1" noTextEdit="1"/>
              </p:cNvSpPr>
              <p:nvPr>
                <p:ph idx="1"/>
              </p:nvPr>
            </p:nvSpPr>
            <p:spPr>
              <a:xfrm>
                <a:off x="628650" y="1825625"/>
                <a:ext cx="8210550" cy="4351338"/>
              </a:xfrm>
              <a:blipFill>
                <a:blip r:embed="rId2"/>
                <a:stretch>
                  <a:fillRect l="-1236" r="-1391"/>
                </a:stretch>
              </a:blipFill>
            </p:spPr>
            <p:txBody>
              <a:bodyPr/>
              <a:lstStyle/>
              <a:p>
                <a:r>
                  <a:rPr lang="en-CN">
                    <a:noFill/>
                  </a:rPr>
                  <a:t> </a:t>
                </a:r>
              </a:p>
            </p:txBody>
          </p:sp>
        </mc:Fallback>
      </mc:AlternateContent>
      <p:grpSp>
        <p:nvGrpSpPr>
          <p:cNvPr id="4" name="Group 12">
            <a:extLst>
              <a:ext uri="{FF2B5EF4-FFF2-40B4-BE49-F238E27FC236}">
                <a16:creationId xmlns:a16="http://schemas.microsoft.com/office/drawing/2014/main" id="{7625E003-2721-EE4F-875E-BDA6B24FE51E}"/>
              </a:ext>
            </a:extLst>
          </p:cNvPr>
          <p:cNvGrpSpPr/>
          <p:nvPr/>
        </p:nvGrpSpPr>
        <p:grpSpPr>
          <a:xfrm>
            <a:off x="5848350" y="2468563"/>
            <a:ext cx="2667000" cy="1143000"/>
            <a:chOff x="4123459" y="2710206"/>
            <a:chExt cx="2476500" cy="1094672"/>
          </a:xfrm>
        </p:grpSpPr>
        <p:pic>
          <p:nvPicPr>
            <p:cNvPr id="5" name="Picture 4">
              <a:extLst>
                <a:ext uri="{FF2B5EF4-FFF2-40B4-BE49-F238E27FC236}">
                  <a16:creationId xmlns:a16="http://schemas.microsoft.com/office/drawing/2014/main" id="{080D7957-C239-034B-87F9-E78532ADBB8A}"/>
                </a:ext>
              </a:extLst>
            </p:cNvPr>
            <p:cNvPicPr>
              <a:picLocks noChangeAspect="1"/>
            </p:cNvPicPr>
            <p:nvPr/>
          </p:nvPicPr>
          <p:blipFill>
            <a:blip r:embed="rId3"/>
            <a:stretch>
              <a:fillRect/>
            </a:stretch>
          </p:blipFill>
          <p:spPr>
            <a:xfrm>
              <a:off x="4123459" y="2750778"/>
              <a:ext cx="2476500" cy="1054100"/>
            </a:xfrm>
            <a:prstGeom prst="rect">
              <a:avLst/>
            </a:prstGeom>
          </p:spPr>
        </p:pic>
        <p:pic>
          <p:nvPicPr>
            <p:cNvPr id="6" name="Picture 5">
              <a:extLst>
                <a:ext uri="{FF2B5EF4-FFF2-40B4-BE49-F238E27FC236}">
                  <a16:creationId xmlns:a16="http://schemas.microsoft.com/office/drawing/2014/main" id="{0AF49C0B-7BCC-E94E-AA01-D82FC1BC3728}"/>
                </a:ext>
              </a:extLst>
            </p:cNvPr>
            <p:cNvPicPr>
              <a:picLocks noChangeAspect="1"/>
            </p:cNvPicPr>
            <p:nvPr/>
          </p:nvPicPr>
          <p:blipFill>
            <a:blip r:embed="rId4"/>
            <a:stretch>
              <a:fillRect/>
            </a:stretch>
          </p:blipFill>
          <p:spPr>
            <a:xfrm>
              <a:off x="4123459" y="3388936"/>
              <a:ext cx="576724" cy="415942"/>
            </a:xfrm>
            <a:prstGeom prst="rect">
              <a:avLst/>
            </a:prstGeom>
          </p:spPr>
        </p:pic>
        <p:pic>
          <p:nvPicPr>
            <p:cNvPr id="7" name="Picture 6">
              <a:extLst>
                <a:ext uri="{FF2B5EF4-FFF2-40B4-BE49-F238E27FC236}">
                  <a16:creationId xmlns:a16="http://schemas.microsoft.com/office/drawing/2014/main" id="{6D4AB736-E783-8549-AEDB-38AB2DB5BAF4}"/>
                </a:ext>
              </a:extLst>
            </p:cNvPr>
            <p:cNvPicPr>
              <a:picLocks noChangeAspect="1"/>
            </p:cNvPicPr>
            <p:nvPr/>
          </p:nvPicPr>
          <p:blipFill>
            <a:blip r:embed="rId4"/>
            <a:stretch>
              <a:fillRect/>
            </a:stretch>
          </p:blipFill>
          <p:spPr>
            <a:xfrm>
              <a:off x="4403315" y="3429000"/>
              <a:ext cx="576724" cy="285161"/>
            </a:xfrm>
            <a:prstGeom prst="rect">
              <a:avLst/>
            </a:prstGeom>
          </p:spPr>
        </p:pic>
        <p:pic>
          <p:nvPicPr>
            <p:cNvPr id="8" name="Picture 7">
              <a:extLst>
                <a:ext uri="{FF2B5EF4-FFF2-40B4-BE49-F238E27FC236}">
                  <a16:creationId xmlns:a16="http://schemas.microsoft.com/office/drawing/2014/main" id="{01E751F4-0B48-D643-B0FE-2C87A9AF5A11}"/>
                </a:ext>
              </a:extLst>
            </p:cNvPr>
            <p:cNvPicPr>
              <a:picLocks noChangeAspect="1"/>
            </p:cNvPicPr>
            <p:nvPr/>
          </p:nvPicPr>
          <p:blipFill>
            <a:blip r:embed="rId4"/>
            <a:stretch>
              <a:fillRect/>
            </a:stretch>
          </p:blipFill>
          <p:spPr>
            <a:xfrm>
              <a:off x="5246016" y="2710206"/>
              <a:ext cx="320512" cy="260808"/>
            </a:xfrm>
            <a:prstGeom prst="rect">
              <a:avLst/>
            </a:prstGeom>
          </p:spPr>
        </p:pic>
        <p:pic>
          <p:nvPicPr>
            <p:cNvPr id="9" name="Picture 8">
              <a:extLst>
                <a:ext uri="{FF2B5EF4-FFF2-40B4-BE49-F238E27FC236}">
                  <a16:creationId xmlns:a16="http://schemas.microsoft.com/office/drawing/2014/main" id="{08C2D820-1776-7242-8295-0031F5ACF042}"/>
                </a:ext>
              </a:extLst>
            </p:cNvPr>
            <p:cNvPicPr>
              <a:picLocks noChangeAspect="1"/>
            </p:cNvPicPr>
            <p:nvPr/>
          </p:nvPicPr>
          <p:blipFill>
            <a:blip r:embed="rId4"/>
            <a:stretch>
              <a:fillRect/>
            </a:stretch>
          </p:blipFill>
          <p:spPr>
            <a:xfrm>
              <a:off x="4799813" y="2750778"/>
              <a:ext cx="356648" cy="260808"/>
            </a:xfrm>
            <a:prstGeom prst="rect">
              <a:avLst/>
            </a:prstGeom>
          </p:spPr>
        </p:pic>
        <p:pic>
          <p:nvPicPr>
            <p:cNvPr id="10" name="Picture 9">
              <a:extLst>
                <a:ext uri="{FF2B5EF4-FFF2-40B4-BE49-F238E27FC236}">
                  <a16:creationId xmlns:a16="http://schemas.microsoft.com/office/drawing/2014/main" id="{EB90CC30-50B5-7347-8BF3-E1BC48401ADF}"/>
                </a:ext>
              </a:extLst>
            </p:cNvPr>
            <p:cNvPicPr>
              <a:picLocks noChangeAspect="1"/>
            </p:cNvPicPr>
            <p:nvPr/>
          </p:nvPicPr>
          <p:blipFill>
            <a:blip r:embed="rId4"/>
            <a:stretch>
              <a:fillRect/>
            </a:stretch>
          </p:blipFill>
          <p:spPr>
            <a:xfrm>
              <a:off x="5041197" y="2728647"/>
              <a:ext cx="320512" cy="110118"/>
            </a:xfrm>
            <a:prstGeom prst="rect">
              <a:avLst/>
            </a:prstGeom>
          </p:spPr>
        </p:pic>
        <p:pic>
          <p:nvPicPr>
            <p:cNvPr id="11" name="Picture 10">
              <a:extLst>
                <a:ext uri="{FF2B5EF4-FFF2-40B4-BE49-F238E27FC236}">
                  <a16:creationId xmlns:a16="http://schemas.microsoft.com/office/drawing/2014/main" id="{52C26990-3989-E04B-9256-62CB0B8C1711}"/>
                </a:ext>
              </a:extLst>
            </p:cNvPr>
            <p:cNvPicPr>
              <a:picLocks noChangeAspect="1"/>
            </p:cNvPicPr>
            <p:nvPr/>
          </p:nvPicPr>
          <p:blipFill>
            <a:blip r:embed="rId4"/>
            <a:stretch>
              <a:fillRect/>
            </a:stretch>
          </p:blipFill>
          <p:spPr>
            <a:xfrm>
              <a:off x="5216370" y="2959875"/>
              <a:ext cx="189902" cy="154528"/>
            </a:xfrm>
            <a:prstGeom prst="rect">
              <a:avLst/>
            </a:prstGeom>
          </p:spPr>
        </p:pic>
        <p:pic>
          <p:nvPicPr>
            <p:cNvPr id="12" name="Picture 11">
              <a:extLst>
                <a:ext uri="{FF2B5EF4-FFF2-40B4-BE49-F238E27FC236}">
                  <a16:creationId xmlns:a16="http://schemas.microsoft.com/office/drawing/2014/main" id="{42C50F42-336C-A34C-A909-9244CF9C16F1}"/>
                </a:ext>
              </a:extLst>
            </p:cNvPr>
            <p:cNvPicPr>
              <a:picLocks noChangeAspect="1"/>
            </p:cNvPicPr>
            <p:nvPr/>
          </p:nvPicPr>
          <p:blipFill>
            <a:blip r:embed="rId4"/>
            <a:stretch>
              <a:fillRect/>
            </a:stretch>
          </p:blipFill>
          <p:spPr>
            <a:xfrm>
              <a:off x="5464422" y="2882611"/>
              <a:ext cx="189902" cy="154528"/>
            </a:xfrm>
            <a:prstGeom prst="rect">
              <a:avLst/>
            </a:prstGeom>
          </p:spPr>
        </p:pic>
      </p:grpSp>
    </p:spTree>
    <p:extLst>
      <p:ext uri="{BB962C8B-B14F-4D97-AF65-F5344CB8AC3E}">
        <p14:creationId xmlns:p14="http://schemas.microsoft.com/office/powerpoint/2010/main" val="30627888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38510B-A6A8-594B-9E87-454FED0702BE}"/>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算法</a:t>
            </a:r>
            <a:r>
              <a:rPr kumimoji="1" lang="en-US" altLang="zh-CN" b="1" dirty="0">
                <a:latin typeface="SimHei" panose="02010609060101010101" pitchFamily="49" charset="-122"/>
                <a:ea typeface="SimHei" panose="02010609060101010101" pitchFamily="49" charset="-122"/>
              </a:rPr>
              <a:t>-</a:t>
            </a:r>
            <a:r>
              <a:rPr kumimoji="1" lang="zh-CN" altLang="en-US" b="1" dirty="0">
                <a:latin typeface="SimHei" panose="02010609060101010101" pitchFamily="49" charset="-122"/>
                <a:ea typeface="SimHei" panose="02010609060101010101" pitchFamily="49" charset="-122"/>
              </a:rPr>
              <a:t>定义和导出</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7FAEAAC-82C3-5043-94FA-70CE244F0777}"/>
                  </a:ext>
                </a:extLst>
              </p:cNvPr>
              <p:cNvSpPr>
                <a:spLocks noGrp="1"/>
              </p:cNvSpPr>
              <p:nvPr>
                <p:ph idx="1"/>
              </p:nvPr>
            </p:nvSpPr>
            <p:spPr>
              <a:xfrm>
                <a:off x="628650" y="1690689"/>
                <a:ext cx="7886700" cy="4351338"/>
              </a:xfrm>
            </p:spPr>
            <p:txBody>
              <a:bodyPr>
                <a:normAutofit lnSpcReduction="10000"/>
              </a:bodyPr>
              <a:lstStyle/>
              <a:p>
                <a:pPr algn="just">
                  <a:lnSpc>
                    <a:spcPct val="140000"/>
                  </a:lnSpc>
                </a:pPr>
                <a:r>
                  <a:rPr lang="zh-CN" altLang="en-US" sz="2600" dirty="0">
                    <a:latin typeface="微软雅黑" panose="020B0503020204020204" pitchFamily="34" charset="-122"/>
                    <a:ea typeface="微软雅黑" panose="020B0503020204020204" pitchFamily="34" charset="-122"/>
                  </a:rPr>
                  <a:t>第二步，在与</a:t>
                </a:r>
                <a14:m>
                  <m:oMath xmlns:m="http://schemas.openxmlformats.org/officeDocument/2006/math">
                    <m:sSubSup>
                      <m:sSubSupPr>
                        <m:ctrlPr>
                          <a:rPr lang="en-US" altLang="ja-JP" sz="2600" i="1">
                            <a:latin typeface="Cambria Math" panose="02040503050406030204" pitchFamily="18" charset="0"/>
                            <a:ea typeface="微软雅黑" panose="020B0503020204020204" pitchFamily="34" charset="-122"/>
                          </a:rPr>
                        </m:ctrlPr>
                      </m:sSubSupPr>
                      <m:e>
                        <m:r>
                          <a:rPr lang="en-US" altLang="zh-CN" sz="2600">
                            <a:latin typeface="Cambria Math" panose="02040503050406030204" pitchFamily="18" charset="0"/>
                            <a:ea typeface="微软雅黑" panose="020B0503020204020204" pitchFamily="34" charset="-122"/>
                          </a:rPr>
                          <m:t>𝛼</m:t>
                        </m:r>
                      </m:e>
                      <m:sub>
                        <m:r>
                          <a:rPr lang="en-US" altLang="ja-JP" sz="2600">
                            <a:latin typeface="Cambria Math" panose="02040503050406030204" pitchFamily="18" charset="0"/>
                            <a:ea typeface="微软雅黑" panose="020B0503020204020204" pitchFamily="34" charset="-122"/>
                          </a:rPr>
                          <m:t>1</m:t>
                        </m:r>
                      </m:sub>
                      <m:sup>
                        <m:r>
                          <a:rPr lang="en-US" altLang="ja-JP" sz="2600">
                            <a:latin typeface="Cambria Math" panose="02040503050406030204" pitchFamily="18" charset="0"/>
                            <a:ea typeface="微软雅黑" panose="020B0503020204020204" pitchFamily="34" charset="-122"/>
                          </a:rPr>
                          <m:t>𝑇</m:t>
                        </m:r>
                      </m:sup>
                    </m:sSubSup>
                    <m:r>
                      <a:rPr lang="en-US" altLang="ja-JP" sz="2600">
                        <a:latin typeface="Cambria Math" panose="02040503050406030204" pitchFamily="18" charset="0"/>
                        <a:ea typeface="微软雅黑" panose="020B0503020204020204" pitchFamily="34" charset="-122"/>
                      </a:rPr>
                      <m:t>𝑥</m:t>
                    </m:r>
                  </m:oMath>
                </a14:m>
                <a:r>
                  <a:rPr lang="zh-CN" altLang="en-US" sz="2600" dirty="0">
                    <a:latin typeface="微软雅黑" panose="020B0503020204020204" pitchFamily="34" charset="-122"/>
                    <a:ea typeface="微软雅黑" panose="020B0503020204020204" pitchFamily="34" charset="-122"/>
                  </a:rPr>
                  <a:t>不相关的</a:t>
                </a:r>
                <a14:m>
                  <m:oMath xmlns:m="http://schemas.openxmlformats.org/officeDocument/2006/math">
                    <m:r>
                      <a:rPr lang="en-US" altLang="ja-JP" sz="2600">
                        <a:latin typeface="Cambria Math" panose="02040503050406030204" pitchFamily="18" charset="0"/>
                        <a:ea typeface="微软雅黑" panose="020B0503020204020204" pitchFamily="34" charset="-122"/>
                      </a:rPr>
                      <m:t>𝑥</m:t>
                    </m:r>
                  </m:oMath>
                </a14:m>
                <a:r>
                  <a:rPr lang="zh-CN" altLang="en-US" sz="2600" dirty="0">
                    <a:latin typeface="微软雅黑" panose="020B0503020204020204" pitchFamily="34" charset="-122"/>
                    <a:ea typeface="微软雅黑" panose="020B0503020204020204" pitchFamily="34" charset="-122"/>
                  </a:rPr>
                  <a:t>的所有线性变换</a:t>
                </a:r>
                <a14:m>
                  <m:oMath xmlns:m="http://schemas.openxmlformats.org/officeDocument/2006/math">
                    <m:sSubSup>
                      <m:sSubSupPr>
                        <m:ctrlPr>
                          <a:rPr lang="en-US" altLang="ja-JP" sz="2600" i="1">
                            <a:latin typeface="Cambria Math" panose="02040503050406030204" pitchFamily="18" charset="0"/>
                            <a:ea typeface="微软雅黑" panose="020B0503020204020204" pitchFamily="34" charset="-122"/>
                          </a:rPr>
                        </m:ctrlPr>
                      </m:sSubSupPr>
                      <m:e>
                        <m:r>
                          <a:rPr lang="en-US" altLang="zh-CN" sz="2600">
                            <a:latin typeface="Cambria Math" panose="02040503050406030204" pitchFamily="18" charset="0"/>
                            <a:ea typeface="微软雅黑" panose="020B0503020204020204" pitchFamily="34" charset="-122"/>
                          </a:rPr>
                          <m:t>𝛼</m:t>
                        </m:r>
                      </m:e>
                      <m:sub>
                        <m:r>
                          <a:rPr lang="en-US" altLang="zh-CN" sz="2600">
                            <a:latin typeface="Cambria Math" panose="02040503050406030204" pitchFamily="18" charset="0"/>
                            <a:ea typeface="微软雅黑" panose="020B0503020204020204" pitchFamily="34" charset="-122"/>
                          </a:rPr>
                          <m:t>2</m:t>
                        </m:r>
                      </m:sub>
                      <m:sup>
                        <m:r>
                          <a:rPr lang="en-US" altLang="ja-JP" sz="2600">
                            <a:latin typeface="Cambria Math" panose="02040503050406030204" pitchFamily="18" charset="0"/>
                            <a:ea typeface="微软雅黑" panose="020B0503020204020204" pitchFamily="34" charset="-122"/>
                          </a:rPr>
                          <m:t>𝑇</m:t>
                        </m:r>
                      </m:sup>
                    </m:sSubSup>
                    <m:r>
                      <a:rPr lang="en-US" altLang="ja-JP" sz="2600">
                        <a:latin typeface="Cambria Math" panose="02040503050406030204" pitchFamily="18" charset="0"/>
                        <a:ea typeface="微软雅黑" panose="020B0503020204020204" pitchFamily="34" charset="-122"/>
                      </a:rPr>
                      <m:t>𝑥</m:t>
                    </m:r>
                    <m:r>
                      <a:rPr lang="en-US" altLang="ja-JP" sz="2600">
                        <a:latin typeface="Cambria Math" panose="02040503050406030204" pitchFamily="18" charset="0"/>
                        <a:ea typeface="微软雅黑" panose="020B0503020204020204" pitchFamily="34" charset="-122"/>
                      </a:rPr>
                      <m:t>=</m:t>
                    </m:r>
                    <m:nary>
                      <m:naryPr>
                        <m:chr m:val="∑"/>
                        <m:ctrlPr>
                          <a:rPr lang="en-US" altLang="ja-JP" sz="2600" i="1">
                            <a:latin typeface="Cambria Math" panose="02040503050406030204" pitchFamily="18" charset="0"/>
                            <a:ea typeface="微软雅黑" panose="020B0503020204020204" pitchFamily="34" charset="-122"/>
                          </a:rPr>
                        </m:ctrlPr>
                      </m:naryPr>
                      <m:sub>
                        <m:r>
                          <m:rPr>
                            <m:brk m:alnAt="23"/>
                          </m:rPr>
                          <a:rPr lang="en-US" altLang="ja-JP" sz="2600">
                            <a:latin typeface="Cambria Math" panose="02040503050406030204" pitchFamily="18" charset="0"/>
                            <a:ea typeface="微软雅黑" panose="020B0503020204020204" pitchFamily="34" charset="-122"/>
                          </a:rPr>
                          <m:t>𝑖</m:t>
                        </m:r>
                        <m:r>
                          <a:rPr lang="en-US" altLang="ja-JP" sz="2600">
                            <a:latin typeface="Cambria Math" panose="02040503050406030204" pitchFamily="18" charset="0"/>
                            <a:ea typeface="微软雅黑" panose="020B0503020204020204" pitchFamily="34" charset="-122"/>
                          </a:rPr>
                          <m:t>=1</m:t>
                        </m:r>
                      </m:sub>
                      <m:sup>
                        <m:r>
                          <a:rPr lang="en-US" altLang="ja-JP" sz="2600">
                            <a:latin typeface="Cambria Math" panose="02040503050406030204" pitchFamily="18" charset="0"/>
                            <a:ea typeface="微软雅黑" panose="020B0503020204020204" pitchFamily="34" charset="-122"/>
                          </a:rPr>
                          <m:t>𝑚</m:t>
                        </m:r>
                      </m:sup>
                      <m:e>
                        <m:sSub>
                          <m:sSubPr>
                            <m:ctrlPr>
                              <a:rPr lang="en-US" altLang="zh-CN" sz="2600" i="1">
                                <a:latin typeface="Cambria Math" panose="02040503050406030204" pitchFamily="18" charset="0"/>
                                <a:ea typeface="微软雅黑" panose="020B0503020204020204" pitchFamily="34" charset="-122"/>
                              </a:rPr>
                            </m:ctrlPr>
                          </m:sSubPr>
                          <m:e>
                            <m:r>
                              <a:rPr lang="en-US" altLang="zh-CN" sz="2600">
                                <a:latin typeface="Cambria Math" panose="02040503050406030204" pitchFamily="18" charset="0"/>
                                <a:ea typeface="微软雅黑" panose="020B0503020204020204" pitchFamily="34" charset="-122"/>
                              </a:rPr>
                              <m:t>𝛼</m:t>
                            </m:r>
                          </m:e>
                          <m:sub>
                            <m:r>
                              <a:rPr lang="en-US" altLang="zh-CN" sz="2600">
                                <a:latin typeface="Cambria Math" panose="02040503050406030204" pitchFamily="18" charset="0"/>
                                <a:ea typeface="微软雅黑" panose="020B0503020204020204" pitchFamily="34" charset="-122"/>
                              </a:rPr>
                              <m:t>𝑖</m:t>
                            </m:r>
                            <m:r>
                              <a:rPr lang="en-US" altLang="zh-CN" sz="2600">
                                <a:latin typeface="Cambria Math" panose="02040503050406030204" pitchFamily="18" charset="0"/>
                                <a:ea typeface="微软雅黑" panose="020B0503020204020204" pitchFamily="34" charset="-122"/>
                              </a:rPr>
                              <m:t>2</m:t>
                            </m:r>
                          </m:sub>
                        </m:sSub>
                        <m:sSub>
                          <m:sSubPr>
                            <m:ctrlPr>
                              <a:rPr lang="en-US" altLang="zh-CN" sz="2600" i="1">
                                <a:latin typeface="Cambria Math" panose="02040503050406030204" pitchFamily="18" charset="0"/>
                                <a:ea typeface="微软雅黑" panose="020B0503020204020204" pitchFamily="34" charset="-122"/>
                              </a:rPr>
                            </m:ctrlPr>
                          </m:sSubPr>
                          <m:e>
                            <m:r>
                              <a:rPr lang="en-US" altLang="zh-CN" sz="2600">
                                <a:latin typeface="Cambria Math" panose="02040503050406030204" pitchFamily="18" charset="0"/>
                                <a:ea typeface="微软雅黑" panose="020B0503020204020204" pitchFamily="34" charset="-122"/>
                              </a:rPr>
                              <m:t>𝑥</m:t>
                            </m:r>
                          </m:e>
                          <m:sub>
                            <m:r>
                              <a:rPr lang="en-US" altLang="zh-CN" sz="2600">
                                <a:latin typeface="Cambria Math" panose="02040503050406030204" pitchFamily="18" charset="0"/>
                                <a:ea typeface="微软雅黑" panose="020B0503020204020204" pitchFamily="34" charset="-122"/>
                              </a:rPr>
                              <m:t>𝑖</m:t>
                            </m:r>
                          </m:sub>
                        </m:sSub>
                      </m:e>
                    </m:nary>
                  </m:oMath>
                </a14:m>
                <a:r>
                  <a:rPr lang="zh-CN" altLang="en-US" sz="2600" dirty="0">
                    <a:latin typeface="微软雅黑" panose="020B0503020204020204" pitchFamily="34" charset="-122"/>
                    <a:ea typeface="微软雅黑" panose="020B0503020204020204" pitchFamily="34" charset="-122"/>
                  </a:rPr>
                  <a:t>中，在</a:t>
                </a:r>
                <a14:m>
                  <m:oMath xmlns:m="http://schemas.openxmlformats.org/officeDocument/2006/math">
                    <m:sSubSup>
                      <m:sSubSupPr>
                        <m:ctrlPr>
                          <a:rPr lang="en-US" altLang="ja-JP" sz="2600" i="1">
                            <a:latin typeface="Cambria Math" panose="02040503050406030204" pitchFamily="18" charset="0"/>
                            <a:ea typeface="微软雅黑" panose="020B0503020204020204" pitchFamily="34" charset="-122"/>
                          </a:rPr>
                        </m:ctrlPr>
                      </m:sSubSupPr>
                      <m:e>
                        <m:r>
                          <a:rPr lang="en-US" altLang="zh-CN" sz="2600">
                            <a:latin typeface="Cambria Math" panose="02040503050406030204" pitchFamily="18" charset="0"/>
                            <a:ea typeface="微软雅黑" panose="020B0503020204020204" pitchFamily="34" charset="-122"/>
                          </a:rPr>
                          <m:t>𝛼</m:t>
                        </m:r>
                      </m:e>
                      <m:sub>
                        <m:r>
                          <a:rPr lang="en-US" altLang="ja-JP" sz="2600">
                            <a:latin typeface="Cambria Math" panose="02040503050406030204" pitchFamily="18" charset="0"/>
                            <a:ea typeface="微软雅黑" panose="020B0503020204020204" pitchFamily="34" charset="-122"/>
                          </a:rPr>
                          <m:t>1</m:t>
                        </m:r>
                      </m:sub>
                      <m:sup>
                        <m:r>
                          <a:rPr lang="en-US" altLang="ja-JP" sz="2600">
                            <a:latin typeface="Cambria Math" panose="02040503050406030204" pitchFamily="18" charset="0"/>
                            <a:ea typeface="微软雅黑" panose="020B0503020204020204" pitchFamily="34" charset="-122"/>
                          </a:rPr>
                          <m:t>𝑇</m:t>
                        </m:r>
                      </m:sup>
                    </m:sSubSup>
                    <m:sSub>
                      <m:sSubPr>
                        <m:ctrlPr>
                          <a:rPr lang="en-US" altLang="zh-CN" sz="2600" i="1">
                            <a:latin typeface="Cambria Math" panose="02040503050406030204" pitchFamily="18" charset="0"/>
                            <a:ea typeface="微软雅黑" panose="020B0503020204020204" pitchFamily="34" charset="-122"/>
                          </a:rPr>
                        </m:ctrlPr>
                      </m:sSubPr>
                      <m:e>
                        <m:r>
                          <a:rPr lang="en-US" altLang="zh-CN" sz="2600">
                            <a:latin typeface="Cambria Math" panose="02040503050406030204" pitchFamily="18" charset="0"/>
                            <a:ea typeface="微软雅黑" panose="020B0503020204020204" pitchFamily="34" charset="-122"/>
                          </a:rPr>
                          <m:t>𝛼</m:t>
                        </m:r>
                      </m:e>
                      <m:sub>
                        <m:r>
                          <a:rPr lang="en-US" altLang="zh-CN" sz="2600">
                            <a:latin typeface="Cambria Math" panose="02040503050406030204" pitchFamily="18" charset="0"/>
                            <a:ea typeface="微软雅黑" panose="020B0503020204020204" pitchFamily="34" charset="-122"/>
                          </a:rPr>
                          <m:t>1</m:t>
                        </m:r>
                      </m:sub>
                    </m:sSub>
                    <m:r>
                      <a:rPr lang="en-US" altLang="zh-CN" sz="2600">
                        <a:latin typeface="Cambria Math" panose="02040503050406030204" pitchFamily="18" charset="0"/>
                        <a:ea typeface="微软雅黑" panose="020B0503020204020204" pitchFamily="34" charset="-122"/>
                      </a:rPr>
                      <m:t>=1</m:t>
                    </m:r>
                  </m:oMath>
                </a14:m>
                <a:r>
                  <a:rPr lang="zh-CN" altLang="en-US" sz="2600" dirty="0">
                    <a:latin typeface="微软雅黑" panose="020B0503020204020204" pitchFamily="34" charset="-122"/>
                    <a:ea typeface="微软雅黑" panose="020B0503020204020204" pitchFamily="34" charset="-122"/>
                  </a:rPr>
                  <a:t>条件下，求方差最大的，得到</a:t>
                </a:r>
                <a14:m>
                  <m:oMath xmlns:m="http://schemas.openxmlformats.org/officeDocument/2006/math">
                    <m:r>
                      <a:rPr lang="en-US" altLang="ja-JP" sz="2600">
                        <a:latin typeface="Cambria Math" panose="02040503050406030204" pitchFamily="18" charset="0"/>
                        <a:ea typeface="微软雅黑" panose="020B0503020204020204" pitchFamily="34" charset="-122"/>
                      </a:rPr>
                      <m:t>𝑥</m:t>
                    </m:r>
                  </m:oMath>
                </a14:m>
                <a:r>
                  <a:rPr lang="zh-CN" altLang="en-US" sz="2600" dirty="0">
                    <a:latin typeface="微软雅黑" panose="020B0503020204020204" pitchFamily="34" charset="-122"/>
                    <a:ea typeface="微软雅黑" panose="020B0503020204020204" pitchFamily="34" charset="-122"/>
                  </a:rPr>
                  <a:t>的第二主成分</a:t>
                </a:r>
                <a:endParaRPr lang="en-US" altLang="zh-CN" sz="2600" dirty="0">
                  <a:latin typeface="微软雅黑" panose="020B0503020204020204" pitchFamily="34" charset="-122"/>
                  <a:ea typeface="微软雅黑" panose="020B0503020204020204" pitchFamily="34" charset="-122"/>
                </a:endParaRPr>
              </a:p>
              <a:p>
                <a:pPr algn="just">
                  <a:lnSpc>
                    <a:spcPct val="140000"/>
                  </a:lnSpc>
                </a:pPr>
                <a14:m>
                  <m:oMath xmlns:m="http://schemas.openxmlformats.org/officeDocument/2006/math">
                    <m:r>
                      <a:rPr lang="en-US" altLang="zh-CN" sz="2600" i="1" smtClean="0">
                        <a:latin typeface="Cambria Math" panose="02040503050406030204" pitchFamily="18" charset="0"/>
                        <a:ea typeface="Cambria Math" panose="02040503050406030204" pitchFamily="18" charset="0"/>
                      </a:rPr>
                      <m:t>⋯⋯</m:t>
                    </m:r>
                  </m:oMath>
                </a14:m>
                <a:endParaRPr lang="en-US" altLang="zh-CN" sz="2600" dirty="0">
                  <a:latin typeface="微软雅黑" panose="020B0503020204020204" pitchFamily="34" charset="-122"/>
                  <a:ea typeface="微软雅黑" panose="020B0503020204020204" pitchFamily="34" charset="-122"/>
                </a:endParaRPr>
              </a:p>
              <a:p>
                <a:pPr algn="just">
                  <a:lnSpc>
                    <a:spcPct val="150000"/>
                  </a:lnSpc>
                </a:pPr>
                <a:r>
                  <a:rPr lang="zh-CN" altLang="en-US" sz="2600" dirty="0">
                    <a:latin typeface="微软雅黑" panose="020B0503020204020204" pitchFamily="34" charset="-122"/>
                    <a:ea typeface="微软雅黑" panose="020B0503020204020204" pitchFamily="34" charset="-122"/>
                  </a:rPr>
                  <a:t>第</a:t>
                </a:r>
                <a14:m>
                  <m:oMath xmlns:m="http://schemas.openxmlformats.org/officeDocument/2006/math">
                    <m:r>
                      <a:rPr lang="en-US" altLang="zh-CN" sz="2600">
                        <a:latin typeface="Cambria Math" panose="02040503050406030204" pitchFamily="18" charset="0"/>
                        <a:ea typeface="微软雅黑" panose="020B0503020204020204" pitchFamily="34" charset="-122"/>
                      </a:rPr>
                      <m:t>𝑘</m:t>
                    </m:r>
                  </m:oMath>
                </a14:m>
                <a:r>
                  <a:rPr lang="zh-CN" altLang="en-US" sz="2600" dirty="0">
                    <a:latin typeface="微软雅黑" panose="020B0503020204020204" pitchFamily="34" charset="-122"/>
                    <a:ea typeface="微软雅黑" panose="020B0503020204020204" pitchFamily="34" charset="-122"/>
                  </a:rPr>
                  <a:t>步，在与</a:t>
                </a:r>
                <a14:m>
                  <m:oMath xmlns:m="http://schemas.openxmlformats.org/officeDocument/2006/math">
                    <m:sSubSup>
                      <m:sSubSupPr>
                        <m:ctrlPr>
                          <a:rPr lang="en-US" altLang="ja-JP" sz="2600" i="1">
                            <a:latin typeface="Cambria Math" panose="02040503050406030204" pitchFamily="18" charset="0"/>
                            <a:ea typeface="微软雅黑" panose="020B0503020204020204" pitchFamily="34" charset="-122"/>
                          </a:rPr>
                        </m:ctrlPr>
                      </m:sSubSupPr>
                      <m:e>
                        <m:r>
                          <a:rPr lang="en-US" altLang="zh-CN" sz="2600">
                            <a:latin typeface="Cambria Math" panose="02040503050406030204" pitchFamily="18" charset="0"/>
                            <a:ea typeface="微软雅黑" panose="020B0503020204020204" pitchFamily="34" charset="-122"/>
                          </a:rPr>
                          <m:t>𝛼</m:t>
                        </m:r>
                      </m:e>
                      <m:sub>
                        <m:r>
                          <a:rPr lang="en-US" altLang="zh-CN" sz="2600">
                            <a:latin typeface="Cambria Math" panose="02040503050406030204" pitchFamily="18" charset="0"/>
                            <a:ea typeface="微软雅黑" panose="020B0503020204020204" pitchFamily="34" charset="-122"/>
                          </a:rPr>
                          <m:t>1</m:t>
                        </m:r>
                      </m:sub>
                      <m:sup>
                        <m:r>
                          <a:rPr lang="en-US" altLang="ja-JP" sz="2600">
                            <a:latin typeface="Cambria Math" panose="02040503050406030204" pitchFamily="18" charset="0"/>
                            <a:ea typeface="微软雅黑" panose="020B0503020204020204" pitchFamily="34" charset="-122"/>
                          </a:rPr>
                          <m:t>𝑇</m:t>
                        </m:r>
                      </m:sup>
                    </m:sSubSup>
                    <m:r>
                      <a:rPr lang="en-US" altLang="ja-JP" sz="2600">
                        <a:latin typeface="Cambria Math" panose="02040503050406030204" pitchFamily="18" charset="0"/>
                        <a:ea typeface="微软雅黑" panose="020B0503020204020204" pitchFamily="34" charset="-122"/>
                      </a:rPr>
                      <m:t>𝑥</m:t>
                    </m:r>
                    <m:r>
                      <a:rPr lang="en-US" altLang="ja-JP" sz="2600">
                        <a:latin typeface="Cambria Math" panose="02040503050406030204" pitchFamily="18" charset="0"/>
                        <a:ea typeface="微软雅黑" panose="020B0503020204020204" pitchFamily="34" charset="-122"/>
                      </a:rPr>
                      <m:t>, </m:t>
                    </m:r>
                    <m:sSubSup>
                      <m:sSubSupPr>
                        <m:ctrlPr>
                          <a:rPr lang="en-US" altLang="ja-JP" sz="2600" i="1">
                            <a:latin typeface="Cambria Math" panose="02040503050406030204" pitchFamily="18" charset="0"/>
                            <a:ea typeface="微软雅黑" panose="020B0503020204020204" pitchFamily="34" charset="-122"/>
                          </a:rPr>
                        </m:ctrlPr>
                      </m:sSubSupPr>
                      <m:e>
                        <m:r>
                          <a:rPr lang="en-US" altLang="zh-CN" sz="2600">
                            <a:latin typeface="Cambria Math" panose="02040503050406030204" pitchFamily="18" charset="0"/>
                            <a:ea typeface="微软雅黑" panose="020B0503020204020204" pitchFamily="34" charset="-122"/>
                          </a:rPr>
                          <m:t>𝛼</m:t>
                        </m:r>
                      </m:e>
                      <m:sub>
                        <m:r>
                          <a:rPr lang="en-US" altLang="zh-CN" sz="2600">
                            <a:latin typeface="Cambria Math" panose="02040503050406030204" pitchFamily="18" charset="0"/>
                            <a:ea typeface="微软雅黑" panose="020B0503020204020204" pitchFamily="34" charset="-122"/>
                          </a:rPr>
                          <m:t>2</m:t>
                        </m:r>
                      </m:sub>
                      <m:sup>
                        <m:r>
                          <a:rPr lang="en-US" altLang="ja-JP" sz="2600">
                            <a:latin typeface="Cambria Math" panose="02040503050406030204" pitchFamily="18" charset="0"/>
                            <a:ea typeface="微软雅黑" panose="020B0503020204020204" pitchFamily="34" charset="-122"/>
                          </a:rPr>
                          <m:t>𝑇</m:t>
                        </m:r>
                      </m:sup>
                    </m:sSubSup>
                    <m:r>
                      <a:rPr lang="en-US" altLang="ja-JP" sz="2600">
                        <a:latin typeface="Cambria Math" panose="02040503050406030204" pitchFamily="18" charset="0"/>
                        <a:ea typeface="微软雅黑" panose="020B0503020204020204" pitchFamily="34" charset="-122"/>
                      </a:rPr>
                      <m:t>𝑥</m:t>
                    </m:r>
                    <m:r>
                      <a:rPr lang="en-US" altLang="ja-JP" sz="2600">
                        <a:latin typeface="Cambria Math" panose="02040503050406030204" pitchFamily="18" charset="0"/>
                        <a:ea typeface="微软雅黑" panose="020B0503020204020204" pitchFamily="34" charset="-122"/>
                      </a:rPr>
                      <m:t>, ⋯</m:t>
                    </m:r>
                  </m:oMath>
                </a14:m>
                <a:r>
                  <a:rPr lang="en-US" altLang="zh-CN" sz="2600" dirty="0">
                    <a:latin typeface="微软雅黑" panose="020B0503020204020204" pitchFamily="34" charset="-122"/>
                    <a:ea typeface="微软雅黑" panose="020B0503020204020204" pitchFamily="34" charset="-122"/>
                  </a:rPr>
                  <a:t> , </a:t>
                </a:r>
                <a14:m>
                  <m:oMath xmlns:m="http://schemas.openxmlformats.org/officeDocument/2006/math">
                    <m:sSubSup>
                      <m:sSubSupPr>
                        <m:ctrlPr>
                          <a:rPr lang="en-US" altLang="ja-JP" sz="2600" i="1">
                            <a:latin typeface="Cambria Math" panose="02040503050406030204" pitchFamily="18" charset="0"/>
                            <a:ea typeface="微软雅黑" panose="020B0503020204020204" pitchFamily="34" charset="-122"/>
                          </a:rPr>
                        </m:ctrlPr>
                      </m:sSubSupPr>
                      <m:e>
                        <m:r>
                          <a:rPr lang="en-US" altLang="zh-CN" sz="2600">
                            <a:latin typeface="Cambria Math" panose="02040503050406030204" pitchFamily="18" charset="0"/>
                            <a:ea typeface="微软雅黑" panose="020B0503020204020204" pitchFamily="34" charset="-122"/>
                          </a:rPr>
                          <m:t>𝛼</m:t>
                        </m:r>
                      </m:e>
                      <m:sub>
                        <m:r>
                          <m:rPr>
                            <m:sty m:val="p"/>
                          </m:rPr>
                          <a:rPr lang="en-US" altLang="zh-CN" sz="2600">
                            <a:latin typeface="Cambria Math" panose="02040503050406030204" pitchFamily="18" charset="0"/>
                            <a:ea typeface="微软雅黑" panose="020B0503020204020204" pitchFamily="34" charset="-122"/>
                          </a:rPr>
                          <m:t>k</m:t>
                        </m:r>
                        <m:r>
                          <a:rPr lang="en-US" altLang="zh-CN" sz="2600">
                            <a:latin typeface="Cambria Math" panose="02040503050406030204" pitchFamily="18" charset="0"/>
                            <a:ea typeface="微软雅黑" panose="020B0503020204020204" pitchFamily="34" charset="-122"/>
                          </a:rPr>
                          <m:t>−1</m:t>
                        </m:r>
                      </m:sub>
                      <m:sup>
                        <m:r>
                          <a:rPr lang="en-US" altLang="ja-JP" sz="2600">
                            <a:latin typeface="Cambria Math" panose="02040503050406030204" pitchFamily="18" charset="0"/>
                            <a:ea typeface="微软雅黑" panose="020B0503020204020204" pitchFamily="34" charset="-122"/>
                          </a:rPr>
                          <m:t>𝑇</m:t>
                        </m:r>
                      </m:sup>
                    </m:sSubSup>
                    <m:r>
                      <a:rPr lang="en-US" altLang="ja-JP" sz="2600">
                        <a:latin typeface="Cambria Math" panose="02040503050406030204" pitchFamily="18" charset="0"/>
                        <a:ea typeface="微软雅黑" panose="020B0503020204020204" pitchFamily="34" charset="-122"/>
                      </a:rPr>
                      <m:t>𝑥</m:t>
                    </m:r>
                  </m:oMath>
                </a14:m>
                <a:r>
                  <a:rPr lang="zh-CN" altLang="en-US" sz="2600" dirty="0">
                    <a:latin typeface="微软雅黑" panose="020B0503020204020204" pitchFamily="34" charset="-122"/>
                    <a:ea typeface="微软雅黑" panose="020B0503020204020204" pitchFamily="34" charset="-122"/>
                  </a:rPr>
                  <a:t>不相关的</a:t>
                </a:r>
                <a14:m>
                  <m:oMath xmlns:m="http://schemas.openxmlformats.org/officeDocument/2006/math">
                    <m:r>
                      <a:rPr lang="en-US" altLang="ja-JP" sz="2600">
                        <a:latin typeface="Cambria Math" panose="02040503050406030204" pitchFamily="18" charset="0"/>
                        <a:ea typeface="微软雅黑" panose="020B0503020204020204" pitchFamily="34" charset="-122"/>
                      </a:rPr>
                      <m:t>𝑥</m:t>
                    </m:r>
                  </m:oMath>
                </a14:m>
                <a:r>
                  <a:rPr lang="zh-CN" altLang="en-US" sz="2600" dirty="0">
                    <a:latin typeface="微软雅黑" panose="020B0503020204020204" pitchFamily="34" charset="-122"/>
                    <a:ea typeface="微软雅黑" panose="020B0503020204020204" pitchFamily="34" charset="-122"/>
                  </a:rPr>
                  <a:t>的所有线性变换</a:t>
                </a:r>
                <a14:m>
                  <m:oMath xmlns:m="http://schemas.openxmlformats.org/officeDocument/2006/math">
                    <m:sSubSup>
                      <m:sSubSupPr>
                        <m:ctrlPr>
                          <a:rPr lang="en-US" altLang="ja-JP" sz="2600" i="1">
                            <a:latin typeface="Cambria Math" panose="02040503050406030204" pitchFamily="18" charset="0"/>
                            <a:ea typeface="微软雅黑" panose="020B0503020204020204" pitchFamily="34" charset="-122"/>
                          </a:rPr>
                        </m:ctrlPr>
                      </m:sSubSupPr>
                      <m:e>
                        <m:r>
                          <a:rPr lang="en-US" altLang="zh-CN" sz="2600">
                            <a:latin typeface="Cambria Math" panose="02040503050406030204" pitchFamily="18" charset="0"/>
                            <a:ea typeface="微软雅黑" panose="020B0503020204020204" pitchFamily="34" charset="-122"/>
                          </a:rPr>
                          <m:t>𝛼</m:t>
                        </m:r>
                      </m:e>
                      <m:sub>
                        <m:r>
                          <a:rPr lang="en-US" altLang="zh-CN" sz="2600">
                            <a:latin typeface="Cambria Math" panose="02040503050406030204" pitchFamily="18" charset="0"/>
                            <a:ea typeface="微软雅黑" panose="020B0503020204020204" pitchFamily="34" charset="-122"/>
                          </a:rPr>
                          <m:t>𝑘</m:t>
                        </m:r>
                      </m:sub>
                      <m:sup>
                        <m:r>
                          <a:rPr lang="en-US" altLang="ja-JP" sz="2600">
                            <a:latin typeface="Cambria Math" panose="02040503050406030204" pitchFamily="18" charset="0"/>
                            <a:ea typeface="微软雅黑" panose="020B0503020204020204" pitchFamily="34" charset="-122"/>
                          </a:rPr>
                          <m:t>𝑇</m:t>
                        </m:r>
                      </m:sup>
                    </m:sSubSup>
                    <m:r>
                      <a:rPr lang="en-US" altLang="ja-JP" sz="2600">
                        <a:latin typeface="Cambria Math" panose="02040503050406030204" pitchFamily="18" charset="0"/>
                        <a:ea typeface="微软雅黑" panose="020B0503020204020204" pitchFamily="34" charset="-122"/>
                      </a:rPr>
                      <m:t>𝑥</m:t>
                    </m:r>
                    <m:r>
                      <a:rPr lang="en-US" altLang="ja-JP" sz="2600">
                        <a:latin typeface="Cambria Math" panose="02040503050406030204" pitchFamily="18" charset="0"/>
                        <a:ea typeface="微软雅黑" panose="020B0503020204020204" pitchFamily="34" charset="-122"/>
                      </a:rPr>
                      <m:t>=</m:t>
                    </m:r>
                    <m:nary>
                      <m:naryPr>
                        <m:chr m:val="∑"/>
                        <m:ctrlPr>
                          <a:rPr lang="en-US" altLang="ja-JP" sz="2600" i="1">
                            <a:latin typeface="Cambria Math" panose="02040503050406030204" pitchFamily="18" charset="0"/>
                            <a:ea typeface="微软雅黑" panose="020B0503020204020204" pitchFamily="34" charset="-122"/>
                          </a:rPr>
                        </m:ctrlPr>
                      </m:naryPr>
                      <m:sub>
                        <m:r>
                          <m:rPr>
                            <m:brk m:alnAt="23"/>
                          </m:rPr>
                          <a:rPr lang="en-US" altLang="ja-JP" sz="2600">
                            <a:latin typeface="Cambria Math" panose="02040503050406030204" pitchFamily="18" charset="0"/>
                            <a:ea typeface="微软雅黑" panose="020B0503020204020204" pitchFamily="34" charset="-122"/>
                          </a:rPr>
                          <m:t>𝑖</m:t>
                        </m:r>
                        <m:r>
                          <a:rPr lang="en-US" altLang="ja-JP" sz="2600">
                            <a:latin typeface="Cambria Math" panose="02040503050406030204" pitchFamily="18" charset="0"/>
                            <a:ea typeface="微软雅黑" panose="020B0503020204020204" pitchFamily="34" charset="-122"/>
                          </a:rPr>
                          <m:t>=1</m:t>
                        </m:r>
                      </m:sub>
                      <m:sup>
                        <m:r>
                          <a:rPr lang="en-US" altLang="ja-JP" sz="2600">
                            <a:latin typeface="Cambria Math" panose="02040503050406030204" pitchFamily="18" charset="0"/>
                            <a:ea typeface="微软雅黑" panose="020B0503020204020204" pitchFamily="34" charset="-122"/>
                          </a:rPr>
                          <m:t>𝑚</m:t>
                        </m:r>
                      </m:sup>
                      <m:e>
                        <m:sSub>
                          <m:sSubPr>
                            <m:ctrlPr>
                              <a:rPr lang="en-US" altLang="zh-CN" sz="2600" i="1">
                                <a:latin typeface="Cambria Math" panose="02040503050406030204" pitchFamily="18" charset="0"/>
                                <a:ea typeface="微软雅黑" panose="020B0503020204020204" pitchFamily="34" charset="-122"/>
                              </a:rPr>
                            </m:ctrlPr>
                          </m:sSubPr>
                          <m:e>
                            <m:r>
                              <a:rPr lang="en-US" altLang="zh-CN" sz="2600">
                                <a:latin typeface="Cambria Math" panose="02040503050406030204" pitchFamily="18" charset="0"/>
                                <a:ea typeface="微软雅黑" panose="020B0503020204020204" pitchFamily="34" charset="-122"/>
                              </a:rPr>
                              <m:t>𝛼</m:t>
                            </m:r>
                          </m:e>
                          <m:sub>
                            <m:r>
                              <a:rPr lang="en-US" altLang="zh-CN" sz="2600">
                                <a:latin typeface="Cambria Math" panose="02040503050406030204" pitchFamily="18" charset="0"/>
                                <a:ea typeface="微软雅黑" panose="020B0503020204020204" pitchFamily="34" charset="-122"/>
                              </a:rPr>
                              <m:t>𝑖𝑘</m:t>
                            </m:r>
                          </m:sub>
                        </m:sSub>
                        <m:sSub>
                          <m:sSubPr>
                            <m:ctrlPr>
                              <a:rPr lang="en-US" altLang="zh-CN" sz="2600" i="1">
                                <a:latin typeface="Cambria Math" panose="02040503050406030204" pitchFamily="18" charset="0"/>
                                <a:ea typeface="微软雅黑" panose="020B0503020204020204" pitchFamily="34" charset="-122"/>
                              </a:rPr>
                            </m:ctrlPr>
                          </m:sSubPr>
                          <m:e>
                            <m:r>
                              <a:rPr lang="en-US" altLang="zh-CN" sz="2600">
                                <a:latin typeface="Cambria Math" panose="02040503050406030204" pitchFamily="18" charset="0"/>
                                <a:ea typeface="微软雅黑" panose="020B0503020204020204" pitchFamily="34" charset="-122"/>
                              </a:rPr>
                              <m:t>𝑥</m:t>
                            </m:r>
                          </m:e>
                          <m:sub>
                            <m:r>
                              <a:rPr lang="en-US" altLang="zh-CN" sz="2600">
                                <a:latin typeface="Cambria Math" panose="02040503050406030204" pitchFamily="18" charset="0"/>
                                <a:ea typeface="微软雅黑" panose="020B0503020204020204" pitchFamily="34" charset="-122"/>
                              </a:rPr>
                              <m:t>𝑖</m:t>
                            </m:r>
                          </m:sub>
                        </m:sSub>
                      </m:e>
                    </m:nary>
                  </m:oMath>
                </a14:m>
                <a:r>
                  <a:rPr lang="zh-CN" altLang="en-US" sz="2600" dirty="0">
                    <a:latin typeface="微软雅黑" panose="020B0503020204020204" pitchFamily="34" charset="-122"/>
                    <a:ea typeface="微软雅黑" panose="020B0503020204020204" pitchFamily="34" charset="-122"/>
                  </a:rPr>
                  <a:t>中，在</a:t>
                </a:r>
                <a14:m>
                  <m:oMath xmlns:m="http://schemas.openxmlformats.org/officeDocument/2006/math">
                    <m:sSubSup>
                      <m:sSubSupPr>
                        <m:ctrlPr>
                          <a:rPr lang="en-US" altLang="ja-JP" sz="2600" i="1">
                            <a:latin typeface="Cambria Math" panose="02040503050406030204" pitchFamily="18" charset="0"/>
                            <a:ea typeface="微软雅黑" panose="020B0503020204020204" pitchFamily="34" charset="-122"/>
                          </a:rPr>
                        </m:ctrlPr>
                      </m:sSubSupPr>
                      <m:e>
                        <m:r>
                          <a:rPr lang="en-US" altLang="zh-CN" sz="2600">
                            <a:latin typeface="Cambria Math" panose="02040503050406030204" pitchFamily="18" charset="0"/>
                            <a:ea typeface="微软雅黑" panose="020B0503020204020204" pitchFamily="34" charset="-122"/>
                          </a:rPr>
                          <m:t>𝛼</m:t>
                        </m:r>
                      </m:e>
                      <m:sub>
                        <m:r>
                          <a:rPr lang="en-US" altLang="zh-CN" sz="2600">
                            <a:latin typeface="Cambria Math" panose="02040503050406030204" pitchFamily="18" charset="0"/>
                            <a:ea typeface="微软雅黑" panose="020B0503020204020204" pitchFamily="34" charset="-122"/>
                          </a:rPr>
                          <m:t>𝑘</m:t>
                        </m:r>
                      </m:sub>
                      <m:sup>
                        <m:r>
                          <a:rPr lang="en-US" altLang="ja-JP" sz="2600">
                            <a:latin typeface="Cambria Math" panose="02040503050406030204" pitchFamily="18" charset="0"/>
                            <a:ea typeface="微软雅黑" panose="020B0503020204020204" pitchFamily="34" charset="-122"/>
                          </a:rPr>
                          <m:t>𝑇</m:t>
                        </m:r>
                      </m:sup>
                    </m:sSubSup>
                    <m:sSub>
                      <m:sSubPr>
                        <m:ctrlPr>
                          <a:rPr lang="en-US" altLang="zh-CN" sz="2600" i="1">
                            <a:latin typeface="Cambria Math" panose="02040503050406030204" pitchFamily="18" charset="0"/>
                            <a:ea typeface="微软雅黑" panose="020B0503020204020204" pitchFamily="34" charset="-122"/>
                          </a:rPr>
                        </m:ctrlPr>
                      </m:sSubPr>
                      <m:e>
                        <m:r>
                          <a:rPr lang="en-US" altLang="zh-CN" sz="2600">
                            <a:latin typeface="Cambria Math" panose="02040503050406030204" pitchFamily="18" charset="0"/>
                            <a:ea typeface="微软雅黑" panose="020B0503020204020204" pitchFamily="34" charset="-122"/>
                          </a:rPr>
                          <m:t>𝛼</m:t>
                        </m:r>
                      </m:e>
                      <m:sub>
                        <m:r>
                          <m:rPr>
                            <m:sty m:val="p"/>
                          </m:rPr>
                          <a:rPr lang="en-US" altLang="zh-CN" sz="2600">
                            <a:latin typeface="Cambria Math" panose="02040503050406030204" pitchFamily="18" charset="0"/>
                            <a:ea typeface="微软雅黑" panose="020B0503020204020204" pitchFamily="34" charset="-122"/>
                          </a:rPr>
                          <m:t>k</m:t>
                        </m:r>
                      </m:sub>
                    </m:sSub>
                    <m:r>
                      <a:rPr lang="en-US" altLang="zh-CN" sz="2600">
                        <a:latin typeface="Cambria Math" panose="02040503050406030204" pitchFamily="18" charset="0"/>
                        <a:ea typeface="微软雅黑" panose="020B0503020204020204" pitchFamily="34" charset="-122"/>
                      </a:rPr>
                      <m:t>=1</m:t>
                    </m:r>
                  </m:oMath>
                </a14:m>
                <a:r>
                  <a:rPr lang="zh-CN" altLang="en-US" sz="2600" dirty="0">
                    <a:latin typeface="微软雅黑" panose="020B0503020204020204" pitchFamily="34" charset="-122"/>
                    <a:ea typeface="微软雅黑" panose="020B0503020204020204" pitchFamily="34" charset="-122"/>
                  </a:rPr>
                  <a:t>条件下，求方差最大的，得到</a:t>
                </a:r>
                <a14:m>
                  <m:oMath xmlns:m="http://schemas.openxmlformats.org/officeDocument/2006/math">
                    <m:r>
                      <a:rPr lang="en-US" altLang="ja-JP" sz="2600">
                        <a:latin typeface="Cambria Math" panose="02040503050406030204" pitchFamily="18" charset="0"/>
                        <a:ea typeface="微软雅黑" panose="020B0503020204020204" pitchFamily="34" charset="-122"/>
                      </a:rPr>
                      <m:t>𝑥</m:t>
                    </m:r>
                  </m:oMath>
                </a14:m>
                <a:r>
                  <a:rPr lang="zh-CN" altLang="en-US" sz="2600" dirty="0">
                    <a:latin typeface="微软雅黑" panose="020B0503020204020204" pitchFamily="34" charset="-122"/>
                    <a:ea typeface="微软雅黑" panose="020B0503020204020204" pitchFamily="34" charset="-122"/>
                  </a:rPr>
                  <a:t>的第</a:t>
                </a:r>
                <a14:m>
                  <m:oMath xmlns:m="http://schemas.openxmlformats.org/officeDocument/2006/math">
                    <m:r>
                      <a:rPr lang="en-US" altLang="zh-CN" sz="2600">
                        <a:latin typeface="Cambria Math" panose="02040503050406030204" pitchFamily="18" charset="0"/>
                        <a:ea typeface="微软雅黑" panose="020B0503020204020204" pitchFamily="34" charset="-122"/>
                      </a:rPr>
                      <m:t>𝑘</m:t>
                    </m:r>
                  </m:oMath>
                </a14:m>
                <a:r>
                  <a:rPr lang="zh-CN" altLang="en-US" sz="2600" dirty="0">
                    <a:latin typeface="微软雅黑" panose="020B0503020204020204" pitchFamily="34" charset="-122"/>
                    <a:ea typeface="微软雅黑" panose="020B0503020204020204" pitchFamily="34" charset="-122"/>
                  </a:rPr>
                  <a:t>主成分</a:t>
                </a:r>
                <a:endParaRPr lang="en-US" altLang="zh-CN" sz="2600" dirty="0">
                  <a:latin typeface="微软雅黑" panose="020B0503020204020204" pitchFamily="34" charset="-122"/>
                  <a:ea typeface="微软雅黑" panose="020B0503020204020204" pitchFamily="34" charset="-122"/>
                </a:endParaRPr>
              </a:p>
              <a:p>
                <a:endParaRPr kumimoji="1" lang="zh-CN" altLang="en-US" dirty="0"/>
              </a:p>
            </p:txBody>
          </p:sp>
        </mc:Choice>
        <mc:Fallback xmlns="">
          <p:sp>
            <p:nvSpPr>
              <p:cNvPr id="3" name="内容占位符 2">
                <a:extLst>
                  <a:ext uri="{FF2B5EF4-FFF2-40B4-BE49-F238E27FC236}">
                    <a16:creationId xmlns:a16="http://schemas.microsoft.com/office/drawing/2014/main" id="{07FAEAAC-82C3-5043-94FA-70CE244F0777}"/>
                  </a:ext>
                </a:extLst>
              </p:cNvPr>
              <p:cNvSpPr>
                <a:spLocks noGrp="1" noRot="1" noChangeAspect="1" noMove="1" noResize="1" noEditPoints="1" noAdjustHandles="1" noChangeArrowheads="1" noChangeShapeType="1" noTextEdit="1"/>
              </p:cNvSpPr>
              <p:nvPr>
                <p:ph idx="1"/>
              </p:nvPr>
            </p:nvSpPr>
            <p:spPr>
              <a:xfrm>
                <a:off x="628650" y="1690689"/>
                <a:ext cx="7886700" cy="4351338"/>
              </a:xfrm>
              <a:blipFill>
                <a:blip r:embed="rId2"/>
                <a:stretch>
                  <a:fillRect l="-3698" r="-1286" b="-66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852594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38510B-A6A8-594B-9E87-454FED0702BE}"/>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算法</a:t>
            </a:r>
            <a:r>
              <a:rPr kumimoji="1" lang="en-US" altLang="zh-CN" b="1" dirty="0">
                <a:latin typeface="SimHei" panose="02010609060101010101" pitchFamily="49" charset="-122"/>
                <a:ea typeface="SimHei" panose="02010609060101010101" pitchFamily="49" charset="-122"/>
              </a:rPr>
              <a:t>-</a:t>
            </a:r>
            <a:r>
              <a:rPr kumimoji="1" lang="zh-CN" altLang="en-US" b="1" dirty="0">
                <a:latin typeface="SimHei" panose="02010609060101010101" pitchFamily="49" charset="-122"/>
                <a:ea typeface="SimHei" panose="02010609060101010101" pitchFamily="49" charset="-122"/>
              </a:rPr>
              <a:t>主要性质</a:t>
            </a:r>
            <a:endParaRPr kumimoji="1" lang="zh-CN" altLang="en-US" dirty="0"/>
          </a:p>
        </p:txBody>
      </p:sp>
      <p:pic>
        <p:nvPicPr>
          <p:cNvPr id="4" name="Content Placeholder 4">
            <a:extLst>
              <a:ext uri="{FF2B5EF4-FFF2-40B4-BE49-F238E27FC236}">
                <a16:creationId xmlns:a16="http://schemas.microsoft.com/office/drawing/2014/main" id="{639DED56-3E39-7345-BD46-7762462D3033}"/>
              </a:ext>
            </a:extLst>
          </p:cNvPr>
          <p:cNvPicPr>
            <a:picLocks noChangeAspect="1"/>
          </p:cNvPicPr>
          <p:nvPr/>
        </p:nvPicPr>
        <p:blipFill>
          <a:blip r:embed="rId2"/>
          <a:stretch>
            <a:fillRect/>
          </a:stretch>
        </p:blipFill>
        <p:spPr>
          <a:xfrm>
            <a:off x="457200" y="1665289"/>
            <a:ext cx="8542194" cy="3592511"/>
          </a:xfrm>
          <a:prstGeom prst="rect">
            <a:avLst/>
          </a:prstGeom>
        </p:spPr>
      </p:pic>
    </p:spTree>
    <p:extLst>
      <p:ext uri="{BB962C8B-B14F-4D97-AF65-F5344CB8AC3E}">
        <p14:creationId xmlns:p14="http://schemas.microsoft.com/office/powerpoint/2010/main" val="4377568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38510B-A6A8-594B-9E87-454FED0702BE}"/>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算法</a:t>
            </a:r>
            <a:r>
              <a:rPr kumimoji="1" lang="en-US" altLang="zh-CN" b="1" dirty="0">
                <a:latin typeface="SimHei" panose="02010609060101010101" pitchFamily="49" charset="-122"/>
                <a:ea typeface="SimHei" panose="02010609060101010101" pitchFamily="49" charset="-122"/>
              </a:rPr>
              <a:t>-</a:t>
            </a:r>
            <a:r>
              <a:rPr kumimoji="1" lang="zh-CN" altLang="en-US" b="1" dirty="0">
                <a:latin typeface="SimHei" panose="02010609060101010101" pitchFamily="49" charset="-122"/>
                <a:ea typeface="SimHei" panose="02010609060101010101" pitchFamily="49" charset="-122"/>
              </a:rPr>
              <a:t>主要性质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7FAEAAC-82C3-5043-94FA-70CE244F0777}"/>
                  </a:ext>
                </a:extLst>
              </p:cNvPr>
              <p:cNvSpPr>
                <a:spLocks noGrp="1"/>
              </p:cNvSpPr>
              <p:nvPr>
                <p:ph idx="1"/>
              </p:nvPr>
            </p:nvSpPr>
            <p:spPr/>
            <p:txBody>
              <a:bodyPr>
                <a:normAutofit/>
              </a:bodyPr>
              <a:lstStyle/>
              <a:p>
                <a:pPr algn="just">
                  <a:lnSpc>
                    <a:spcPct val="140000"/>
                  </a:lnSpc>
                </a:pPr>
                <a:r>
                  <a:rPr lang="ja-JP" altLang="en-GB" sz="2600">
                    <a:latin typeface="微软雅黑" panose="020B0503020204020204" pitchFamily="34" charset="-122"/>
                    <a:ea typeface="微软雅黑" panose="020B0503020204020204" pitchFamily="34" charset="-122"/>
                  </a:rPr>
                  <a:t>证明</a:t>
                </a:r>
                <a:r>
                  <a:rPr lang="zh-CN" altLang="en-US" sz="2600" dirty="0">
                    <a:latin typeface="微软雅黑" panose="020B0503020204020204" pitchFamily="34" charset="-122"/>
                    <a:ea typeface="微软雅黑" panose="020B0503020204020204" pitchFamily="34" charset="-122"/>
                  </a:rPr>
                  <a:t>：采用拉格朗日乘子法求出主成分</a:t>
                </a:r>
                <a:endParaRPr lang="en-GB" altLang="zh-CN" sz="2600" dirty="0">
                  <a:latin typeface="微软雅黑" panose="020B0503020204020204" pitchFamily="34" charset="-122"/>
                  <a:ea typeface="微软雅黑" panose="020B0503020204020204" pitchFamily="34" charset="-122"/>
                </a:endParaRPr>
              </a:p>
              <a:p>
                <a:pPr algn="just">
                  <a:lnSpc>
                    <a:spcPct val="140000"/>
                  </a:lnSpc>
                </a:pPr>
                <a:r>
                  <a:rPr lang="ja-JP" altLang="en-US" sz="2600">
                    <a:latin typeface="微软雅黑" panose="020B0503020204020204" pitchFamily="34" charset="-122"/>
                    <a:ea typeface="微软雅黑" panose="020B0503020204020204" pitchFamily="34" charset="-122"/>
                  </a:rPr>
                  <a:t>首先求</a:t>
                </a:r>
                <a14:m>
                  <m:oMath xmlns:m="http://schemas.openxmlformats.org/officeDocument/2006/math">
                    <m:r>
                      <a:rPr lang="en-US" altLang="ja-JP" sz="2600">
                        <a:latin typeface="Cambria Math" panose="02040503050406030204" pitchFamily="18" charset="0"/>
                        <a:ea typeface="微软雅黑" panose="020B0503020204020204" pitchFamily="34" charset="-122"/>
                      </a:rPr>
                      <m:t>𝑥</m:t>
                    </m:r>
                  </m:oMath>
                </a14:m>
                <a:r>
                  <a:rPr lang="ja-JP" altLang="en-US" sz="2600">
                    <a:latin typeface="微软雅黑" panose="020B0503020204020204" pitchFamily="34" charset="-122"/>
                    <a:ea typeface="微软雅黑" panose="020B0503020204020204" pitchFamily="34" charset="-122"/>
                  </a:rPr>
                  <a:t>的第一主成分</a:t>
                </a:r>
                <a:r>
                  <a:rPr lang="zh-CN" altLang="en-US" sz="2600" dirty="0">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sz="2600" i="1">
                            <a:latin typeface="Cambria Math" panose="02040503050406030204" pitchFamily="18" charset="0"/>
                            <a:ea typeface="微软雅黑" panose="020B0503020204020204" pitchFamily="34" charset="-122"/>
                          </a:rPr>
                        </m:ctrlPr>
                      </m:sSubPr>
                      <m:e>
                        <m:r>
                          <a:rPr lang="en-US" altLang="zh-CN" sz="2600">
                            <a:latin typeface="Cambria Math" panose="02040503050406030204" pitchFamily="18" charset="0"/>
                            <a:ea typeface="微软雅黑" panose="020B0503020204020204" pitchFamily="34" charset="-122"/>
                          </a:rPr>
                          <m:t>𝑦</m:t>
                        </m:r>
                      </m:e>
                      <m:sub>
                        <m:r>
                          <a:rPr lang="en-US" altLang="zh-CN" sz="2600">
                            <a:latin typeface="Cambria Math" panose="02040503050406030204" pitchFamily="18" charset="0"/>
                            <a:ea typeface="微软雅黑" panose="020B0503020204020204" pitchFamily="34" charset="-122"/>
                          </a:rPr>
                          <m:t>1</m:t>
                        </m:r>
                      </m:sub>
                    </m:sSub>
                    <m:r>
                      <a:rPr lang="en-US" altLang="zh-CN" sz="2600">
                        <a:latin typeface="Cambria Math" panose="02040503050406030204" pitchFamily="18" charset="0"/>
                        <a:ea typeface="微软雅黑" panose="020B0503020204020204" pitchFamily="34" charset="-122"/>
                      </a:rPr>
                      <m:t>=</m:t>
                    </m:r>
                  </m:oMath>
                </a14:m>
                <a:r>
                  <a:rPr lang="en-US" altLang="ja-JP" sz="2600" dirty="0">
                    <a:latin typeface="微软雅黑" panose="020B0503020204020204" pitchFamily="34" charset="-122"/>
                    <a:ea typeface="微软雅黑" panose="020B0503020204020204" pitchFamily="34" charset="-122"/>
                  </a:rPr>
                  <a:t> </a:t>
                </a:r>
                <a14:m>
                  <m:oMath xmlns:m="http://schemas.openxmlformats.org/officeDocument/2006/math">
                    <m:sSubSup>
                      <m:sSubSupPr>
                        <m:ctrlPr>
                          <a:rPr lang="en-US" altLang="ja-JP" sz="2600" i="1">
                            <a:latin typeface="Cambria Math" panose="02040503050406030204" pitchFamily="18" charset="0"/>
                            <a:ea typeface="微软雅黑" panose="020B0503020204020204" pitchFamily="34" charset="-122"/>
                          </a:rPr>
                        </m:ctrlPr>
                      </m:sSubSupPr>
                      <m:e>
                        <m:r>
                          <a:rPr lang="en-US" altLang="zh-CN" sz="2600">
                            <a:latin typeface="Cambria Math" panose="02040503050406030204" pitchFamily="18" charset="0"/>
                            <a:ea typeface="微软雅黑" panose="020B0503020204020204" pitchFamily="34" charset="-122"/>
                          </a:rPr>
                          <m:t>𝛼</m:t>
                        </m:r>
                      </m:e>
                      <m:sub>
                        <m:r>
                          <a:rPr lang="en-US" altLang="zh-CN" sz="2600">
                            <a:latin typeface="Cambria Math" panose="02040503050406030204" pitchFamily="18" charset="0"/>
                            <a:ea typeface="微软雅黑" panose="020B0503020204020204" pitchFamily="34" charset="-122"/>
                          </a:rPr>
                          <m:t>1</m:t>
                        </m:r>
                      </m:sub>
                      <m:sup>
                        <m:r>
                          <a:rPr lang="en-US" altLang="ja-JP" sz="2600">
                            <a:latin typeface="Cambria Math" panose="02040503050406030204" pitchFamily="18" charset="0"/>
                            <a:ea typeface="微软雅黑" panose="020B0503020204020204" pitchFamily="34" charset="-122"/>
                          </a:rPr>
                          <m:t>𝑇</m:t>
                        </m:r>
                      </m:sup>
                    </m:sSubSup>
                    <m:r>
                      <a:rPr lang="en-US" altLang="ja-JP" sz="2600">
                        <a:latin typeface="Cambria Math" panose="02040503050406030204" pitchFamily="18" charset="0"/>
                        <a:ea typeface="微软雅黑" panose="020B0503020204020204" pitchFamily="34" charset="-122"/>
                      </a:rPr>
                      <m:t>𝑥</m:t>
                    </m:r>
                    <m:r>
                      <a:rPr lang="en-US" altLang="ja-JP" sz="2600">
                        <a:latin typeface="Cambria Math" panose="02040503050406030204" pitchFamily="18" charset="0"/>
                        <a:ea typeface="微软雅黑" panose="020B0503020204020204" pitchFamily="34" charset="-122"/>
                      </a:rPr>
                      <m:t> </m:t>
                    </m:r>
                  </m:oMath>
                </a14:m>
                <a:r>
                  <a:rPr lang="ja-JP" altLang="en-US" sz="2600">
                    <a:latin typeface="微软雅黑" panose="020B0503020204020204" pitchFamily="34" charset="-122"/>
                    <a:ea typeface="微软雅黑" panose="020B0503020204020204" pitchFamily="34" charset="-122"/>
                  </a:rPr>
                  <a:t>，即求系数向量</a:t>
                </a:r>
                <a14:m>
                  <m:oMath xmlns:m="http://schemas.openxmlformats.org/officeDocument/2006/math">
                    <m:sSub>
                      <m:sSubPr>
                        <m:ctrlPr>
                          <a:rPr lang="en-US" altLang="zh-CN" sz="2600" i="1">
                            <a:latin typeface="Cambria Math" panose="02040503050406030204" pitchFamily="18" charset="0"/>
                            <a:ea typeface="微软雅黑" panose="020B0503020204020204" pitchFamily="34" charset="-122"/>
                          </a:rPr>
                        </m:ctrlPr>
                      </m:sSubPr>
                      <m:e>
                        <m:r>
                          <a:rPr lang="en-US" altLang="zh-CN" sz="2600">
                            <a:latin typeface="Cambria Math" panose="02040503050406030204" pitchFamily="18" charset="0"/>
                            <a:ea typeface="微软雅黑" panose="020B0503020204020204" pitchFamily="34" charset="-122"/>
                          </a:rPr>
                          <m:t>𝛼</m:t>
                        </m:r>
                      </m:e>
                      <m:sub>
                        <m:r>
                          <a:rPr lang="en-US" altLang="zh-CN" sz="2600">
                            <a:latin typeface="Cambria Math" panose="02040503050406030204" pitchFamily="18" charset="0"/>
                            <a:ea typeface="微软雅黑" panose="020B0503020204020204" pitchFamily="34" charset="-122"/>
                          </a:rPr>
                          <m:t>1</m:t>
                        </m:r>
                      </m:sub>
                    </m:sSub>
                    <m:r>
                      <a:rPr lang="en-US" altLang="zh-CN" sz="2600">
                        <a:latin typeface="Cambria Math" panose="02040503050406030204" pitchFamily="18" charset="0"/>
                        <a:ea typeface="微软雅黑" panose="020B0503020204020204" pitchFamily="34" charset="-122"/>
                      </a:rPr>
                      <m:t> </m:t>
                    </m:r>
                  </m:oMath>
                </a14:m>
                <a:r>
                  <a:rPr lang="ja-JP" altLang="en-US" sz="2600">
                    <a:latin typeface="微软雅黑" panose="020B0503020204020204" pitchFamily="34" charset="-122"/>
                    <a:ea typeface="微软雅黑" panose="020B0503020204020204" pitchFamily="34" charset="-122"/>
                  </a:rPr>
                  <a:t>。由定义</a:t>
                </a:r>
                <a:r>
                  <a:rPr lang="en-US" altLang="ja-JP" sz="2600" dirty="0">
                    <a:latin typeface="微软雅黑" panose="020B0503020204020204" pitchFamily="34" charset="-122"/>
                    <a:ea typeface="微软雅黑" panose="020B0503020204020204" pitchFamily="34" charset="-122"/>
                  </a:rPr>
                  <a:t>16.1</a:t>
                </a:r>
                <a:r>
                  <a:rPr lang="ja-JP" altLang="en-US" sz="2600">
                    <a:latin typeface="微软雅黑" panose="020B0503020204020204" pitchFamily="34" charset="-122"/>
                    <a:ea typeface="微软雅黑" panose="020B0503020204020204" pitchFamily="34" charset="-122"/>
                  </a:rPr>
                  <a:t>知，第一主成分的</a:t>
                </a:r>
                <a14:m>
                  <m:oMath xmlns:m="http://schemas.openxmlformats.org/officeDocument/2006/math">
                    <m:sSub>
                      <m:sSubPr>
                        <m:ctrlPr>
                          <a:rPr lang="en-US" altLang="zh-CN" sz="2600" i="1">
                            <a:latin typeface="Cambria Math" panose="02040503050406030204" pitchFamily="18" charset="0"/>
                            <a:ea typeface="微软雅黑" panose="020B0503020204020204" pitchFamily="34" charset="-122"/>
                          </a:rPr>
                        </m:ctrlPr>
                      </m:sSubPr>
                      <m:e>
                        <m:r>
                          <a:rPr lang="en-US" altLang="zh-CN" sz="2600">
                            <a:latin typeface="Cambria Math" panose="02040503050406030204" pitchFamily="18" charset="0"/>
                            <a:ea typeface="微软雅黑" panose="020B0503020204020204" pitchFamily="34" charset="-122"/>
                          </a:rPr>
                          <m:t>𝛼</m:t>
                        </m:r>
                      </m:e>
                      <m:sub>
                        <m:r>
                          <a:rPr lang="en-US" altLang="zh-CN" sz="2600">
                            <a:latin typeface="Cambria Math" panose="02040503050406030204" pitchFamily="18" charset="0"/>
                            <a:ea typeface="微软雅黑" panose="020B0503020204020204" pitchFamily="34" charset="-122"/>
                          </a:rPr>
                          <m:t>1</m:t>
                        </m:r>
                      </m:sub>
                    </m:sSub>
                  </m:oMath>
                </a14:m>
                <a:r>
                  <a:rPr lang="ja-JP" altLang="en-US" sz="2600">
                    <a:latin typeface="微软雅黑" panose="020B0503020204020204" pitchFamily="34" charset="-122"/>
                    <a:ea typeface="微软雅黑" panose="020B0503020204020204" pitchFamily="34" charset="-122"/>
                  </a:rPr>
                  <a:t>是在</a:t>
                </a:r>
                <a:r>
                  <a:rPr lang="en-GB" altLang="zh-CN" sz="2600" dirty="0">
                    <a:latin typeface="微软雅黑" panose="020B0503020204020204" pitchFamily="34" charset="-122"/>
                    <a:ea typeface="微软雅黑" panose="020B0503020204020204" pitchFamily="34" charset="-122"/>
                  </a:rPr>
                  <a:t>	</a:t>
                </a:r>
                <a:r>
                  <a:rPr lang="zh-CN" altLang="en-US" sz="2600" dirty="0">
                    <a:latin typeface="微软雅黑" panose="020B0503020204020204" pitchFamily="34" charset="-122"/>
                    <a:ea typeface="微软雅黑" panose="020B0503020204020204" pitchFamily="34" charset="-122"/>
                  </a:rPr>
                  <a:t> </a:t>
                </a:r>
                <a14:m>
                  <m:oMath xmlns:m="http://schemas.openxmlformats.org/officeDocument/2006/math">
                    <m:sSubSup>
                      <m:sSubSupPr>
                        <m:ctrlPr>
                          <a:rPr lang="en-US" altLang="ja-JP" sz="2600" i="1">
                            <a:latin typeface="Cambria Math" panose="02040503050406030204" pitchFamily="18" charset="0"/>
                            <a:ea typeface="微软雅黑" panose="020B0503020204020204" pitchFamily="34" charset="-122"/>
                          </a:rPr>
                        </m:ctrlPr>
                      </m:sSubSupPr>
                      <m:e>
                        <m:r>
                          <a:rPr lang="en-US" altLang="zh-CN" sz="2600">
                            <a:latin typeface="Cambria Math" panose="02040503050406030204" pitchFamily="18" charset="0"/>
                            <a:ea typeface="微软雅黑" panose="020B0503020204020204" pitchFamily="34" charset="-122"/>
                          </a:rPr>
                          <m:t>𝛼</m:t>
                        </m:r>
                      </m:e>
                      <m:sub>
                        <m:r>
                          <a:rPr lang="en-US" altLang="ja-JP" sz="2600">
                            <a:latin typeface="Cambria Math" panose="02040503050406030204" pitchFamily="18" charset="0"/>
                            <a:ea typeface="微软雅黑" panose="020B0503020204020204" pitchFamily="34" charset="-122"/>
                          </a:rPr>
                          <m:t>1</m:t>
                        </m:r>
                      </m:sub>
                      <m:sup>
                        <m:r>
                          <a:rPr lang="en-US" altLang="ja-JP" sz="2600">
                            <a:latin typeface="Cambria Math" panose="02040503050406030204" pitchFamily="18" charset="0"/>
                            <a:ea typeface="微软雅黑" panose="020B0503020204020204" pitchFamily="34" charset="-122"/>
                          </a:rPr>
                          <m:t>𝑇</m:t>
                        </m:r>
                      </m:sup>
                    </m:sSubSup>
                    <m:sSub>
                      <m:sSubPr>
                        <m:ctrlPr>
                          <a:rPr lang="en-US" altLang="zh-CN" sz="2600" i="1">
                            <a:latin typeface="Cambria Math" panose="02040503050406030204" pitchFamily="18" charset="0"/>
                            <a:ea typeface="微软雅黑" panose="020B0503020204020204" pitchFamily="34" charset="-122"/>
                          </a:rPr>
                        </m:ctrlPr>
                      </m:sSubPr>
                      <m:e>
                        <m:r>
                          <a:rPr lang="en-US" altLang="zh-CN" sz="2600">
                            <a:latin typeface="Cambria Math" panose="02040503050406030204" pitchFamily="18" charset="0"/>
                            <a:ea typeface="微软雅黑" panose="020B0503020204020204" pitchFamily="34" charset="-122"/>
                          </a:rPr>
                          <m:t>𝛼</m:t>
                        </m:r>
                      </m:e>
                      <m:sub>
                        <m:r>
                          <a:rPr lang="en-US" altLang="zh-CN" sz="2600">
                            <a:latin typeface="Cambria Math" panose="02040503050406030204" pitchFamily="18" charset="0"/>
                            <a:ea typeface="微软雅黑" panose="020B0503020204020204" pitchFamily="34" charset="-122"/>
                          </a:rPr>
                          <m:t>1</m:t>
                        </m:r>
                      </m:sub>
                    </m:sSub>
                    <m:r>
                      <a:rPr lang="en-US" altLang="zh-CN" sz="2600">
                        <a:latin typeface="Cambria Math" panose="02040503050406030204" pitchFamily="18" charset="0"/>
                        <a:ea typeface="微软雅黑" panose="020B0503020204020204" pitchFamily="34" charset="-122"/>
                      </a:rPr>
                      <m:t>=1</m:t>
                    </m:r>
                  </m:oMath>
                </a14:m>
                <a:r>
                  <a:rPr lang="ja-JP" altLang="en-US" sz="2600">
                    <a:latin typeface="微软雅黑" panose="020B0503020204020204" pitchFamily="34" charset="-122"/>
                    <a:ea typeface="微软雅黑" panose="020B0503020204020204" pitchFamily="34" charset="-122"/>
                  </a:rPr>
                  <a:t>条件下，</a:t>
                </a:r>
                <a14:m>
                  <m:oMath xmlns:m="http://schemas.openxmlformats.org/officeDocument/2006/math">
                    <m:r>
                      <a:rPr lang="en-US" altLang="ja-JP" sz="2600">
                        <a:latin typeface="Cambria Math" panose="02040503050406030204" pitchFamily="18" charset="0"/>
                        <a:ea typeface="微软雅黑" panose="020B0503020204020204" pitchFamily="34" charset="-122"/>
                      </a:rPr>
                      <m:t>𝑥</m:t>
                    </m:r>
                  </m:oMath>
                </a14:m>
                <a:r>
                  <a:rPr lang="ja-JP" altLang="en-US" sz="2600">
                    <a:latin typeface="微软雅黑" panose="020B0503020204020204" pitchFamily="34" charset="-122"/>
                    <a:ea typeface="微软雅黑" panose="020B0503020204020204" pitchFamily="34" charset="-122"/>
                  </a:rPr>
                  <a:t>的所有线性变换中使方差</a:t>
                </a:r>
                <a14:m>
                  <m:oMath xmlns:m="http://schemas.openxmlformats.org/officeDocument/2006/math">
                    <m:r>
                      <a:rPr lang="en-US" altLang="ja-JP" sz="2600">
                        <a:latin typeface="Cambria Math" panose="02040503050406030204" pitchFamily="18" charset="0"/>
                        <a:ea typeface="微软雅黑" panose="020B0503020204020204" pitchFamily="34" charset="-122"/>
                      </a:rPr>
                      <m:t>𝑣𝑎𝑟</m:t>
                    </m:r>
                    <m:d>
                      <m:dPr>
                        <m:ctrlPr>
                          <a:rPr lang="en-US" altLang="ja-JP" sz="2600" i="1">
                            <a:latin typeface="Cambria Math" panose="02040503050406030204" pitchFamily="18" charset="0"/>
                            <a:ea typeface="微软雅黑" panose="020B0503020204020204" pitchFamily="34" charset="-122"/>
                          </a:rPr>
                        </m:ctrlPr>
                      </m:dPr>
                      <m:e>
                        <m:sSubSup>
                          <m:sSubSupPr>
                            <m:ctrlPr>
                              <a:rPr lang="en-US" altLang="ja-JP" sz="2600" i="1">
                                <a:latin typeface="Cambria Math" panose="02040503050406030204" pitchFamily="18" charset="0"/>
                                <a:ea typeface="微软雅黑" panose="020B0503020204020204" pitchFamily="34" charset="-122"/>
                              </a:rPr>
                            </m:ctrlPr>
                          </m:sSubSupPr>
                          <m:e>
                            <m:r>
                              <a:rPr lang="en-US" altLang="zh-CN" sz="2600">
                                <a:latin typeface="Cambria Math" panose="02040503050406030204" pitchFamily="18" charset="0"/>
                                <a:ea typeface="微软雅黑" panose="020B0503020204020204" pitchFamily="34" charset="-122"/>
                              </a:rPr>
                              <m:t>𝛼</m:t>
                            </m:r>
                          </m:e>
                          <m:sub>
                            <m:r>
                              <a:rPr lang="en-US" altLang="zh-CN" sz="2600">
                                <a:latin typeface="Cambria Math" panose="02040503050406030204" pitchFamily="18" charset="0"/>
                                <a:ea typeface="微软雅黑" panose="020B0503020204020204" pitchFamily="34" charset="-122"/>
                              </a:rPr>
                              <m:t>1</m:t>
                            </m:r>
                          </m:sub>
                          <m:sup>
                            <m:r>
                              <a:rPr lang="en-US" altLang="ja-JP" sz="2600">
                                <a:latin typeface="Cambria Math" panose="02040503050406030204" pitchFamily="18" charset="0"/>
                                <a:ea typeface="微软雅黑" panose="020B0503020204020204" pitchFamily="34" charset="-122"/>
                              </a:rPr>
                              <m:t>𝑇</m:t>
                            </m:r>
                          </m:sup>
                        </m:sSubSup>
                        <m:r>
                          <a:rPr lang="en-US" altLang="ja-JP" sz="2600">
                            <a:latin typeface="Cambria Math" panose="02040503050406030204" pitchFamily="18" charset="0"/>
                            <a:ea typeface="微软雅黑" panose="020B0503020204020204" pitchFamily="34" charset="-122"/>
                          </a:rPr>
                          <m:t>𝑥</m:t>
                        </m:r>
                      </m:e>
                    </m:d>
                    <m:r>
                      <a:rPr lang="en-US" altLang="ja-JP" sz="2600">
                        <a:latin typeface="Cambria Math" panose="02040503050406030204" pitchFamily="18" charset="0"/>
                        <a:ea typeface="微软雅黑" panose="020B0503020204020204" pitchFamily="34" charset="-122"/>
                      </a:rPr>
                      <m:t>=</m:t>
                    </m:r>
                    <m:sSubSup>
                      <m:sSubSupPr>
                        <m:ctrlPr>
                          <a:rPr lang="en-US" altLang="ja-JP" sz="2600" i="1">
                            <a:latin typeface="Cambria Math" panose="02040503050406030204" pitchFamily="18" charset="0"/>
                            <a:ea typeface="微软雅黑" panose="020B0503020204020204" pitchFamily="34" charset="-122"/>
                          </a:rPr>
                        </m:ctrlPr>
                      </m:sSubSupPr>
                      <m:e>
                        <m:r>
                          <a:rPr lang="en-US" altLang="zh-CN" sz="2600">
                            <a:latin typeface="Cambria Math" panose="02040503050406030204" pitchFamily="18" charset="0"/>
                            <a:ea typeface="微软雅黑" panose="020B0503020204020204" pitchFamily="34" charset="-122"/>
                          </a:rPr>
                          <m:t>𝛼</m:t>
                        </m:r>
                      </m:e>
                      <m:sub>
                        <m:r>
                          <a:rPr lang="en-US" altLang="zh-CN" sz="2600">
                            <a:latin typeface="Cambria Math" panose="02040503050406030204" pitchFamily="18" charset="0"/>
                            <a:ea typeface="微软雅黑" panose="020B0503020204020204" pitchFamily="34" charset="-122"/>
                          </a:rPr>
                          <m:t>1</m:t>
                        </m:r>
                      </m:sub>
                      <m:sup>
                        <m:r>
                          <a:rPr lang="en-US" altLang="ja-JP" sz="2600">
                            <a:latin typeface="Cambria Math" panose="02040503050406030204" pitchFamily="18" charset="0"/>
                            <a:ea typeface="微软雅黑" panose="020B0503020204020204" pitchFamily="34" charset="-122"/>
                          </a:rPr>
                          <m:t>𝑇</m:t>
                        </m:r>
                      </m:sup>
                    </m:sSubSup>
                    <m:nary>
                      <m:naryPr>
                        <m:chr m:val="∑"/>
                        <m:subHide m:val="on"/>
                        <m:supHide m:val="on"/>
                        <m:ctrlPr>
                          <a:rPr lang="en-US" altLang="ja-JP" sz="2600" i="1">
                            <a:latin typeface="Cambria Math" panose="02040503050406030204" pitchFamily="18" charset="0"/>
                            <a:ea typeface="微软雅黑" panose="020B0503020204020204" pitchFamily="34" charset="-122"/>
                          </a:rPr>
                        </m:ctrlPr>
                      </m:naryPr>
                      <m:sub/>
                      <m:sup/>
                      <m:e>
                        <m:sSub>
                          <m:sSubPr>
                            <m:ctrlPr>
                              <a:rPr lang="en-US" altLang="zh-CN" sz="2600" i="1">
                                <a:latin typeface="Cambria Math" panose="02040503050406030204" pitchFamily="18" charset="0"/>
                                <a:ea typeface="微软雅黑" panose="020B0503020204020204" pitchFamily="34" charset="-122"/>
                              </a:rPr>
                            </m:ctrlPr>
                          </m:sSubPr>
                          <m:e>
                            <m:r>
                              <a:rPr lang="en-US" altLang="zh-CN" sz="2600">
                                <a:latin typeface="Cambria Math" panose="02040503050406030204" pitchFamily="18" charset="0"/>
                                <a:ea typeface="微软雅黑" panose="020B0503020204020204" pitchFamily="34" charset="-122"/>
                              </a:rPr>
                              <m:t>𝛼</m:t>
                            </m:r>
                          </m:e>
                          <m:sub>
                            <m:r>
                              <a:rPr lang="en-US" altLang="zh-CN" sz="2600">
                                <a:latin typeface="Cambria Math" panose="02040503050406030204" pitchFamily="18" charset="0"/>
                                <a:ea typeface="微软雅黑" panose="020B0503020204020204" pitchFamily="34" charset="-122"/>
                              </a:rPr>
                              <m:t>1</m:t>
                            </m:r>
                          </m:sub>
                        </m:sSub>
                      </m:e>
                    </m:nary>
                  </m:oMath>
                </a14:m>
                <a:r>
                  <a:rPr lang="ja-JP" altLang="en-US" sz="2600">
                    <a:latin typeface="微软雅黑" panose="020B0503020204020204" pitchFamily="34" charset="-122"/>
                    <a:ea typeface="微软雅黑" panose="020B0503020204020204" pitchFamily="34" charset="-122"/>
                  </a:rPr>
                  <a:t>达到最大的</a:t>
                </a:r>
                <a:endParaRPr lang="en-GB" altLang="ja-JP" sz="2600" dirty="0">
                  <a:latin typeface="微软雅黑" panose="020B0503020204020204" pitchFamily="34" charset="-122"/>
                  <a:ea typeface="微软雅黑" panose="020B0503020204020204" pitchFamily="34" charset="-122"/>
                </a:endParaRPr>
              </a:p>
              <a:p>
                <a:endParaRPr kumimoji="1" lang="zh-CN" altLang="en-US" dirty="0"/>
              </a:p>
            </p:txBody>
          </p:sp>
        </mc:Choice>
        <mc:Fallback xmlns="">
          <p:sp>
            <p:nvSpPr>
              <p:cNvPr id="3" name="内容占位符 2">
                <a:extLst>
                  <a:ext uri="{FF2B5EF4-FFF2-40B4-BE49-F238E27FC236}">
                    <a16:creationId xmlns:a16="http://schemas.microsoft.com/office/drawing/2014/main" id="{07FAEAAC-82C3-5043-94FA-70CE244F0777}"/>
                  </a:ext>
                </a:extLst>
              </p:cNvPr>
              <p:cNvSpPr>
                <a:spLocks noGrp="1" noRot="1" noChangeAspect="1" noMove="1" noResize="1" noEditPoints="1" noAdjustHandles="1" noChangeArrowheads="1" noChangeShapeType="1" noTextEdit="1"/>
              </p:cNvSpPr>
              <p:nvPr>
                <p:ph idx="1"/>
              </p:nvPr>
            </p:nvSpPr>
            <p:spPr>
              <a:blipFill>
                <a:blip r:embed="rId2"/>
                <a:stretch>
                  <a:fillRect l="-1286" r="-12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98442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358AE30C-B63C-EF65-7E83-5BFAB7BFD212}"/>
              </a:ext>
            </a:extLst>
          </p:cNvPr>
          <p:cNvSpPr txBox="1">
            <a:spLocks noGrp="1"/>
          </p:cNvSpPr>
          <p:nvPr>
            <p:ph type="title"/>
          </p:nvPr>
        </p:nvSpPr>
        <p:spPr>
          <a:xfrm>
            <a:off x="528002" y="891966"/>
            <a:ext cx="3662998" cy="566822"/>
          </a:xfrm>
          <a:prstGeom prst="rect">
            <a:avLst/>
          </a:prstGeom>
        </p:spPr>
        <p:txBody>
          <a:bodyPr vert="horz" wrap="square" lIns="0" tIns="12700" rIns="0" bIns="0" rtlCol="0">
            <a:spAutoFit/>
          </a:bodyPr>
          <a:lstStyle/>
          <a:p>
            <a:pPr marL="12700">
              <a:lnSpc>
                <a:spcPct val="100000"/>
              </a:lnSpc>
              <a:spcBef>
                <a:spcPts val="100"/>
              </a:spcBef>
            </a:pPr>
            <a:r>
              <a:rPr lang="en-US" sz="3600" b="1" spc="-5" dirty="0">
                <a:latin typeface="Arial" panose="020B0604020202020204"/>
                <a:cs typeface="Arial" panose="020B0604020202020204"/>
              </a:rPr>
              <a:t>Face Detection</a:t>
            </a:r>
          </a:p>
        </p:txBody>
      </p:sp>
      <p:pic>
        <p:nvPicPr>
          <p:cNvPr id="5" name="图片 3">
            <a:extLst>
              <a:ext uri="{FF2B5EF4-FFF2-40B4-BE49-F238E27FC236}">
                <a16:creationId xmlns:a16="http://schemas.microsoft.com/office/drawing/2014/main" id="{0F58C969-158D-2B8D-0487-D8A25C7C12AD}"/>
              </a:ext>
            </a:extLst>
          </p:cNvPr>
          <p:cNvPicPr>
            <a:picLocks noChangeAspect="1"/>
          </p:cNvPicPr>
          <p:nvPr/>
        </p:nvPicPr>
        <p:blipFill>
          <a:blip r:embed="rId3"/>
          <a:stretch>
            <a:fillRect/>
          </a:stretch>
        </p:blipFill>
        <p:spPr>
          <a:xfrm>
            <a:off x="1295400" y="2971800"/>
            <a:ext cx="1714500" cy="2343150"/>
          </a:xfrm>
          <a:prstGeom prst="rect">
            <a:avLst/>
          </a:prstGeom>
        </p:spPr>
      </p:pic>
      <p:pic>
        <p:nvPicPr>
          <p:cNvPr id="6" name="图片 4">
            <a:extLst>
              <a:ext uri="{FF2B5EF4-FFF2-40B4-BE49-F238E27FC236}">
                <a16:creationId xmlns:a16="http://schemas.microsoft.com/office/drawing/2014/main" id="{0B9B097B-F1C8-5E17-11F5-0D916C978A76}"/>
              </a:ext>
            </a:extLst>
          </p:cNvPr>
          <p:cNvPicPr>
            <a:picLocks noChangeAspect="1"/>
          </p:cNvPicPr>
          <p:nvPr/>
        </p:nvPicPr>
        <p:blipFill>
          <a:blip r:embed="rId4"/>
          <a:stretch>
            <a:fillRect/>
          </a:stretch>
        </p:blipFill>
        <p:spPr>
          <a:xfrm>
            <a:off x="4267520" y="728884"/>
            <a:ext cx="3962080" cy="4846971"/>
          </a:xfrm>
          <a:prstGeom prst="rect">
            <a:avLst/>
          </a:prstGeom>
        </p:spPr>
      </p:pic>
    </p:spTree>
    <p:extLst>
      <p:ext uri="{BB962C8B-B14F-4D97-AF65-F5344CB8AC3E}">
        <p14:creationId xmlns:p14="http://schemas.microsoft.com/office/powerpoint/2010/main" val="31367586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38510B-A6A8-594B-9E87-454FED0702BE}"/>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算法</a:t>
            </a:r>
            <a:r>
              <a:rPr kumimoji="1" lang="en-US" altLang="zh-CN" b="1" dirty="0">
                <a:latin typeface="SimHei" panose="02010609060101010101" pitchFamily="49" charset="-122"/>
                <a:ea typeface="SimHei" panose="02010609060101010101" pitchFamily="49" charset="-122"/>
              </a:rPr>
              <a:t>-</a:t>
            </a:r>
            <a:r>
              <a:rPr kumimoji="1" lang="zh-CN" altLang="en-US" b="1" dirty="0">
                <a:latin typeface="SimHei" panose="02010609060101010101" pitchFamily="49" charset="-122"/>
                <a:ea typeface="SimHei" panose="02010609060101010101" pitchFamily="49" charset="-122"/>
              </a:rPr>
              <a:t>主要性质</a:t>
            </a:r>
          </a:p>
        </p:txBody>
      </p:sp>
      <p:sp>
        <p:nvSpPr>
          <p:cNvPr id="3" name="内容占位符 2">
            <a:extLst>
              <a:ext uri="{FF2B5EF4-FFF2-40B4-BE49-F238E27FC236}">
                <a16:creationId xmlns:a16="http://schemas.microsoft.com/office/drawing/2014/main" id="{07FAEAAC-82C3-5043-94FA-70CE244F0777}"/>
              </a:ext>
            </a:extLst>
          </p:cNvPr>
          <p:cNvSpPr>
            <a:spLocks noGrp="1"/>
          </p:cNvSpPr>
          <p:nvPr>
            <p:ph idx="1"/>
          </p:nvPr>
        </p:nvSpPr>
        <p:spPr/>
        <p:txBody>
          <a:bodyPr/>
          <a:lstStyle/>
          <a:p>
            <a:r>
              <a:rPr lang="ja-JP" altLang="en-US">
                <a:latin typeface="微软雅黑" panose="020B0503020204020204" pitchFamily="34" charset="-122"/>
                <a:ea typeface="微软雅黑" panose="020B0503020204020204" pitchFamily="34" charset="-122"/>
              </a:rPr>
              <a:t>求第一主成分就是求解约束最优化问题： </a:t>
            </a:r>
            <a:endParaRPr lang="en-GB" altLang="zh-CN" dirty="0">
              <a:latin typeface="微软雅黑" panose="020B0503020204020204" pitchFamily="34" charset="-122"/>
              <a:ea typeface="微软雅黑" panose="020B0503020204020204" pitchFamily="34" charset="-122"/>
            </a:endParaRPr>
          </a:p>
          <a:p>
            <a:pPr lvl="1"/>
            <a:endParaRPr kumimoji="1" lang="zh-CN" altLang="en-US" dirty="0"/>
          </a:p>
        </p:txBody>
      </p:sp>
      <p:pic>
        <p:nvPicPr>
          <p:cNvPr id="4" name="Picture 8">
            <a:extLst>
              <a:ext uri="{FF2B5EF4-FFF2-40B4-BE49-F238E27FC236}">
                <a16:creationId xmlns:a16="http://schemas.microsoft.com/office/drawing/2014/main" id="{04C6195D-5B8E-BB4B-AADC-C8A1F08EB7EA}"/>
              </a:ext>
            </a:extLst>
          </p:cNvPr>
          <p:cNvPicPr>
            <a:picLocks noChangeAspect="1"/>
          </p:cNvPicPr>
          <p:nvPr/>
        </p:nvPicPr>
        <p:blipFill>
          <a:blip r:embed="rId2"/>
          <a:stretch>
            <a:fillRect/>
          </a:stretch>
        </p:blipFill>
        <p:spPr>
          <a:xfrm>
            <a:off x="3124200" y="2769882"/>
            <a:ext cx="2620964" cy="1318236"/>
          </a:xfrm>
          <a:prstGeom prst="rect">
            <a:avLst/>
          </a:prstGeom>
        </p:spPr>
      </p:pic>
    </p:spTree>
    <p:extLst>
      <p:ext uri="{BB962C8B-B14F-4D97-AF65-F5344CB8AC3E}">
        <p14:creationId xmlns:p14="http://schemas.microsoft.com/office/powerpoint/2010/main" val="30774451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38510B-A6A8-594B-9E87-454FED0702BE}"/>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算法</a:t>
            </a:r>
            <a:r>
              <a:rPr kumimoji="1" lang="en-US" altLang="zh-CN" b="1" dirty="0">
                <a:latin typeface="SimHei" panose="02010609060101010101" pitchFamily="49" charset="-122"/>
                <a:ea typeface="SimHei" panose="02010609060101010101" pitchFamily="49" charset="-122"/>
              </a:rPr>
              <a:t>-</a:t>
            </a:r>
            <a:r>
              <a:rPr kumimoji="1" lang="zh-CN" altLang="en-US" b="1" dirty="0">
                <a:latin typeface="SimHei" panose="02010609060101010101" pitchFamily="49" charset="-122"/>
                <a:ea typeface="SimHei" panose="02010609060101010101" pitchFamily="49" charset="-122"/>
              </a:rPr>
              <a:t>主要性质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7FAEAAC-82C3-5043-94FA-70CE244F0777}"/>
                  </a:ext>
                </a:extLst>
              </p:cNvPr>
              <p:cNvSpPr>
                <a:spLocks noGrp="1"/>
              </p:cNvSpPr>
              <p:nvPr>
                <p:ph idx="1"/>
              </p:nvPr>
            </p:nvSpPr>
            <p:spPr/>
            <p:txBody>
              <a:bodyPr/>
              <a:lstStyle/>
              <a:p>
                <a:pPr algn="just">
                  <a:lnSpc>
                    <a:spcPct val="140000"/>
                  </a:lnSpc>
                </a:pPr>
                <a:r>
                  <a:rPr lang="ja-JP" altLang="en-GB" sz="2600">
                    <a:latin typeface="微软雅黑" panose="020B0503020204020204" pitchFamily="34" charset="-122"/>
                    <a:ea typeface="微软雅黑" panose="020B0503020204020204" pitchFamily="34" charset="-122"/>
                  </a:rPr>
                  <a:t>定义</a:t>
                </a:r>
                <a:r>
                  <a:rPr lang="ja-JP" altLang="en-US" sz="2600">
                    <a:latin typeface="微软雅黑" panose="020B0503020204020204" pitchFamily="34" charset="-122"/>
                    <a:ea typeface="微软雅黑" panose="020B0503020204020204" pitchFamily="34" charset="-122"/>
                  </a:rPr>
                  <a:t>拉格朗日函数</a:t>
                </a:r>
                <a:endParaRPr lang="en-GB" altLang="ja-JP" sz="2600" dirty="0">
                  <a:latin typeface="微软雅黑" panose="020B0503020204020204" pitchFamily="34" charset="-122"/>
                  <a:ea typeface="微软雅黑" panose="020B0503020204020204" pitchFamily="34" charset="-122"/>
                </a:endParaRPr>
              </a:p>
              <a:p>
                <a:pPr algn="just">
                  <a:lnSpc>
                    <a:spcPct val="140000"/>
                  </a:lnSpc>
                </a:pPr>
                <a:r>
                  <a:rPr lang="ja-JP" altLang="en-US" sz="2600">
                    <a:latin typeface="微软雅黑" panose="020B0503020204020204" pitchFamily="34" charset="-122"/>
                    <a:ea typeface="微软雅黑" panose="020B0503020204020204" pitchFamily="34" charset="-122"/>
                  </a:rPr>
                  <a:t>其中</a:t>
                </a:r>
                <a14:m>
                  <m:oMath xmlns:m="http://schemas.openxmlformats.org/officeDocument/2006/math">
                    <m:r>
                      <a:rPr lang="zh-CN" altLang="en-US" sz="2400" i="1">
                        <a:latin typeface="Cambria Math" panose="02040503050406030204" pitchFamily="18" charset="0"/>
                        <a:ea typeface="微软雅黑" panose="020B0503020204020204" pitchFamily="34" charset="-122"/>
                      </a:rPr>
                      <m:t>𝜆</m:t>
                    </m:r>
                  </m:oMath>
                </a14:m>
                <a:r>
                  <a:rPr lang="ja-JP" altLang="en-US" sz="2600">
                    <a:latin typeface="微软雅黑" panose="020B0503020204020204" pitchFamily="34" charset="-122"/>
                    <a:ea typeface="微软雅黑" panose="020B0503020204020204" pitchFamily="34" charset="-122"/>
                  </a:rPr>
                  <a:t>是拉格朗日乘子。将拉格朗日函数对</a:t>
                </a:r>
                <a14:m>
                  <m:oMath xmlns:m="http://schemas.openxmlformats.org/officeDocument/2006/math">
                    <m:sSub>
                      <m:sSubPr>
                        <m:ctrlPr>
                          <a:rPr lang="en-US" altLang="zh-CN" sz="2600" i="1">
                            <a:latin typeface="Cambria Math" panose="02040503050406030204" pitchFamily="18" charset="0"/>
                            <a:ea typeface="微软雅黑" panose="020B0503020204020204" pitchFamily="34" charset="-122"/>
                          </a:rPr>
                        </m:ctrlPr>
                      </m:sSubPr>
                      <m:e>
                        <m:r>
                          <a:rPr lang="en-US" altLang="zh-CN" sz="2600">
                            <a:latin typeface="Cambria Math" panose="02040503050406030204" pitchFamily="18" charset="0"/>
                            <a:ea typeface="微软雅黑" panose="020B0503020204020204" pitchFamily="34" charset="-122"/>
                          </a:rPr>
                          <m:t>𝛼</m:t>
                        </m:r>
                      </m:e>
                      <m:sub>
                        <m:r>
                          <a:rPr lang="en-US" altLang="zh-CN" sz="2600">
                            <a:latin typeface="Cambria Math" panose="02040503050406030204" pitchFamily="18" charset="0"/>
                            <a:ea typeface="微软雅黑" panose="020B0503020204020204" pitchFamily="34" charset="-122"/>
                          </a:rPr>
                          <m:t>1</m:t>
                        </m:r>
                      </m:sub>
                    </m:sSub>
                  </m:oMath>
                </a14:m>
                <a:r>
                  <a:rPr lang="ja-JP" altLang="en-US" sz="2600">
                    <a:latin typeface="微软雅黑" panose="020B0503020204020204" pitchFamily="34" charset="-122"/>
                    <a:ea typeface="微软雅黑" panose="020B0503020204020204" pitchFamily="34" charset="-122"/>
                  </a:rPr>
                  <a:t>求导，并令其为</a:t>
                </a:r>
                <a:r>
                  <a:rPr lang="en-US" altLang="ja-JP" sz="2600" dirty="0">
                    <a:latin typeface="微软雅黑" panose="020B0503020204020204" pitchFamily="34" charset="-122"/>
                    <a:ea typeface="微软雅黑" panose="020B0503020204020204" pitchFamily="34" charset="-122"/>
                  </a:rPr>
                  <a:t>0</a:t>
                </a:r>
                <a:r>
                  <a:rPr lang="ja-JP" altLang="en-US" sz="2600">
                    <a:latin typeface="微软雅黑" panose="020B0503020204020204" pitchFamily="34" charset="-122"/>
                    <a:ea typeface="微软雅黑" panose="020B0503020204020204" pitchFamily="34" charset="-122"/>
                  </a:rPr>
                  <a:t>，得</a:t>
                </a:r>
                <a:endParaRPr lang="en-GB" altLang="ja-JP" sz="2600" dirty="0">
                  <a:latin typeface="微软雅黑" panose="020B0503020204020204" pitchFamily="34" charset="-122"/>
                  <a:ea typeface="微软雅黑" panose="020B0503020204020204" pitchFamily="34" charset="-122"/>
                </a:endParaRPr>
              </a:p>
              <a:p>
                <a:pPr algn="just">
                  <a:lnSpc>
                    <a:spcPct val="140000"/>
                  </a:lnSpc>
                </a:pPr>
                <a:r>
                  <a:rPr lang="ja-JP" altLang="en-GB" sz="2600">
                    <a:latin typeface="微软雅黑" panose="020B0503020204020204" pitchFamily="34" charset="-122"/>
                    <a:ea typeface="微软雅黑" panose="020B0503020204020204" pitchFamily="34" charset="-122"/>
                  </a:rPr>
                  <a:t>因此</a:t>
                </a:r>
                <a:r>
                  <a:rPr lang="zh-CN" altLang="en-US" sz="2600" dirty="0">
                    <a:latin typeface="微软雅黑" panose="020B0503020204020204" pitchFamily="34" charset="-122"/>
                    <a:ea typeface="微软雅黑" panose="020B0503020204020204" pitchFamily="34" charset="-122"/>
                  </a:rPr>
                  <a:t>，</a:t>
                </a:r>
                <a14:m>
                  <m:oMath xmlns:m="http://schemas.openxmlformats.org/officeDocument/2006/math">
                    <m:r>
                      <a:rPr lang="zh-CN" altLang="en-US" sz="2600">
                        <a:latin typeface="Cambria Math" panose="02040503050406030204" pitchFamily="18" charset="0"/>
                        <a:ea typeface="微软雅黑" panose="020B0503020204020204" pitchFamily="34" charset="-122"/>
                      </a:rPr>
                      <m:t>𝜆</m:t>
                    </m:r>
                  </m:oMath>
                </a14:m>
                <a:r>
                  <a:rPr lang="ja-JP" altLang="en-US" sz="2600">
                    <a:latin typeface="微软雅黑" panose="020B0503020204020204" pitchFamily="34" charset="-122"/>
                    <a:ea typeface="微软雅黑" panose="020B0503020204020204" pitchFamily="34" charset="-122"/>
                  </a:rPr>
                  <a:t>是</a:t>
                </a:r>
                <a14:m>
                  <m:oMath xmlns:m="http://schemas.openxmlformats.org/officeDocument/2006/math">
                    <m:nary>
                      <m:naryPr>
                        <m:chr m:val="∑"/>
                        <m:subHide m:val="on"/>
                        <m:supHide m:val="on"/>
                        <m:ctrlPr>
                          <a:rPr lang="ja-JP" altLang="en-US" sz="2600" i="1">
                            <a:latin typeface="Cambria Math" panose="02040503050406030204" pitchFamily="18" charset="0"/>
                            <a:ea typeface="微软雅黑" panose="020B0503020204020204" pitchFamily="34" charset="-122"/>
                          </a:rPr>
                        </m:ctrlPr>
                      </m:naryPr>
                      <m:sub/>
                      <m:sup/>
                      <m:e>
                        <m:r>
                          <a:rPr lang="en-US" altLang="ja-JP" sz="2600">
                            <a:latin typeface="Cambria Math" panose="02040503050406030204" pitchFamily="18" charset="0"/>
                            <a:ea typeface="微软雅黑" panose="020B0503020204020204" pitchFamily="34" charset="-122"/>
                          </a:rPr>
                          <m:t> </m:t>
                        </m:r>
                      </m:e>
                    </m:nary>
                  </m:oMath>
                </a14:m>
                <a:r>
                  <a:rPr lang="ja-JP" altLang="en-US" sz="2600">
                    <a:latin typeface="微软雅黑" panose="020B0503020204020204" pitchFamily="34" charset="-122"/>
                    <a:ea typeface="微软雅黑" panose="020B0503020204020204" pitchFamily="34" charset="-122"/>
                  </a:rPr>
                  <a:t>的特征值</a:t>
                </a:r>
                <a:r>
                  <a:rPr lang="zh-CN" altLang="en-US" sz="2600" dirty="0">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sz="2600" i="1">
                            <a:latin typeface="Cambria Math" panose="02040503050406030204" pitchFamily="18" charset="0"/>
                            <a:ea typeface="微软雅黑" panose="020B0503020204020204" pitchFamily="34" charset="-122"/>
                          </a:rPr>
                        </m:ctrlPr>
                      </m:sSubPr>
                      <m:e>
                        <m:r>
                          <a:rPr lang="en-US" altLang="zh-CN" sz="2600">
                            <a:latin typeface="Cambria Math" panose="02040503050406030204" pitchFamily="18" charset="0"/>
                            <a:ea typeface="微软雅黑" panose="020B0503020204020204" pitchFamily="34" charset="-122"/>
                          </a:rPr>
                          <m:t>𝛼</m:t>
                        </m:r>
                      </m:e>
                      <m:sub>
                        <m:r>
                          <a:rPr lang="en-US" altLang="zh-CN" sz="2600">
                            <a:latin typeface="Cambria Math" panose="02040503050406030204" pitchFamily="18" charset="0"/>
                            <a:ea typeface="微软雅黑" panose="020B0503020204020204" pitchFamily="34" charset="-122"/>
                          </a:rPr>
                          <m:t>1</m:t>
                        </m:r>
                      </m:sub>
                    </m:sSub>
                  </m:oMath>
                </a14:m>
                <a:r>
                  <a:rPr lang="zh-CN" altLang="en-US" sz="2600" dirty="0">
                    <a:latin typeface="微软雅黑" panose="020B0503020204020204" pitchFamily="34" charset="-122"/>
                    <a:ea typeface="微软雅黑" panose="020B0503020204020204" pitchFamily="34" charset="-122"/>
                  </a:rPr>
                  <a:t>是对应的单位特征向量。于是，目标函数 </a:t>
                </a:r>
                <a:endParaRPr lang="en-GB" altLang="zh-CN" sz="2600" dirty="0">
                  <a:latin typeface="微软雅黑" panose="020B0503020204020204" pitchFamily="34" charset="-122"/>
                  <a:ea typeface="微软雅黑" panose="020B0503020204020204" pitchFamily="34" charset="-122"/>
                </a:endParaRPr>
              </a:p>
              <a:p>
                <a:endParaRPr kumimoji="1" lang="zh-CN" altLang="en-US" dirty="0"/>
              </a:p>
            </p:txBody>
          </p:sp>
        </mc:Choice>
        <mc:Fallback xmlns="">
          <p:sp>
            <p:nvSpPr>
              <p:cNvPr id="3" name="内容占位符 2">
                <a:extLst>
                  <a:ext uri="{FF2B5EF4-FFF2-40B4-BE49-F238E27FC236}">
                    <a16:creationId xmlns:a16="http://schemas.microsoft.com/office/drawing/2014/main" id="{07FAEAAC-82C3-5043-94FA-70CE244F0777}"/>
                  </a:ext>
                </a:extLst>
              </p:cNvPr>
              <p:cNvSpPr>
                <a:spLocks noGrp="1" noRot="1" noChangeAspect="1" noMove="1" noResize="1" noEditPoints="1" noAdjustHandles="1" noChangeArrowheads="1" noChangeShapeType="1" noTextEdit="1"/>
              </p:cNvSpPr>
              <p:nvPr>
                <p:ph idx="1"/>
              </p:nvPr>
            </p:nvSpPr>
            <p:spPr>
              <a:blipFill>
                <a:blip r:embed="rId2"/>
                <a:stretch>
                  <a:fillRect l="-1286" r="-1286"/>
                </a:stretch>
              </a:blipFill>
            </p:spPr>
            <p:txBody>
              <a:bodyPr/>
              <a:lstStyle/>
              <a:p>
                <a:r>
                  <a:rPr lang="zh-CN" altLang="en-US">
                    <a:noFill/>
                  </a:rPr>
                  <a:t> </a:t>
                </a:r>
              </a:p>
            </p:txBody>
          </p:sp>
        </mc:Fallback>
      </mc:AlternateContent>
      <p:pic>
        <p:nvPicPr>
          <p:cNvPr id="4" name="Picture 3">
            <a:extLst>
              <a:ext uri="{FF2B5EF4-FFF2-40B4-BE49-F238E27FC236}">
                <a16:creationId xmlns:a16="http://schemas.microsoft.com/office/drawing/2014/main" id="{61262A17-98D3-3247-963D-B8EF7DABDE98}"/>
              </a:ext>
            </a:extLst>
          </p:cNvPr>
          <p:cNvPicPr>
            <a:picLocks noChangeAspect="1"/>
          </p:cNvPicPr>
          <p:nvPr/>
        </p:nvPicPr>
        <p:blipFill>
          <a:blip r:embed="rId3"/>
          <a:stretch>
            <a:fillRect/>
          </a:stretch>
        </p:blipFill>
        <p:spPr>
          <a:xfrm>
            <a:off x="3733800" y="1905000"/>
            <a:ext cx="2362200" cy="528851"/>
          </a:xfrm>
          <a:prstGeom prst="rect">
            <a:avLst/>
          </a:prstGeom>
        </p:spPr>
      </p:pic>
      <p:pic>
        <p:nvPicPr>
          <p:cNvPr id="5" name="Picture 6">
            <a:extLst>
              <a:ext uri="{FF2B5EF4-FFF2-40B4-BE49-F238E27FC236}">
                <a16:creationId xmlns:a16="http://schemas.microsoft.com/office/drawing/2014/main" id="{95306AAA-F0F4-9A4D-91FE-B252ED5FDDB7}"/>
              </a:ext>
            </a:extLst>
          </p:cNvPr>
          <p:cNvPicPr>
            <a:picLocks noChangeAspect="1"/>
          </p:cNvPicPr>
          <p:nvPr/>
        </p:nvPicPr>
        <p:blipFill rotWithShape="1">
          <a:blip r:embed="rId4"/>
          <a:srcRect t="18888" b="15909"/>
          <a:stretch>
            <a:fillRect/>
          </a:stretch>
        </p:blipFill>
        <p:spPr>
          <a:xfrm>
            <a:off x="3200400" y="3246823"/>
            <a:ext cx="1828800" cy="364353"/>
          </a:xfrm>
          <a:prstGeom prst="rect">
            <a:avLst/>
          </a:prstGeom>
        </p:spPr>
      </p:pic>
      <p:pic>
        <p:nvPicPr>
          <p:cNvPr id="6" name="Picture 10">
            <a:extLst>
              <a:ext uri="{FF2B5EF4-FFF2-40B4-BE49-F238E27FC236}">
                <a16:creationId xmlns:a16="http://schemas.microsoft.com/office/drawing/2014/main" id="{04D1144B-295C-6345-81F2-F65C187EC212}"/>
              </a:ext>
            </a:extLst>
          </p:cNvPr>
          <p:cNvPicPr>
            <a:picLocks noChangeAspect="1"/>
          </p:cNvPicPr>
          <p:nvPr/>
        </p:nvPicPr>
        <p:blipFill>
          <a:blip r:embed="rId5"/>
          <a:stretch>
            <a:fillRect/>
          </a:stretch>
        </p:blipFill>
        <p:spPr>
          <a:xfrm>
            <a:off x="3371850" y="4373369"/>
            <a:ext cx="3314700" cy="520700"/>
          </a:xfrm>
          <a:prstGeom prst="rect">
            <a:avLst/>
          </a:prstGeom>
        </p:spPr>
      </p:pic>
      <p:sp>
        <p:nvSpPr>
          <p:cNvPr id="7" name="文本框 6">
            <a:extLst>
              <a:ext uri="{FF2B5EF4-FFF2-40B4-BE49-F238E27FC236}">
                <a16:creationId xmlns:a16="http://schemas.microsoft.com/office/drawing/2014/main" id="{5A298C6F-3120-7442-A685-4878CCA747F4}"/>
              </a:ext>
            </a:extLst>
          </p:cNvPr>
          <p:cNvSpPr txBox="1"/>
          <p:nvPr/>
        </p:nvSpPr>
        <p:spPr>
          <a:xfrm>
            <a:off x="4109776" y="2984360"/>
            <a:ext cx="65" cy="276999"/>
          </a:xfrm>
          <a:prstGeom prst="rect">
            <a:avLst/>
          </a:prstGeom>
          <a:noFill/>
        </p:spPr>
        <p:txBody>
          <a:bodyPr wrap="none" lIns="0" tIns="0" rIns="0" bIns="0" rtlCol="0">
            <a:spAutoFit/>
          </a:bodyPr>
          <a:lstStyle/>
          <a:p>
            <a:endParaRPr kumimoji="1" lang="zh-CN" altLang="en-US" dirty="0"/>
          </a:p>
        </p:txBody>
      </p:sp>
    </p:spTree>
    <p:extLst>
      <p:ext uri="{BB962C8B-B14F-4D97-AF65-F5344CB8AC3E}">
        <p14:creationId xmlns:p14="http://schemas.microsoft.com/office/powerpoint/2010/main" val="16633795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38510B-A6A8-594B-9E87-454FED0702BE}"/>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算法</a:t>
            </a:r>
            <a:r>
              <a:rPr kumimoji="1" lang="en-US" altLang="zh-CN" b="1" dirty="0">
                <a:latin typeface="SimHei" panose="02010609060101010101" pitchFamily="49" charset="-122"/>
                <a:ea typeface="SimHei" panose="02010609060101010101" pitchFamily="49" charset="-122"/>
              </a:rPr>
              <a:t>-</a:t>
            </a:r>
            <a:r>
              <a:rPr kumimoji="1" lang="zh-CN" altLang="en-US" b="1" dirty="0">
                <a:latin typeface="SimHei" panose="02010609060101010101" pitchFamily="49" charset="-122"/>
                <a:ea typeface="SimHei" panose="02010609060101010101" pitchFamily="49" charset="-122"/>
              </a:rPr>
              <a:t>主要性质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7FAEAAC-82C3-5043-94FA-70CE244F0777}"/>
                  </a:ext>
                </a:extLst>
              </p:cNvPr>
              <p:cNvSpPr>
                <a:spLocks noGrp="1"/>
              </p:cNvSpPr>
              <p:nvPr>
                <p:ph idx="1"/>
              </p:nvPr>
            </p:nvSpPr>
            <p:spPr/>
            <p:txBody>
              <a:bodyPr/>
              <a:lstStyle/>
              <a:p>
                <a:pPr algn="just">
                  <a:lnSpc>
                    <a:spcPct val="140000"/>
                  </a:lnSpc>
                </a:pPr>
                <a:r>
                  <a:rPr lang="ja-JP" altLang="en-US" sz="2600">
                    <a:latin typeface="微软雅黑" panose="020B0503020204020204" pitchFamily="34" charset="-122"/>
                    <a:ea typeface="微软雅黑" panose="020B0503020204020204" pitchFamily="34" charset="-122"/>
                  </a:rPr>
                  <a:t>假设</a:t>
                </a:r>
                <a14:m>
                  <m:oMath xmlns:m="http://schemas.openxmlformats.org/officeDocument/2006/math">
                    <m:sSub>
                      <m:sSubPr>
                        <m:ctrlPr>
                          <a:rPr lang="en-US" altLang="zh-CN" sz="2600" i="1">
                            <a:latin typeface="Cambria Math" panose="02040503050406030204" pitchFamily="18" charset="0"/>
                            <a:ea typeface="微软雅黑" panose="020B0503020204020204" pitchFamily="34" charset="-122"/>
                          </a:rPr>
                        </m:ctrlPr>
                      </m:sSubPr>
                      <m:e>
                        <m:r>
                          <a:rPr lang="en-US" altLang="zh-CN" sz="2600">
                            <a:latin typeface="Cambria Math" panose="02040503050406030204" pitchFamily="18" charset="0"/>
                            <a:ea typeface="微软雅黑" panose="020B0503020204020204" pitchFamily="34" charset="-122"/>
                          </a:rPr>
                          <m:t>𝛼</m:t>
                        </m:r>
                      </m:e>
                      <m:sub>
                        <m:r>
                          <a:rPr lang="en-US" altLang="zh-CN" sz="2600">
                            <a:latin typeface="Cambria Math" panose="02040503050406030204" pitchFamily="18" charset="0"/>
                            <a:ea typeface="微软雅黑" panose="020B0503020204020204" pitchFamily="34" charset="-122"/>
                          </a:rPr>
                          <m:t>1</m:t>
                        </m:r>
                      </m:sub>
                    </m:sSub>
                  </m:oMath>
                </a14:m>
                <a:r>
                  <a:rPr lang="ja-JP" altLang="en-US" sz="2600">
                    <a:latin typeface="微软雅黑" panose="020B0503020204020204" pitchFamily="34" charset="-122"/>
                    <a:ea typeface="微软雅黑" panose="020B0503020204020204" pitchFamily="34" charset="-122"/>
                  </a:rPr>
                  <a:t>是</a:t>
                </a:r>
                <a14:m>
                  <m:oMath xmlns:m="http://schemas.openxmlformats.org/officeDocument/2006/math">
                    <m:nary>
                      <m:naryPr>
                        <m:chr m:val="∑"/>
                        <m:subHide m:val="on"/>
                        <m:supHide m:val="on"/>
                        <m:ctrlPr>
                          <a:rPr lang="ja-JP" altLang="en-US" sz="2600" i="1">
                            <a:latin typeface="Cambria Math" panose="02040503050406030204" pitchFamily="18" charset="0"/>
                            <a:ea typeface="微软雅黑" panose="020B0503020204020204" pitchFamily="34" charset="-122"/>
                          </a:rPr>
                        </m:ctrlPr>
                      </m:naryPr>
                      <m:sub/>
                      <m:sup/>
                      <m:e>
                        <m:r>
                          <a:rPr lang="en-US" altLang="ja-JP" sz="2600">
                            <a:latin typeface="Cambria Math" panose="02040503050406030204" pitchFamily="18" charset="0"/>
                            <a:ea typeface="微软雅黑" panose="020B0503020204020204" pitchFamily="34" charset="-122"/>
                          </a:rPr>
                          <m:t> </m:t>
                        </m:r>
                      </m:e>
                    </m:nary>
                  </m:oMath>
                </a14:m>
                <a:r>
                  <a:rPr lang="ja-JP" altLang="en-US" sz="2600">
                    <a:latin typeface="微软雅黑" panose="020B0503020204020204" pitchFamily="34" charset="-122"/>
                    <a:ea typeface="微软雅黑" panose="020B0503020204020204" pitchFamily="34" charset="-122"/>
                  </a:rPr>
                  <a:t>的最大特征值</a:t>
                </a:r>
                <a14:m>
                  <m:oMath xmlns:m="http://schemas.openxmlformats.org/officeDocument/2006/math">
                    <m:sSub>
                      <m:sSubPr>
                        <m:ctrlPr>
                          <a:rPr lang="en-US" altLang="ja-JP" sz="2600" i="1">
                            <a:latin typeface="Cambria Math" panose="02040503050406030204" pitchFamily="18" charset="0"/>
                            <a:ea typeface="微软雅黑" panose="020B0503020204020204" pitchFamily="34" charset="-122"/>
                          </a:rPr>
                        </m:ctrlPr>
                      </m:sSubPr>
                      <m:e>
                        <m:r>
                          <a:rPr lang="en-US" altLang="ja-JP" sz="2600">
                            <a:latin typeface="Cambria Math" panose="02040503050406030204" pitchFamily="18" charset="0"/>
                            <a:ea typeface="微软雅黑" panose="020B0503020204020204" pitchFamily="34" charset="-122"/>
                          </a:rPr>
                          <m:t>𝜆</m:t>
                        </m:r>
                      </m:e>
                      <m:sub>
                        <m:r>
                          <a:rPr lang="en-US" altLang="zh-CN" sz="2600">
                            <a:latin typeface="Cambria Math" panose="02040503050406030204" pitchFamily="18" charset="0"/>
                            <a:ea typeface="微软雅黑" panose="020B0503020204020204" pitchFamily="34" charset="-122"/>
                          </a:rPr>
                          <m:t>1</m:t>
                        </m:r>
                      </m:sub>
                    </m:sSub>
                  </m:oMath>
                </a14:m>
                <a:r>
                  <a:rPr lang="ja-JP" altLang="en-US" sz="2600">
                    <a:latin typeface="微软雅黑" panose="020B0503020204020204" pitchFamily="34" charset="-122"/>
                    <a:ea typeface="微软雅黑" panose="020B0503020204020204" pitchFamily="34" charset="-122"/>
                  </a:rPr>
                  <a:t>对应的单位特征向量，显然</a:t>
                </a:r>
                <a14:m>
                  <m:oMath xmlns:m="http://schemas.openxmlformats.org/officeDocument/2006/math">
                    <m:sSub>
                      <m:sSubPr>
                        <m:ctrlPr>
                          <a:rPr lang="en-US" altLang="zh-CN" sz="2600" i="1">
                            <a:latin typeface="Cambria Math" panose="02040503050406030204" pitchFamily="18" charset="0"/>
                            <a:ea typeface="微软雅黑" panose="020B0503020204020204" pitchFamily="34" charset="-122"/>
                          </a:rPr>
                        </m:ctrlPr>
                      </m:sSubPr>
                      <m:e>
                        <m:r>
                          <a:rPr lang="en-US" altLang="zh-CN" sz="2600">
                            <a:latin typeface="Cambria Math" panose="02040503050406030204" pitchFamily="18" charset="0"/>
                            <a:ea typeface="微软雅黑" panose="020B0503020204020204" pitchFamily="34" charset="-122"/>
                          </a:rPr>
                          <m:t>𝛼</m:t>
                        </m:r>
                      </m:e>
                      <m:sub>
                        <m:r>
                          <a:rPr lang="en-US" altLang="zh-CN" sz="2600">
                            <a:latin typeface="Cambria Math" panose="02040503050406030204" pitchFamily="18" charset="0"/>
                            <a:ea typeface="微软雅黑" panose="020B0503020204020204" pitchFamily="34" charset="-122"/>
                          </a:rPr>
                          <m:t>1</m:t>
                        </m:r>
                      </m:sub>
                    </m:sSub>
                  </m:oMath>
                </a14:m>
                <a:r>
                  <a:rPr lang="ja-JP" altLang="en-US" sz="2600">
                    <a:latin typeface="微软雅黑" panose="020B0503020204020204" pitchFamily="34" charset="-122"/>
                    <a:ea typeface="微软雅黑" panose="020B0503020204020204" pitchFamily="34" charset="-122"/>
                  </a:rPr>
                  <a:t>与</a:t>
                </a:r>
                <a14:m>
                  <m:oMath xmlns:m="http://schemas.openxmlformats.org/officeDocument/2006/math">
                    <m:sSub>
                      <m:sSubPr>
                        <m:ctrlPr>
                          <a:rPr lang="en-US" altLang="ja-JP" sz="2600" i="1">
                            <a:latin typeface="Cambria Math" panose="02040503050406030204" pitchFamily="18" charset="0"/>
                            <a:ea typeface="微软雅黑" panose="020B0503020204020204" pitchFamily="34" charset="-122"/>
                          </a:rPr>
                        </m:ctrlPr>
                      </m:sSubPr>
                      <m:e>
                        <m:r>
                          <a:rPr lang="en-US" altLang="ja-JP" sz="2600">
                            <a:latin typeface="Cambria Math" panose="02040503050406030204" pitchFamily="18" charset="0"/>
                            <a:ea typeface="微软雅黑" panose="020B0503020204020204" pitchFamily="34" charset="-122"/>
                          </a:rPr>
                          <m:t>𝜆</m:t>
                        </m:r>
                      </m:e>
                      <m:sub>
                        <m:r>
                          <a:rPr lang="en-US" altLang="zh-CN" sz="2600">
                            <a:latin typeface="Cambria Math" panose="02040503050406030204" pitchFamily="18" charset="0"/>
                            <a:ea typeface="微软雅黑" panose="020B0503020204020204" pitchFamily="34" charset="-122"/>
                          </a:rPr>
                          <m:t>1</m:t>
                        </m:r>
                      </m:sub>
                    </m:sSub>
                  </m:oMath>
                </a14:m>
                <a:r>
                  <a:rPr lang="ja-JP" altLang="en-US" sz="2600">
                    <a:latin typeface="微软雅黑" panose="020B0503020204020204" pitchFamily="34" charset="-122"/>
                    <a:ea typeface="微软雅黑" panose="020B0503020204020204" pitchFamily="34" charset="-122"/>
                  </a:rPr>
                  <a:t>是最优化问题的解</a:t>
                </a:r>
                <a:endParaRPr lang="en-GB" altLang="ja-JP" sz="2600" dirty="0">
                  <a:latin typeface="微软雅黑" panose="020B0503020204020204" pitchFamily="34" charset="-122"/>
                  <a:ea typeface="微软雅黑" panose="020B0503020204020204" pitchFamily="34" charset="-122"/>
                </a:endParaRPr>
              </a:p>
              <a:p>
                <a:endParaRPr kumimoji="1" lang="en-US" altLang="zh-CN" dirty="0"/>
              </a:p>
              <a:p>
                <a:pPr algn="just">
                  <a:lnSpc>
                    <a:spcPct val="140000"/>
                  </a:lnSpc>
                </a:pPr>
                <a:r>
                  <a:rPr lang="ja-JP" altLang="en-US" sz="2600">
                    <a:latin typeface="微软雅黑" panose="020B0503020204020204" pitchFamily="34" charset="-122"/>
                    <a:ea typeface="微软雅黑" panose="020B0503020204020204" pitchFamily="34" charset="-122"/>
                  </a:rPr>
                  <a:t>所以</a:t>
                </a:r>
                <a:r>
                  <a:rPr lang="zh-CN" altLang="en-US" sz="2600" dirty="0">
                    <a:latin typeface="微软雅黑" panose="020B0503020204020204" pitchFamily="34" charset="-122"/>
                    <a:ea typeface="微软雅黑" panose="020B0503020204020204" pitchFamily="34" charset="-122"/>
                  </a:rPr>
                  <a:t>，</a:t>
                </a:r>
                <a14:m>
                  <m:oMath xmlns:m="http://schemas.openxmlformats.org/officeDocument/2006/math">
                    <m:sSubSup>
                      <m:sSubSupPr>
                        <m:ctrlPr>
                          <a:rPr lang="en-US" altLang="ja-JP" sz="2600" i="1">
                            <a:latin typeface="Cambria Math" panose="02040503050406030204" pitchFamily="18" charset="0"/>
                            <a:ea typeface="微软雅黑" panose="020B0503020204020204" pitchFamily="34" charset="-122"/>
                          </a:rPr>
                        </m:ctrlPr>
                      </m:sSubSupPr>
                      <m:e>
                        <m:r>
                          <a:rPr lang="en-US" altLang="zh-CN" sz="2600">
                            <a:latin typeface="Cambria Math" panose="02040503050406030204" pitchFamily="18" charset="0"/>
                            <a:ea typeface="微软雅黑" panose="020B0503020204020204" pitchFamily="34" charset="-122"/>
                          </a:rPr>
                          <m:t>𝛼</m:t>
                        </m:r>
                      </m:e>
                      <m:sub>
                        <m:r>
                          <a:rPr lang="en-US" altLang="zh-CN" sz="2600">
                            <a:latin typeface="Cambria Math" panose="02040503050406030204" pitchFamily="18" charset="0"/>
                            <a:ea typeface="微软雅黑" panose="020B0503020204020204" pitchFamily="34" charset="-122"/>
                          </a:rPr>
                          <m:t>1</m:t>
                        </m:r>
                      </m:sub>
                      <m:sup>
                        <m:r>
                          <a:rPr lang="en-US" altLang="ja-JP" sz="2600">
                            <a:latin typeface="Cambria Math" panose="02040503050406030204" pitchFamily="18" charset="0"/>
                            <a:ea typeface="微软雅黑" panose="020B0503020204020204" pitchFamily="34" charset="-122"/>
                          </a:rPr>
                          <m:t>𝑇</m:t>
                        </m:r>
                      </m:sup>
                    </m:sSubSup>
                    <m:r>
                      <a:rPr lang="en-US" altLang="ja-JP" sz="2600">
                        <a:latin typeface="Cambria Math" panose="02040503050406030204" pitchFamily="18" charset="0"/>
                        <a:ea typeface="微软雅黑" panose="020B0503020204020204" pitchFamily="34" charset="-122"/>
                      </a:rPr>
                      <m:t>𝑥</m:t>
                    </m:r>
                  </m:oMath>
                </a14:m>
                <a:r>
                  <a:rPr lang="ja-JP" altLang="en-US" sz="2600">
                    <a:latin typeface="微软雅黑" panose="020B0503020204020204" pitchFamily="34" charset="-122"/>
                    <a:ea typeface="微软雅黑" panose="020B0503020204020204" pitchFamily="34" charset="-122"/>
                  </a:rPr>
                  <a:t>构成第一主成分</a:t>
                </a:r>
                <a:r>
                  <a:rPr lang="zh-CN" altLang="en-US" sz="2600" dirty="0">
                    <a:latin typeface="微软雅黑" panose="020B0503020204020204" pitchFamily="34" charset="-122"/>
                    <a:ea typeface="微软雅黑" panose="020B0503020204020204" pitchFamily="34" charset="-122"/>
                  </a:rPr>
                  <a:t>，其方差等于协方差矩阵的最大特征值</a:t>
                </a:r>
                <a:endParaRPr lang="en-GB" altLang="zh-CN" sz="2600" dirty="0">
                  <a:latin typeface="微软雅黑" panose="020B0503020204020204" pitchFamily="34" charset="-122"/>
                  <a:ea typeface="微软雅黑" panose="020B0503020204020204" pitchFamily="34" charset="-122"/>
                </a:endParaRPr>
              </a:p>
              <a:p>
                <a:endParaRPr kumimoji="1" lang="zh-CN" altLang="en-US" dirty="0"/>
              </a:p>
            </p:txBody>
          </p:sp>
        </mc:Choice>
        <mc:Fallback xmlns="">
          <p:sp>
            <p:nvSpPr>
              <p:cNvPr id="3" name="内容占位符 2">
                <a:extLst>
                  <a:ext uri="{FF2B5EF4-FFF2-40B4-BE49-F238E27FC236}">
                    <a16:creationId xmlns:a16="http://schemas.microsoft.com/office/drawing/2014/main" id="{07FAEAAC-82C3-5043-94FA-70CE244F0777}"/>
                  </a:ext>
                </a:extLst>
              </p:cNvPr>
              <p:cNvSpPr>
                <a:spLocks noGrp="1" noRot="1" noChangeAspect="1" noMove="1" noResize="1" noEditPoints="1" noAdjustHandles="1" noChangeArrowheads="1" noChangeShapeType="1" noTextEdit="1"/>
              </p:cNvSpPr>
              <p:nvPr>
                <p:ph idx="1"/>
              </p:nvPr>
            </p:nvSpPr>
            <p:spPr>
              <a:blipFill>
                <a:blip r:embed="rId2"/>
                <a:stretch>
                  <a:fillRect l="-1286" t="-12209" r="-1286"/>
                </a:stretch>
              </a:blipFill>
            </p:spPr>
            <p:txBody>
              <a:bodyPr/>
              <a:lstStyle/>
              <a:p>
                <a:r>
                  <a:rPr lang="zh-CN" altLang="en-US">
                    <a:noFill/>
                  </a:rPr>
                  <a:t> </a:t>
                </a:r>
              </a:p>
            </p:txBody>
          </p:sp>
        </mc:Fallback>
      </mc:AlternateContent>
      <p:pic>
        <p:nvPicPr>
          <p:cNvPr id="4" name="Picture 17">
            <a:extLst>
              <a:ext uri="{FF2B5EF4-FFF2-40B4-BE49-F238E27FC236}">
                <a16:creationId xmlns:a16="http://schemas.microsoft.com/office/drawing/2014/main" id="{7B93C61E-C102-6E44-95FB-71FAF0708616}"/>
              </a:ext>
            </a:extLst>
          </p:cNvPr>
          <p:cNvPicPr>
            <a:picLocks noChangeAspect="1"/>
          </p:cNvPicPr>
          <p:nvPr/>
        </p:nvPicPr>
        <p:blipFill>
          <a:blip r:embed="rId3"/>
          <a:stretch>
            <a:fillRect/>
          </a:stretch>
        </p:blipFill>
        <p:spPr>
          <a:xfrm>
            <a:off x="3352800" y="4191000"/>
            <a:ext cx="2908300" cy="558800"/>
          </a:xfrm>
          <a:prstGeom prst="rect">
            <a:avLst/>
          </a:prstGeom>
        </p:spPr>
      </p:pic>
    </p:spTree>
    <p:extLst>
      <p:ext uri="{BB962C8B-B14F-4D97-AF65-F5344CB8AC3E}">
        <p14:creationId xmlns:p14="http://schemas.microsoft.com/office/powerpoint/2010/main" val="32435705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38510B-A6A8-594B-9E87-454FED0702BE}"/>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算法</a:t>
            </a:r>
            <a:r>
              <a:rPr kumimoji="1" lang="en-US" altLang="zh-CN" b="1" dirty="0">
                <a:latin typeface="SimHei" panose="02010609060101010101" pitchFamily="49" charset="-122"/>
                <a:ea typeface="SimHei" panose="02010609060101010101" pitchFamily="49" charset="-122"/>
              </a:rPr>
              <a:t>-</a:t>
            </a:r>
            <a:r>
              <a:rPr kumimoji="1" lang="zh-CN" altLang="en-US" b="1" dirty="0">
                <a:latin typeface="SimHei" panose="02010609060101010101" pitchFamily="49" charset="-122"/>
                <a:ea typeface="SimHei" panose="02010609060101010101" pitchFamily="49" charset="-122"/>
              </a:rPr>
              <a:t>主要性质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7FAEAAC-82C3-5043-94FA-70CE244F0777}"/>
                  </a:ext>
                </a:extLst>
              </p:cNvPr>
              <p:cNvSpPr>
                <a:spLocks noGrp="1"/>
              </p:cNvSpPr>
              <p:nvPr>
                <p:ph idx="1"/>
              </p:nvPr>
            </p:nvSpPr>
            <p:spPr>
              <a:xfrm>
                <a:off x="628650" y="1600200"/>
                <a:ext cx="7886700" cy="4351338"/>
              </a:xfrm>
            </p:spPr>
            <p:txBody>
              <a:bodyPr>
                <a:normAutofit/>
              </a:bodyPr>
              <a:lstStyle/>
              <a:p>
                <a:pPr algn="just">
                  <a:lnSpc>
                    <a:spcPct val="140000"/>
                  </a:lnSpc>
                </a:pPr>
                <a:r>
                  <a:rPr lang="ja-JP" altLang="en-US">
                    <a:latin typeface="微软雅黑" panose="020B0503020204020204" pitchFamily="34" charset="-122"/>
                    <a:ea typeface="微软雅黑" panose="020B0503020204020204" pitchFamily="34" charset="-122"/>
                  </a:rPr>
                  <a:t>接着求</a:t>
                </a:r>
                <a:r>
                  <a:rPr lang="en-US" altLang="ja-JP" dirty="0">
                    <a:latin typeface="微软雅黑" panose="020B0503020204020204" pitchFamily="34" charset="-122"/>
                    <a:ea typeface="微软雅黑" panose="020B0503020204020204" pitchFamily="34" charset="-122"/>
                  </a:rPr>
                  <a:t>x</a:t>
                </a:r>
                <a:r>
                  <a:rPr lang="ja-JP" altLang="en-US">
                    <a:latin typeface="微软雅黑" panose="020B0503020204020204" pitchFamily="34" charset="-122"/>
                    <a:ea typeface="微软雅黑" panose="020B0503020204020204" pitchFamily="34" charset="-122"/>
                  </a:rPr>
                  <a:t>的第二主成分</a:t>
                </a:r>
                <a14:m>
                  <m:oMath xmlns:m="http://schemas.openxmlformats.org/officeDocument/2006/math">
                    <m:sSub>
                      <m:sSubPr>
                        <m:ctrlPr>
                          <a:rPr lang="en-US" altLang="ja-JP" i="1">
                            <a:latin typeface="Cambria Math" panose="02040503050406030204" pitchFamily="18" charset="0"/>
                            <a:ea typeface="微软雅黑" panose="020B0503020204020204" pitchFamily="34" charset="-122"/>
                          </a:rPr>
                        </m:ctrlPr>
                      </m:sSubPr>
                      <m:e>
                        <m:r>
                          <a:rPr lang="en-US" altLang="ja-JP">
                            <a:latin typeface="Cambria Math" panose="02040503050406030204" pitchFamily="18" charset="0"/>
                            <a:ea typeface="微软雅黑" panose="020B0503020204020204" pitchFamily="34" charset="-122"/>
                          </a:rPr>
                          <m:t>𝑦</m:t>
                        </m:r>
                      </m:e>
                      <m:sub>
                        <m:r>
                          <a:rPr lang="en-US" altLang="ja-JP">
                            <a:latin typeface="Cambria Math" panose="02040503050406030204" pitchFamily="18" charset="0"/>
                            <a:ea typeface="微软雅黑" panose="020B0503020204020204" pitchFamily="34" charset="-122"/>
                          </a:rPr>
                          <m:t>2</m:t>
                        </m:r>
                      </m:sub>
                    </m:sSub>
                    <m:r>
                      <a:rPr lang="en-US" altLang="ja-JP">
                        <a:latin typeface="Cambria Math" panose="02040503050406030204" pitchFamily="18" charset="0"/>
                        <a:ea typeface="微软雅黑" panose="020B0503020204020204" pitchFamily="34" charset="-122"/>
                      </a:rPr>
                      <m:t>=</m:t>
                    </m:r>
                  </m:oMath>
                </a14:m>
                <a:r>
                  <a:rPr lang="en-US" altLang="ja-JP" dirty="0">
                    <a:latin typeface="微软雅黑" panose="020B0503020204020204" pitchFamily="34" charset="-122"/>
                    <a:ea typeface="微软雅黑" panose="020B0503020204020204" pitchFamily="34" charset="-122"/>
                  </a:rPr>
                  <a:t> </a:t>
                </a:r>
                <a14:m>
                  <m:oMath xmlns:m="http://schemas.openxmlformats.org/officeDocument/2006/math">
                    <m:sSubSup>
                      <m:sSubSupPr>
                        <m:ctrlPr>
                          <a:rPr lang="en-US" altLang="ja-JP" i="1">
                            <a:latin typeface="Cambria Math" panose="02040503050406030204" pitchFamily="18" charset="0"/>
                            <a:ea typeface="微软雅黑" panose="020B0503020204020204" pitchFamily="34" charset="-122"/>
                          </a:rPr>
                        </m:ctrlPr>
                      </m:sSubSupPr>
                      <m:e>
                        <m:r>
                          <a:rPr lang="en-US" altLang="zh-CN">
                            <a:latin typeface="Cambria Math" panose="02040503050406030204" pitchFamily="18" charset="0"/>
                            <a:ea typeface="微软雅黑" panose="020B0503020204020204" pitchFamily="34" charset="-122"/>
                          </a:rPr>
                          <m:t>𝛼</m:t>
                        </m:r>
                      </m:e>
                      <m:sub>
                        <m:r>
                          <a:rPr lang="en-US" altLang="zh-CN">
                            <a:latin typeface="Cambria Math" panose="02040503050406030204" pitchFamily="18" charset="0"/>
                            <a:ea typeface="微软雅黑" panose="020B0503020204020204" pitchFamily="34" charset="-122"/>
                          </a:rPr>
                          <m:t>2</m:t>
                        </m:r>
                      </m:sub>
                      <m:sup>
                        <m:r>
                          <a:rPr lang="en-US" altLang="ja-JP">
                            <a:latin typeface="Cambria Math" panose="02040503050406030204" pitchFamily="18" charset="0"/>
                            <a:ea typeface="微软雅黑" panose="020B0503020204020204" pitchFamily="34" charset="-122"/>
                          </a:rPr>
                          <m:t>𝑇</m:t>
                        </m:r>
                      </m:sup>
                    </m:sSubSup>
                    <m:r>
                      <a:rPr lang="en-US" altLang="ja-JP">
                        <a:latin typeface="Cambria Math" panose="02040503050406030204" pitchFamily="18" charset="0"/>
                        <a:ea typeface="微软雅黑" panose="020B0503020204020204" pitchFamily="34" charset="-122"/>
                      </a:rPr>
                      <m:t>𝑥</m:t>
                    </m:r>
                    <m:r>
                      <a:rPr lang="en-US" altLang="ja-JP">
                        <a:latin typeface="Cambria Math" panose="02040503050406030204" pitchFamily="18" charset="0"/>
                        <a:ea typeface="微软雅黑" panose="020B0503020204020204" pitchFamily="34" charset="-122"/>
                      </a:rPr>
                      <m:t> </m:t>
                    </m:r>
                  </m:oMath>
                </a14:m>
                <a:r>
                  <a:rPr lang="zh-CN" altLang="en-GB" dirty="0">
                    <a:latin typeface="微软雅黑" panose="020B0503020204020204" pitchFamily="34" charset="-122"/>
                    <a:ea typeface="微软雅黑" panose="020B0503020204020204" pitchFamily="34" charset="-122"/>
                  </a:rPr>
                  <a:t>。</a:t>
                </a:r>
                <a:r>
                  <a:rPr lang="ja-JP" altLang="en-US">
                    <a:latin typeface="微软雅黑" panose="020B0503020204020204" pitchFamily="34" charset="-122"/>
                    <a:ea typeface="微软雅黑" panose="020B0503020204020204" pitchFamily="34" charset="-122"/>
                  </a:rPr>
                  <a:t>第二主成分的</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a:latin typeface="Cambria Math" panose="02040503050406030204" pitchFamily="18" charset="0"/>
                            <a:ea typeface="微软雅黑" panose="020B0503020204020204" pitchFamily="34" charset="-122"/>
                          </a:rPr>
                          <m:t>𝛼</m:t>
                        </m:r>
                      </m:e>
                      <m:sub>
                        <m:r>
                          <a:rPr lang="en-US" altLang="zh-CN">
                            <a:latin typeface="Cambria Math" panose="02040503050406030204" pitchFamily="18" charset="0"/>
                            <a:ea typeface="微软雅黑" panose="020B0503020204020204" pitchFamily="34" charset="-122"/>
                          </a:rPr>
                          <m:t>2</m:t>
                        </m:r>
                      </m:sub>
                    </m:sSub>
                  </m:oMath>
                </a14:m>
                <a:r>
                  <a:rPr lang="ja-JP" altLang="en-US">
                    <a:latin typeface="微软雅黑" panose="020B0503020204020204" pitchFamily="34" charset="-122"/>
                    <a:ea typeface="微软雅黑" panose="020B0503020204020204" pitchFamily="34" charset="-122"/>
                  </a:rPr>
                  <a:t>是在</a:t>
                </a:r>
                <a:r>
                  <a:rPr lang="en-US" altLang="ja-JP" dirty="0">
                    <a:latin typeface="微软雅黑" panose="020B0503020204020204" pitchFamily="34" charset="-122"/>
                    <a:ea typeface="微软雅黑" panose="020B0503020204020204" pitchFamily="34" charset="-122"/>
                  </a:rPr>
                  <a:t> </a:t>
                </a:r>
                <a14:m>
                  <m:oMath xmlns:m="http://schemas.openxmlformats.org/officeDocument/2006/math">
                    <m:sSubSup>
                      <m:sSubSupPr>
                        <m:ctrlPr>
                          <a:rPr lang="en-US" altLang="ja-JP" i="1">
                            <a:latin typeface="Cambria Math" panose="02040503050406030204" pitchFamily="18" charset="0"/>
                            <a:ea typeface="微软雅黑" panose="020B0503020204020204" pitchFamily="34" charset="-122"/>
                          </a:rPr>
                        </m:ctrlPr>
                      </m:sSubSupPr>
                      <m:e>
                        <m:r>
                          <a:rPr lang="en-US" altLang="zh-CN">
                            <a:latin typeface="Cambria Math" panose="02040503050406030204" pitchFamily="18" charset="0"/>
                            <a:ea typeface="微软雅黑" panose="020B0503020204020204" pitchFamily="34" charset="-122"/>
                          </a:rPr>
                          <m:t>𝛼</m:t>
                        </m:r>
                      </m:e>
                      <m:sub>
                        <m:r>
                          <a:rPr lang="en-US" altLang="zh-CN">
                            <a:latin typeface="Cambria Math" panose="02040503050406030204" pitchFamily="18" charset="0"/>
                            <a:ea typeface="微软雅黑" panose="020B0503020204020204" pitchFamily="34" charset="-122"/>
                          </a:rPr>
                          <m:t>2</m:t>
                        </m:r>
                      </m:sub>
                      <m:sup>
                        <m:r>
                          <a:rPr lang="en-US" altLang="ja-JP">
                            <a:latin typeface="Cambria Math" panose="02040503050406030204" pitchFamily="18" charset="0"/>
                            <a:ea typeface="微软雅黑" panose="020B0503020204020204" pitchFamily="34" charset="-122"/>
                          </a:rPr>
                          <m:t>𝑇</m:t>
                        </m:r>
                      </m:sup>
                    </m:sSubSup>
                    <m:sSub>
                      <m:sSubPr>
                        <m:ctrlPr>
                          <a:rPr lang="en-US" altLang="zh-CN" i="1">
                            <a:latin typeface="Cambria Math" panose="02040503050406030204" pitchFamily="18" charset="0"/>
                            <a:ea typeface="微软雅黑" panose="020B0503020204020204" pitchFamily="34" charset="-122"/>
                          </a:rPr>
                        </m:ctrlPr>
                      </m:sSubPr>
                      <m:e>
                        <m:r>
                          <a:rPr lang="en-US" altLang="zh-CN">
                            <a:latin typeface="Cambria Math" panose="02040503050406030204" pitchFamily="18" charset="0"/>
                            <a:ea typeface="微软雅黑" panose="020B0503020204020204" pitchFamily="34" charset="-122"/>
                          </a:rPr>
                          <m:t>𝛼</m:t>
                        </m:r>
                      </m:e>
                      <m:sub>
                        <m:r>
                          <a:rPr lang="en-US" altLang="zh-CN">
                            <a:latin typeface="Cambria Math" panose="02040503050406030204" pitchFamily="18" charset="0"/>
                            <a:ea typeface="微软雅黑" panose="020B0503020204020204" pitchFamily="34" charset="-122"/>
                          </a:rPr>
                          <m:t>2</m:t>
                        </m:r>
                      </m:sub>
                    </m:sSub>
                    <m:r>
                      <a:rPr lang="en-US" altLang="zh-CN">
                        <a:latin typeface="Cambria Math" panose="02040503050406030204" pitchFamily="18" charset="0"/>
                        <a:ea typeface="微软雅黑" panose="020B0503020204020204" pitchFamily="34" charset="-122"/>
                      </a:rPr>
                      <m:t>=1 </m:t>
                    </m:r>
                  </m:oMath>
                </a14:m>
                <a:r>
                  <a:rPr lang="zh-CN" altLang="en-US" dirty="0">
                    <a:latin typeface="微软雅黑" panose="020B0503020204020204" pitchFamily="34" charset="-122"/>
                    <a:ea typeface="微软雅黑" panose="020B0503020204020204" pitchFamily="34" charset="-122"/>
                  </a:rPr>
                  <a:t>，</a:t>
                </a:r>
                <a:r>
                  <a:rPr lang="ja-JP" altLang="en-US">
                    <a:latin typeface="微软雅黑" panose="020B0503020204020204" pitchFamily="34" charset="-122"/>
                    <a:ea typeface="微软雅黑" panose="020B0503020204020204" pitchFamily="34" charset="-122"/>
                  </a:rPr>
                  <a:t>且</a:t>
                </a:r>
                <a14:m>
                  <m:oMath xmlns:m="http://schemas.openxmlformats.org/officeDocument/2006/math">
                    <m:sSubSup>
                      <m:sSubSupPr>
                        <m:ctrlPr>
                          <a:rPr lang="en-US" altLang="ja-JP" i="1">
                            <a:latin typeface="Cambria Math" panose="02040503050406030204" pitchFamily="18" charset="0"/>
                            <a:ea typeface="微软雅黑" panose="020B0503020204020204" pitchFamily="34" charset="-122"/>
                          </a:rPr>
                        </m:ctrlPr>
                      </m:sSubSupPr>
                      <m:e>
                        <m:r>
                          <a:rPr lang="en-US" altLang="zh-CN">
                            <a:latin typeface="Cambria Math" panose="02040503050406030204" pitchFamily="18" charset="0"/>
                            <a:ea typeface="微软雅黑" panose="020B0503020204020204" pitchFamily="34" charset="-122"/>
                          </a:rPr>
                          <m:t>𝛼</m:t>
                        </m:r>
                      </m:e>
                      <m:sub>
                        <m:r>
                          <a:rPr lang="en-US" altLang="zh-CN">
                            <a:latin typeface="Cambria Math" panose="02040503050406030204" pitchFamily="18" charset="0"/>
                            <a:ea typeface="微软雅黑" panose="020B0503020204020204" pitchFamily="34" charset="-122"/>
                          </a:rPr>
                          <m:t>2</m:t>
                        </m:r>
                      </m:sub>
                      <m:sup>
                        <m:r>
                          <a:rPr lang="en-US" altLang="ja-JP">
                            <a:latin typeface="Cambria Math" panose="02040503050406030204" pitchFamily="18" charset="0"/>
                            <a:ea typeface="微软雅黑" panose="020B0503020204020204" pitchFamily="34" charset="-122"/>
                          </a:rPr>
                          <m:t>𝑇</m:t>
                        </m:r>
                      </m:sup>
                    </m:sSubSup>
                  </m:oMath>
                </a14:m>
                <a:r>
                  <a:rPr lang="ja-JP" altLang="en-US">
                    <a:latin typeface="微软雅黑" panose="020B0503020204020204" pitchFamily="34" charset="-122"/>
                    <a:ea typeface="微软雅黑" panose="020B0503020204020204" pitchFamily="34" charset="-122"/>
                  </a:rPr>
                  <a:t>与</a:t>
                </a:r>
                <a14:m>
                  <m:oMath xmlns:m="http://schemas.openxmlformats.org/officeDocument/2006/math">
                    <m:sSubSup>
                      <m:sSubSupPr>
                        <m:ctrlPr>
                          <a:rPr lang="en-US" altLang="ja-JP" i="1">
                            <a:latin typeface="Cambria Math" panose="02040503050406030204" pitchFamily="18" charset="0"/>
                            <a:ea typeface="微软雅黑" panose="020B0503020204020204" pitchFamily="34" charset="-122"/>
                          </a:rPr>
                        </m:ctrlPr>
                      </m:sSubSupPr>
                      <m:e>
                        <m:r>
                          <a:rPr lang="en-US" altLang="zh-CN">
                            <a:latin typeface="Cambria Math" panose="02040503050406030204" pitchFamily="18" charset="0"/>
                            <a:ea typeface="微软雅黑" panose="020B0503020204020204" pitchFamily="34" charset="-122"/>
                          </a:rPr>
                          <m:t>𝛼</m:t>
                        </m:r>
                      </m:e>
                      <m:sub>
                        <m:r>
                          <a:rPr lang="en-US" altLang="zh-CN">
                            <a:latin typeface="Cambria Math" panose="02040503050406030204" pitchFamily="18" charset="0"/>
                            <a:ea typeface="微软雅黑" panose="020B0503020204020204" pitchFamily="34" charset="-122"/>
                          </a:rPr>
                          <m:t>1</m:t>
                        </m:r>
                      </m:sub>
                      <m:sup>
                        <m:r>
                          <a:rPr lang="en-US" altLang="ja-JP">
                            <a:latin typeface="Cambria Math" panose="02040503050406030204" pitchFamily="18" charset="0"/>
                            <a:ea typeface="微软雅黑" panose="020B0503020204020204" pitchFamily="34" charset="-122"/>
                          </a:rPr>
                          <m:t>𝑇</m:t>
                        </m:r>
                      </m:sup>
                    </m:sSubSup>
                  </m:oMath>
                </a14:m>
                <a:r>
                  <a:rPr lang="ja-JP" altLang="en-US">
                    <a:latin typeface="微软雅黑" panose="020B0503020204020204" pitchFamily="34" charset="-122"/>
                    <a:ea typeface="微软雅黑" panose="020B0503020204020204" pitchFamily="34" charset="-122"/>
                  </a:rPr>
                  <a:t>不相关的条件下</a:t>
                </a:r>
                <a:r>
                  <a:rPr lang="zh-CN" altLang="en-US" dirty="0">
                    <a:latin typeface="微软雅黑" panose="020B0503020204020204" pitchFamily="34" charset="-122"/>
                    <a:ea typeface="微软雅黑" panose="020B0503020204020204" pitchFamily="34" charset="-122"/>
                  </a:rPr>
                  <a:t>，</a:t>
                </a:r>
                <a:r>
                  <a:rPr lang="en-US" altLang="ja-JP" dirty="0">
                    <a:latin typeface="微软雅黑" panose="020B0503020204020204" pitchFamily="34" charset="-122"/>
                    <a:ea typeface="微软雅黑" panose="020B0503020204020204" pitchFamily="34" charset="-122"/>
                  </a:rPr>
                  <a:t> </a:t>
                </a:r>
                <a14:m>
                  <m:oMath xmlns:m="http://schemas.openxmlformats.org/officeDocument/2006/math">
                    <m:r>
                      <a:rPr lang="en-US" altLang="ja-JP">
                        <a:latin typeface="Cambria Math" panose="02040503050406030204" pitchFamily="18" charset="0"/>
                        <a:ea typeface="微软雅黑" panose="020B0503020204020204" pitchFamily="34" charset="-122"/>
                      </a:rPr>
                      <m:t>𝑥</m:t>
                    </m:r>
                  </m:oMath>
                </a14:m>
                <a:r>
                  <a:rPr lang="ja-JP" altLang="en-US">
                    <a:latin typeface="微软雅黑" panose="020B0503020204020204" pitchFamily="34" charset="-122"/>
                    <a:ea typeface="微软雅黑" panose="020B0503020204020204" pitchFamily="34" charset="-122"/>
                  </a:rPr>
                  <a:t>的所有线性变换中使方差</a:t>
                </a:r>
                <a14:m>
                  <m:oMath xmlns:m="http://schemas.openxmlformats.org/officeDocument/2006/math">
                    <m:r>
                      <a:rPr lang="en-US" altLang="ja-JP">
                        <a:latin typeface="Cambria Math" panose="02040503050406030204" pitchFamily="18" charset="0"/>
                        <a:ea typeface="微软雅黑" panose="020B0503020204020204" pitchFamily="34" charset="-122"/>
                      </a:rPr>
                      <m:t>𝑣𝑎𝑟</m:t>
                    </m:r>
                    <m:d>
                      <m:dPr>
                        <m:ctrlPr>
                          <a:rPr lang="en-US" altLang="ja-JP" i="1">
                            <a:latin typeface="Cambria Math" panose="02040503050406030204" pitchFamily="18" charset="0"/>
                            <a:ea typeface="微软雅黑" panose="020B0503020204020204" pitchFamily="34" charset="-122"/>
                          </a:rPr>
                        </m:ctrlPr>
                      </m:dPr>
                      <m:e>
                        <m:sSubSup>
                          <m:sSubSupPr>
                            <m:ctrlPr>
                              <a:rPr lang="en-US" altLang="ja-JP" i="1">
                                <a:latin typeface="Cambria Math" panose="02040503050406030204" pitchFamily="18" charset="0"/>
                                <a:ea typeface="微软雅黑" panose="020B0503020204020204" pitchFamily="34" charset="-122"/>
                              </a:rPr>
                            </m:ctrlPr>
                          </m:sSubSupPr>
                          <m:e>
                            <m:r>
                              <a:rPr lang="en-US" altLang="zh-CN">
                                <a:latin typeface="Cambria Math" panose="02040503050406030204" pitchFamily="18" charset="0"/>
                                <a:ea typeface="微软雅黑" panose="020B0503020204020204" pitchFamily="34" charset="-122"/>
                              </a:rPr>
                              <m:t>𝛼</m:t>
                            </m:r>
                          </m:e>
                          <m:sub>
                            <m:r>
                              <a:rPr lang="en-US" altLang="zh-CN">
                                <a:latin typeface="Cambria Math" panose="02040503050406030204" pitchFamily="18" charset="0"/>
                                <a:ea typeface="微软雅黑" panose="020B0503020204020204" pitchFamily="34" charset="-122"/>
                              </a:rPr>
                              <m:t>2</m:t>
                            </m:r>
                          </m:sub>
                          <m:sup>
                            <m:r>
                              <a:rPr lang="en-US" altLang="ja-JP">
                                <a:latin typeface="Cambria Math" panose="02040503050406030204" pitchFamily="18" charset="0"/>
                                <a:ea typeface="微软雅黑" panose="020B0503020204020204" pitchFamily="34" charset="-122"/>
                              </a:rPr>
                              <m:t>𝑇</m:t>
                            </m:r>
                          </m:sup>
                        </m:sSubSup>
                        <m:r>
                          <a:rPr lang="en-US" altLang="ja-JP">
                            <a:latin typeface="Cambria Math" panose="02040503050406030204" pitchFamily="18" charset="0"/>
                            <a:ea typeface="微软雅黑" panose="020B0503020204020204" pitchFamily="34" charset="-122"/>
                          </a:rPr>
                          <m:t>𝑥</m:t>
                        </m:r>
                      </m:e>
                    </m:d>
                    <m:r>
                      <a:rPr lang="en-US" altLang="ja-JP">
                        <a:latin typeface="Cambria Math" panose="02040503050406030204" pitchFamily="18" charset="0"/>
                        <a:ea typeface="微软雅黑" panose="020B0503020204020204" pitchFamily="34" charset="-122"/>
                      </a:rPr>
                      <m:t>=</m:t>
                    </m:r>
                    <m:sSubSup>
                      <m:sSubSupPr>
                        <m:ctrlPr>
                          <a:rPr lang="en-US" altLang="ja-JP" i="1">
                            <a:latin typeface="Cambria Math" panose="02040503050406030204" pitchFamily="18" charset="0"/>
                            <a:ea typeface="微软雅黑" panose="020B0503020204020204" pitchFamily="34" charset="-122"/>
                          </a:rPr>
                        </m:ctrlPr>
                      </m:sSubSupPr>
                      <m:e>
                        <m:r>
                          <a:rPr lang="en-US" altLang="zh-CN">
                            <a:latin typeface="Cambria Math" panose="02040503050406030204" pitchFamily="18" charset="0"/>
                            <a:ea typeface="微软雅黑" panose="020B0503020204020204" pitchFamily="34" charset="-122"/>
                          </a:rPr>
                          <m:t>𝛼</m:t>
                        </m:r>
                      </m:e>
                      <m:sub>
                        <m:r>
                          <a:rPr lang="en-US" altLang="zh-CN">
                            <a:latin typeface="Cambria Math" panose="02040503050406030204" pitchFamily="18" charset="0"/>
                            <a:ea typeface="微软雅黑" panose="020B0503020204020204" pitchFamily="34" charset="-122"/>
                          </a:rPr>
                          <m:t>2</m:t>
                        </m:r>
                      </m:sub>
                      <m:sup>
                        <m:r>
                          <a:rPr lang="en-US" altLang="ja-JP">
                            <a:latin typeface="Cambria Math" panose="02040503050406030204" pitchFamily="18" charset="0"/>
                            <a:ea typeface="微软雅黑" panose="020B0503020204020204" pitchFamily="34" charset="-122"/>
                          </a:rPr>
                          <m:t>𝑇</m:t>
                        </m:r>
                      </m:sup>
                    </m:sSubSup>
                    <m:nary>
                      <m:naryPr>
                        <m:chr m:val="∑"/>
                        <m:subHide m:val="on"/>
                        <m:supHide m:val="on"/>
                        <m:ctrlPr>
                          <a:rPr lang="en-US" altLang="ja-JP" i="1">
                            <a:latin typeface="Cambria Math" panose="02040503050406030204" pitchFamily="18" charset="0"/>
                            <a:ea typeface="微软雅黑" panose="020B0503020204020204" pitchFamily="34" charset="-122"/>
                          </a:rPr>
                        </m:ctrlPr>
                      </m:naryPr>
                      <m:sub/>
                      <m:sup/>
                      <m:e>
                        <m:sSub>
                          <m:sSubPr>
                            <m:ctrlPr>
                              <a:rPr lang="en-US" altLang="zh-CN" i="1">
                                <a:latin typeface="Cambria Math" panose="02040503050406030204" pitchFamily="18" charset="0"/>
                                <a:ea typeface="微软雅黑" panose="020B0503020204020204" pitchFamily="34" charset="-122"/>
                              </a:rPr>
                            </m:ctrlPr>
                          </m:sSubPr>
                          <m:e>
                            <m:r>
                              <a:rPr lang="en-US" altLang="zh-CN">
                                <a:latin typeface="Cambria Math" panose="02040503050406030204" pitchFamily="18" charset="0"/>
                                <a:ea typeface="微软雅黑" panose="020B0503020204020204" pitchFamily="34" charset="-122"/>
                              </a:rPr>
                              <m:t>𝛼</m:t>
                            </m:r>
                          </m:e>
                          <m:sub>
                            <m:r>
                              <a:rPr lang="en-US" altLang="zh-CN">
                                <a:latin typeface="Cambria Math" panose="02040503050406030204" pitchFamily="18" charset="0"/>
                                <a:ea typeface="微软雅黑" panose="020B0503020204020204" pitchFamily="34" charset="-122"/>
                              </a:rPr>
                              <m:t>2</m:t>
                            </m:r>
                          </m:sub>
                        </m:sSub>
                      </m:e>
                    </m:nary>
                  </m:oMath>
                </a14:m>
                <a:r>
                  <a:rPr lang="ja-JP" altLang="en-US">
                    <a:latin typeface="微软雅黑" panose="020B0503020204020204" pitchFamily="34" charset="-122"/>
                    <a:ea typeface="微软雅黑" panose="020B0503020204020204" pitchFamily="34" charset="-122"/>
                  </a:rPr>
                  <a:t>达到最大的</a:t>
                </a:r>
                <a:endParaRPr lang="en-GB" altLang="ja-JP" dirty="0">
                  <a:latin typeface="微软雅黑" panose="020B0503020204020204" pitchFamily="34" charset="-122"/>
                  <a:ea typeface="微软雅黑" panose="020B0503020204020204" pitchFamily="34" charset="-122"/>
                </a:endParaRPr>
              </a:p>
              <a:p>
                <a:pPr algn="just">
                  <a:lnSpc>
                    <a:spcPct val="140000"/>
                  </a:lnSpc>
                </a:pPr>
                <a:r>
                  <a:rPr lang="ja-JP" altLang="en-US">
                    <a:latin typeface="微软雅黑" panose="020B0503020204020204" pitchFamily="34" charset="-122"/>
                    <a:ea typeface="微软雅黑" panose="020B0503020204020204" pitchFamily="34" charset="-122"/>
                  </a:rPr>
                  <a:t>求第二主成分需要求解约束最优化问题</a:t>
                </a:r>
                <a:endParaRPr lang="en-GB" altLang="ja-JP" dirty="0">
                  <a:latin typeface="微软雅黑" panose="020B0503020204020204" pitchFamily="34" charset="-122"/>
                  <a:ea typeface="微软雅黑" panose="020B0503020204020204" pitchFamily="34" charset="-122"/>
                </a:endParaRPr>
              </a:p>
              <a:p>
                <a:endParaRPr kumimoji="1" lang="zh-CN" altLang="en-US" dirty="0"/>
              </a:p>
            </p:txBody>
          </p:sp>
        </mc:Choice>
        <mc:Fallback xmlns="">
          <p:sp>
            <p:nvSpPr>
              <p:cNvPr id="3" name="内容占位符 2">
                <a:extLst>
                  <a:ext uri="{FF2B5EF4-FFF2-40B4-BE49-F238E27FC236}">
                    <a16:creationId xmlns:a16="http://schemas.microsoft.com/office/drawing/2014/main" id="{07FAEAAC-82C3-5043-94FA-70CE244F0777}"/>
                  </a:ext>
                </a:extLst>
              </p:cNvPr>
              <p:cNvSpPr>
                <a:spLocks noGrp="1" noRot="1" noChangeAspect="1" noMove="1" noResize="1" noEditPoints="1" noAdjustHandles="1" noChangeArrowheads="1" noChangeShapeType="1" noTextEdit="1"/>
              </p:cNvSpPr>
              <p:nvPr>
                <p:ph idx="1"/>
              </p:nvPr>
            </p:nvSpPr>
            <p:spPr>
              <a:xfrm>
                <a:off x="628650" y="1600200"/>
                <a:ext cx="7886700" cy="4351338"/>
              </a:xfrm>
              <a:blipFill>
                <a:blip r:embed="rId2"/>
                <a:stretch>
                  <a:fillRect l="-1447" r="-1608"/>
                </a:stretch>
              </a:blipFill>
            </p:spPr>
            <p:txBody>
              <a:bodyPr/>
              <a:lstStyle/>
              <a:p>
                <a:r>
                  <a:rPr lang="zh-CN" altLang="en-US">
                    <a:noFill/>
                  </a:rPr>
                  <a:t> </a:t>
                </a:r>
              </a:p>
            </p:txBody>
          </p:sp>
        </mc:Fallback>
      </mc:AlternateContent>
      <p:pic>
        <p:nvPicPr>
          <p:cNvPr id="4" name="Picture 14">
            <a:extLst>
              <a:ext uri="{FF2B5EF4-FFF2-40B4-BE49-F238E27FC236}">
                <a16:creationId xmlns:a16="http://schemas.microsoft.com/office/drawing/2014/main" id="{C5E6C41D-B87D-9243-B61E-91969C5D6069}"/>
              </a:ext>
            </a:extLst>
          </p:cNvPr>
          <p:cNvPicPr>
            <a:picLocks noChangeAspect="1"/>
          </p:cNvPicPr>
          <p:nvPr/>
        </p:nvPicPr>
        <p:blipFill>
          <a:blip r:embed="rId3"/>
          <a:stretch>
            <a:fillRect/>
          </a:stretch>
        </p:blipFill>
        <p:spPr>
          <a:xfrm>
            <a:off x="2962702" y="4884294"/>
            <a:ext cx="2828498" cy="1159357"/>
          </a:xfrm>
          <a:prstGeom prst="rect">
            <a:avLst/>
          </a:prstGeom>
        </p:spPr>
      </p:pic>
    </p:spTree>
    <p:extLst>
      <p:ext uri="{BB962C8B-B14F-4D97-AF65-F5344CB8AC3E}">
        <p14:creationId xmlns:p14="http://schemas.microsoft.com/office/powerpoint/2010/main" val="1315731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38510B-A6A8-594B-9E87-454FED0702BE}"/>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算法</a:t>
            </a:r>
            <a:r>
              <a:rPr kumimoji="1" lang="en-US" altLang="zh-CN" b="1" dirty="0">
                <a:latin typeface="SimHei" panose="02010609060101010101" pitchFamily="49" charset="-122"/>
                <a:ea typeface="SimHei" panose="02010609060101010101" pitchFamily="49" charset="-122"/>
              </a:rPr>
              <a:t>-</a:t>
            </a:r>
            <a:r>
              <a:rPr kumimoji="1" lang="zh-CN" altLang="en-US" b="1" dirty="0">
                <a:latin typeface="SimHei" panose="02010609060101010101" pitchFamily="49" charset="-122"/>
                <a:ea typeface="SimHei" panose="02010609060101010101" pitchFamily="49" charset="-122"/>
              </a:rPr>
              <a:t>主要性质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7FAEAAC-82C3-5043-94FA-70CE244F0777}"/>
                  </a:ext>
                </a:extLst>
              </p:cNvPr>
              <p:cNvSpPr>
                <a:spLocks noGrp="1"/>
              </p:cNvSpPr>
              <p:nvPr>
                <p:ph idx="1"/>
              </p:nvPr>
            </p:nvSpPr>
            <p:spPr/>
            <p:txBody>
              <a:bodyPr/>
              <a:lstStyle/>
              <a:p>
                <a:pPr algn="just">
                  <a:lnSpc>
                    <a:spcPct val="140000"/>
                  </a:lnSpc>
                </a:pPr>
                <a:r>
                  <a:rPr lang="ja-JP" altLang="en-US" sz="2600">
                    <a:latin typeface="微软雅黑" panose="020B0503020204020204" pitchFamily="34" charset="-122"/>
                    <a:ea typeface="微软雅黑" panose="020B0503020204020204" pitchFamily="34" charset="-122"/>
                  </a:rPr>
                  <a:t>注意到</a:t>
                </a:r>
                <a:r>
                  <a:rPr lang="en-US" altLang="ja-JP" sz="2600" dirty="0">
                    <a:latin typeface="微软雅黑" panose="020B0503020204020204" pitchFamily="34" charset="-122"/>
                    <a:ea typeface="微软雅黑" panose="020B0503020204020204" pitchFamily="34" charset="-122"/>
                  </a:rPr>
                  <a:t>                                                    </a:t>
                </a:r>
                <a:r>
                  <a:rPr lang="ja-JP" altLang="en-US" sz="2600">
                    <a:latin typeface="微软雅黑" panose="020B0503020204020204" pitchFamily="34" charset="-122"/>
                    <a:ea typeface="微软雅黑" panose="020B0503020204020204" pitchFamily="34" charset="-122"/>
                  </a:rPr>
                  <a:t>以及</a:t>
                </a:r>
                <a:endParaRPr lang="en-US" altLang="ja-JP" sz="2600" dirty="0">
                  <a:latin typeface="微软雅黑" panose="020B0503020204020204" pitchFamily="34" charset="-122"/>
                  <a:ea typeface="微软雅黑" panose="020B0503020204020204" pitchFamily="34" charset="-122"/>
                </a:endParaRPr>
              </a:p>
              <a:p>
                <a:pPr algn="just">
                  <a:lnSpc>
                    <a:spcPct val="140000"/>
                  </a:lnSpc>
                </a:pPr>
                <a:endParaRPr lang="en-US" altLang="ja-JP" sz="2600" dirty="0">
                  <a:latin typeface="微软雅黑" panose="020B0503020204020204" pitchFamily="34" charset="-122"/>
                  <a:ea typeface="微软雅黑" panose="020B0503020204020204" pitchFamily="34" charset="-122"/>
                </a:endParaRPr>
              </a:p>
              <a:p>
                <a:pPr algn="just">
                  <a:lnSpc>
                    <a:spcPct val="140000"/>
                  </a:lnSpc>
                </a:pPr>
                <a:r>
                  <a:rPr lang="ja-JP" altLang="en-US" sz="2400">
                    <a:latin typeface="微软雅黑" panose="020B0503020204020204" pitchFamily="34" charset="-122"/>
                    <a:ea typeface="微软雅黑" panose="020B0503020204020204" pitchFamily="34" charset="-122"/>
                  </a:rPr>
                  <a:t>定义拉格朗日函数</a:t>
                </a:r>
                <a:endParaRPr lang="en-GB" altLang="ja-JP" sz="2400" dirty="0">
                  <a:latin typeface="微软雅黑" panose="020B0503020204020204" pitchFamily="34" charset="-122"/>
                  <a:ea typeface="微软雅黑" panose="020B0503020204020204" pitchFamily="34" charset="-122"/>
                </a:endParaRPr>
              </a:p>
              <a:p>
                <a:pPr algn="just">
                  <a:lnSpc>
                    <a:spcPct val="140000"/>
                  </a:lnSpc>
                </a:pPr>
                <a:r>
                  <a:rPr lang="ja-JP" altLang="en-US" sz="2400">
                    <a:latin typeface="微软雅黑" panose="020B0503020204020204" pitchFamily="34" charset="-122"/>
                    <a:ea typeface="微软雅黑" panose="020B0503020204020204" pitchFamily="34" charset="-122"/>
                  </a:rPr>
                  <a:t>其中</a:t>
                </a:r>
                <a14:m>
                  <m:oMath xmlns:m="http://schemas.openxmlformats.org/officeDocument/2006/math">
                    <m:r>
                      <a:rPr lang="ja-JP" altLang="en-US" sz="2400" i="1" smtClean="0">
                        <a:latin typeface="Cambria Math" panose="02040503050406030204" pitchFamily="18" charset="0"/>
                        <a:ea typeface="微软雅黑" panose="020B0503020204020204" pitchFamily="34" charset="-122"/>
                      </a:rPr>
                      <m:t>𝜆</m:t>
                    </m:r>
                    <m:r>
                      <a:rPr lang="zh-CN" altLang="en-US" sz="2400" b="0" i="1" smtClean="0">
                        <a:latin typeface="Cambria Math" panose="02040503050406030204" pitchFamily="18" charset="0"/>
                        <a:ea typeface="微软雅黑" panose="020B0503020204020204" pitchFamily="34" charset="-122"/>
                      </a:rPr>
                      <m:t>，</m:t>
                    </m:r>
                    <m:r>
                      <a:rPr lang="zh-CN" altLang="en-US" sz="2400" b="0" i="1" smtClean="0">
                        <a:latin typeface="Cambria Math" panose="02040503050406030204" pitchFamily="18" charset="0"/>
                        <a:ea typeface="微软雅黑" panose="020B0503020204020204" pitchFamily="34" charset="-122"/>
                      </a:rPr>
                      <m:t>𝜙</m:t>
                    </m:r>
                  </m:oMath>
                </a14:m>
                <a:r>
                  <a:rPr lang="zh-CN" altLang="en-US" sz="2400" dirty="0">
                    <a:latin typeface="微软雅黑" panose="020B0503020204020204" pitchFamily="34" charset="-122"/>
                    <a:ea typeface="微软雅黑" panose="020B0503020204020204" pitchFamily="34" charset="-122"/>
                  </a:rPr>
                  <a:t>是拉格朗日乘子。对</a:t>
                </a:r>
                <a14:m>
                  <m:oMath xmlns:m="http://schemas.openxmlformats.org/officeDocument/2006/math">
                    <m:sSub>
                      <m:sSubPr>
                        <m:ctrlPr>
                          <a:rPr lang="en-US" altLang="zh-CN" sz="2400" i="1">
                            <a:latin typeface="Cambria Math" panose="02040503050406030204" pitchFamily="18" charset="0"/>
                            <a:ea typeface="微软雅黑" panose="020B0503020204020204" pitchFamily="34" charset="-122"/>
                          </a:rPr>
                        </m:ctrlPr>
                      </m:sSubPr>
                      <m:e>
                        <m:r>
                          <a:rPr lang="en-US" altLang="zh-CN" sz="2400">
                            <a:latin typeface="Cambria Math" panose="02040503050406030204" pitchFamily="18" charset="0"/>
                            <a:ea typeface="微软雅黑" panose="020B0503020204020204" pitchFamily="34" charset="-122"/>
                          </a:rPr>
                          <m:t>𝛼</m:t>
                        </m:r>
                      </m:e>
                      <m:sub>
                        <m:r>
                          <a:rPr lang="en-US" altLang="zh-CN" sz="2400" b="0" i="0" smtClean="0">
                            <a:latin typeface="Cambria Math" panose="02040503050406030204" pitchFamily="18" charset="0"/>
                            <a:ea typeface="微软雅黑" panose="020B0503020204020204" pitchFamily="34" charset="-122"/>
                          </a:rPr>
                          <m:t>2</m:t>
                        </m:r>
                      </m:sub>
                    </m:sSub>
                  </m:oMath>
                </a14:m>
                <a:r>
                  <a:rPr lang="zh-CN" altLang="en-US" sz="2400" dirty="0">
                    <a:latin typeface="微软雅黑" panose="020B0503020204020204" pitchFamily="34" charset="-122"/>
                    <a:ea typeface="微软雅黑" panose="020B0503020204020204" pitchFamily="34" charset="-122"/>
                  </a:rPr>
                  <a:t>求导，并令其为</a:t>
                </a:r>
                <a:r>
                  <a:rPr lang="en-US" altLang="zh-CN" sz="2400" dirty="0">
                    <a:latin typeface="微软雅黑" panose="020B0503020204020204" pitchFamily="34" charset="-122"/>
                    <a:ea typeface="微软雅黑" panose="020B0503020204020204" pitchFamily="34" charset="-122"/>
                  </a:rPr>
                  <a:t>0</a:t>
                </a:r>
                <a:r>
                  <a:rPr lang="zh-CN" altLang="en-US" sz="2400" dirty="0">
                    <a:latin typeface="微软雅黑" panose="020B0503020204020204" pitchFamily="34" charset="-122"/>
                    <a:ea typeface="微软雅黑" panose="020B0503020204020204" pitchFamily="34" charset="-122"/>
                  </a:rPr>
                  <a:t>，得</a:t>
                </a:r>
                <a:endParaRPr lang="en-GB" altLang="zh-CN" sz="2400" dirty="0">
                  <a:latin typeface="微软雅黑" panose="020B0503020204020204" pitchFamily="34" charset="-122"/>
                  <a:ea typeface="微软雅黑" panose="020B0503020204020204" pitchFamily="34" charset="-122"/>
                </a:endParaRPr>
              </a:p>
              <a:p>
                <a:pPr algn="just">
                  <a:lnSpc>
                    <a:spcPct val="140000"/>
                  </a:lnSpc>
                </a:pPr>
                <a:endParaRPr lang="en-US" altLang="ja-JP" sz="2600" dirty="0">
                  <a:latin typeface="微软雅黑" panose="020B0503020204020204" pitchFamily="34" charset="-122"/>
                  <a:ea typeface="微软雅黑" panose="020B0503020204020204" pitchFamily="34" charset="-122"/>
                </a:endParaRPr>
              </a:p>
              <a:p>
                <a:pPr algn="just">
                  <a:lnSpc>
                    <a:spcPct val="140000"/>
                  </a:lnSpc>
                </a:pPr>
                <a:r>
                  <a:rPr lang="ja-JP" altLang="en-US" sz="2400">
                    <a:latin typeface="微软雅黑" panose="020B0503020204020204" pitchFamily="34" charset="-122"/>
                    <a:ea typeface="微软雅黑" panose="020B0503020204020204" pitchFamily="34" charset="-122"/>
                  </a:rPr>
                  <a:t>将</a:t>
                </a:r>
                <a:r>
                  <a:rPr lang="zh-CN" altLang="en-US" sz="2400" dirty="0">
                    <a:latin typeface="微软雅黑" panose="020B0503020204020204" pitchFamily="34" charset="-122"/>
                    <a:ea typeface="微软雅黑" panose="020B0503020204020204" pitchFamily="34" charset="-122"/>
                  </a:rPr>
                  <a:t>方程左乘以</a:t>
                </a:r>
                <a14:m>
                  <m:oMath xmlns:m="http://schemas.openxmlformats.org/officeDocument/2006/math">
                    <m:sSubSup>
                      <m:sSubSupPr>
                        <m:ctrlPr>
                          <a:rPr lang="en-US" altLang="ja-JP" sz="2400" i="1">
                            <a:latin typeface="Cambria Math" panose="02040503050406030204" pitchFamily="18" charset="0"/>
                            <a:ea typeface="微软雅黑" panose="020B0503020204020204" pitchFamily="34" charset="-122"/>
                          </a:rPr>
                        </m:ctrlPr>
                      </m:sSubSupPr>
                      <m:e>
                        <m:r>
                          <a:rPr lang="en-US" altLang="zh-CN" sz="2400">
                            <a:latin typeface="Cambria Math" panose="02040503050406030204" pitchFamily="18" charset="0"/>
                            <a:ea typeface="微软雅黑" panose="020B0503020204020204" pitchFamily="34" charset="-122"/>
                          </a:rPr>
                          <m:t>𝛼</m:t>
                        </m:r>
                      </m:e>
                      <m:sub>
                        <m:r>
                          <a:rPr lang="en-US" altLang="zh-CN" sz="2400">
                            <a:latin typeface="Cambria Math" panose="02040503050406030204" pitchFamily="18" charset="0"/>
                            <a:ea typeface="微软雅黑" panose="020B0503020204020204" pitchFamily="34" charset="-122"/>
                          </a:rPr>
                          <m:t>1</m:t>
                        </m:r>
                      </m:sub>
                      <m:sup>
                        <m:r>
                          <a:rPr lang="en-US" altLang="ja-JP" sz="2400">
                            <a:latin typeface="Cambria Math" panose="02040503050406030204" pitchFamily="18" charset="0"/>
                            <a:ea typeface="微软雅黑" panose="020B0503020204020204" pitchFamily="34" charset="-122"/>
                          </a:rPr>
                          <m:t>𝑇</m:t>
                        </m:r>
                      </m:sup>
                    </m:sSubSup>
                  </m:oMath>
                </a14:m>
                <a:r>
                  <a:rPr lang="zh-CN" altLang="en-US" sz="2400" dirty="0">
                    <a:latin typeface="微软雅黑" panose="020B0503020204020204" pitchFamily="34" charset="-122"/>
                    <a:ea typeface="微软雅黑" panose="020B0503020204020204" pitchFamily="34" charset="-122"/>
                  </a:rPr>
                  <a:t>有</a:t>
                </a:r>
                <a:endParaRPr lang="en-GB" altLang="zh-CN" sz="2400" dirty="0">
                  <a:latin typeface="微软雅黑" panose="020B0503020204020204" pitchFamily="34" charset="-122"/>
                  <a:ea typeface="微软雅黑" panose="020B0503020204020204" pitchFamily="34" charset="-122"/>
                </a:endParaRPr>
              </a:p>
              <a:p>
                <a:pPr algn="just">
                  <a:lnSpc>
                    <a:spcPct val="140000"/>
                  </a:lnSpc>
                </a:pPr>
                <a:endParaRPr lang="en-US" altLang="ja-JP" sz="2600" dirty="0">
                  <a:latin typeface="微软雅黑" panose="020B0503020204020204" pitchFamily="34" charset="-122"/>
                  <a:ea typeface="微软雅黑" panose="020B0503020204020204" pitchFamily="34" charset="-122"/>
                </a:endParaRPr>
              </a:p>
            </p:txBody>
          </p:sp>
        </mc:Choice>
        <mc:Fallback xmlns="">
          <p:sp>
            <p:nvSpPr>
              <p:cNvPr id="3" name="内容占位符 2">
                <a:extLst>
                  <a:ext uri="{FF2B5EF4-FFF2-40B4-BE49-F238E27FC236}">
                    <a16:creationId xmlns:a16="http://schemas.microsoft.com/office/drawing/2014/main" id="{07FAEAAC-82C3-5043-94FA-70CE244F0777}"/>
                  </a:ext>
                </a:extLst>
              </p:cNvPr>
              <p:cNvSpPr>
                <a:spLocks noGrp="1" noRot="1" noChangeAspect="1" noMove="1" noResize="1" noEditPoints="1" noAdjustHandles="1" noChangeArrowheads="1" noChangeShapeType="1" noTextEdit="1"/>
              </p:cNvSpPr>
              <p:nvPr>
                <p:ph idx="1"/>
              </p:nvPr>
            </p:nvSpPr>
            <p:spPr>
              <a:blipFill>
                <a:blip r:embed="rId2"/>
                <a:stretch>
                  <a:fillRect l="-1286"/>
                </a:stretch>
              </a:blipFill>
            </p:spPr>
            <p:txBody>
              <a:bodyPr/>
              <a:lstStyle/>
              <a:p>
                <a:r>
                  <a:rPr lang="zh-CN" altLang="en-US">
                    <a:noFill/>
                  </a:rPr>
                  <a:t> </a:t>
                </a:r>
              </a:p>
            </p:txBody>
          </p:sp>
        </mc:Fallback>
      </mc:AlternateContent>
      <p:pic>
        <p:nvPicPr>
          <p:cNvPr id="5" name="Picture 15">
            <a:extLst>
              <a:ext uri="{FF2B5EF4-FFF2-40B4-BE49-F238E27FC236}">
                <a16:creationId xmlns:a16="http://schemas.microsoft.com/office/drawing/2014/main" id="{CB2DA220-425D-E642-8864-1849D26DF525}"/>
              </a:ext>
            </a:extLst>
          </p:cNvPr>
          <p:cNvPicPr>
            <a:picLocks noChangeAspect="1"/>
          </p:cNvPicPr>
          <p:nvPr/>
        </p:nvPicPr>
        <p:blipFill>
          <a:blip r:embed="rId3"/>
          <a:stretch>
            <a:fillRect/>
          </a:stretch>
        </p:blipFill>
        <p:spPr>
          <a:xfrm>
            <a:off x="1981200" y="1981200"/>
            <a:ext cx="5003800" cy="330200"/>
          </a:xfrm>
          <a:prstGeom prst="rect">
            <a:avLst/>
          </a:prstGeom>
        </p:spPr>
      </p:pic>
      <p:pic>
        <p:nvPicPr>
          <p:cNvPr id="6" name="Picture 16">
            <a:extLst>
              <a:ext uri="{FF2B5EF4-FFF2-40B4-BE49-F238E27FC236}">
                <a16:creationId xmlns:a16="http://schemas.microsoft.com/office/drawing/2014/main" id="{A8223E65-1C4D-154D-A495-C4C558DC8132}"/>
              </a:ext>
            </a:extLst>
          </p:cNvPr>
          <p:cNvPicPr>
            <a:picLocks noChangeAspect="1"/>
          </p:cNvPicPr>
          <p:nvPr/>
        </p:nvPicPr>
        <p:blipFill>
          <a:blip r:embed="rId4"/>
          <a:stretch>
            <a:fillRect/>
          </a:stretch>
        </p:blipFill>
        <p:spPr>
          <a:xfrm>
            <a:off x="914400" y="2456384"/>
            <a:ext cx="2133600" cy="383674"/>
          </a:xfrm>
          <a:prstGeom prst="rect">
            <a:avLst/>
          </a:prstGeom>
        </p:spPr>
      </p:pic>
      <p:pic>
        <p:nvPicPr>
          <p:cNvPr id="8" name="Picture 3">
            <a:extLst>
              <a:ext uri="{FF2B5EF4-FFF2-40B4-BE49-F238E27FC236}">
                <a16:creationId xmlns:a16="http://schemas.microsoft.com/office/drawing/2014/main" id="{1898D594-E8D2-F341-A8CB-089510C49446}"/>
              </a:ext>
            </a:extLst>
          </p:cNvPr>
          <p:cNvPicPr>
            <a:picLocks noChangeAspect="1"/>
          </p:cNvPicPr>
          <p:nvPr/>
        </p:nvPicPr>
        <p:blipFill>
          <a:blip r:embed="rId5"/>
          <a:stretch>
            <a:fillRect/>
          </a:stretch>
        </p:blipFill>
        <p:spPr>
          <a:xfrm>
            <a:off x="3429000" y="3314700"/>
            <a:ext cx="3378200" cy="419100"/>
          </a:xfrm>
          <a:prstGeom prst="rect">
            <a:avLst/>
          </a:prstGeom>
        </p:spPr>
      </p:pic>
      <p:pic>
        <p:nvPicPr>
          <p:cNvPr id="9" name="Picture 6">
            <a:extLst>
              <a:ext uri="{FF2B5EF4-FFF2-40B4-BE49-F238E27FC236}">
                <a16:creationId xmlns:a16="http://schemas.microsoft.com/office/drawing/2014/main" id="{3F00BF9F-FAD4-1D41-8635-3878296BB172}"/>
              </a:ext>
            </a:extLst>
          </p:cNvPr>
          <p:cNvPicPr>
            <a:picLocks noChangeAspect="1"/>
          </p:cNvPicPr>
          <p:nvPr/>
        </p:nvPicPr>
        <p:blipFill>
          <a:blip r:embed="rId6"/>
          <a:stretch>
            <a:fillRect/>
          </a:stretch>
        </p:blipFill>
        <p:spPr>
          <a:xfrm>
            <a:off x="2895600" y="4546601"/>
            <a:ext cx="2552700" cy="368300"/>
          </a:xfrm>
          <a:prstGeom prst="rect">
            <a:avLst/>
          </a:prstGeom>
        </p:spPr>
      </p:pic>
      <p:sp>
        <p:nvSpPr>
          <p:cNvPr id="10" name="TextBox 11">
            <a:extLst>
              <a:ext uri="{FF2B5EF4-FFF2-40B4-BE49-F238E27FC236}">
                <a16:creationId xmlns:a16="http://schemas.microsoft.com/office/drawing/2014/main" id="{75F80854-C1BA-8548-9485-B18135D37E91}"/>
              </a:ext>
            </a:extLst>
          </p:cNvPr>
          <p:cNvSpPr txBox="1"/>
          <p:nvPr/>
        </p:nvSpPr>
        <p:spPr>
          <a:xfrm>
            <a:off x="5608236" y="4541818"/>
            <a:ext cx="1198964"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16.10</a:t>
            </a:r>
            <a:r>
              <a:rPr lang="zh-CN" altLang="en-US" dirty="0">
                <a:latin typeface="微软雅黑" panose="020B0503020204020204" pitchFamily="34" charset="-122"/>
                <a:ea typeface="微软雅黑" panose="020B0503020204020204" pitchFamily="34" charset="-122"/>
              </a:rPr>
              <a:t>）</a:t>
            </a:r>
            <a:endParaRPr lang="en-US" dirty="0">
              <a:latin typeface="微软雅黑" panose="020B0503020204020204" pitchFamily="34" charset="-122"/>
              <a:ea typeface="微软雅黑" panose="020B0503020204020204" pitchFamily="34" charset="-122"/>
            </a:endParaRPr>
          </a:p>
        </p:txBody>
      </p:sp>
      <p:pic>
        <p:nvPicPr>
          <p:cNvPr id="11" name="Picture 8">
            <a:extLst>
              <a:ext uri="{FF2B5EF4-FFF2-40B4-BE49-F238E27FC236}">
                <a16:creationId xmlns:a16="http://schemas.microsoft.com/office/drawing/2014/main" id="{A609F37A-6223-6545-9CE1-23C2901742AD}"/>
              </a:ext>
            </a:extLst>
          </p:cNvPr>
          <p:cNvPicPr>
            <a:picLocks noChangeAspect="1"/>
          </p:cNvPicPr>
          <p:nvPr/>
        </p:nvPicPr>
        <p:blipFill>
          <a:blip r:embed="rId7"/>
          <a:stretch>
            <a:fillRect/>
          </a:stretch>
        </p:blipFill>
        <p:spPr>
          <a:xfrm>
            <a:off x="3462495" y="5251331"/>
            <a:ext cx="3378200" cy="444500"/>
          </a:xfrm>
          <a:prstGeom prst="rect">
            <a:avLst/>
          </a:prstGeom>
        </p:spPr>
      </p:pic>
    </p:spTree>
    <p:extLst>
      <p:ext uri="{BB962C8B-B14F-4D97-AF65-F5344CB8AC3E}">
        <p14:creationId xmlns:p14="http://schemas.microsoft.com/office/powerpoint/2010/main" val="41457637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38510B-A6A8-594B-9E87-454FED0702BE}"/>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算法</a:t>
            </a:r>
            <a:r>
              <a:rPr kumimoji="1" lang="en-US" altLang="zh-CN" b="1" dirty="0">
                <a:latin typeface="SimHei" panose="02010609060101010101" pitchFamily="49" charset="-122"/>
                <a:ea typeface="SimHei" panose="02010609060101010101" pitchFamily="49" charset="-122"/>
              </a:rPr>
              <a:t>-</a:t>
            </a:r>
            <a:r>
              <a:rPr kumimoji="1" lang="zh-CN" altLang="en-US" b="1" dirty="0">
                <a:latin typeface="SimHei" panose="02010609060101010101" pitchFamily="49" charset="-122"/>
                <a:ea typeface="SimHei" panose="02010609060101010101" pitchFamily="49" charset="-122"/>
              </a:rPr>
              <a:t>主要性质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7FAEAAC-82C3-5043-94FA-70CE244F0777}"/>
                  </a:ext>
                </a:extLst>
              </p:cNvPr>
              <p:cNvSpPr>
                <a:spLocks noGrp="1"/>
              </p:cNvSpPr>
              <p:nvPr>
                <p:ph idx="1"/>
              </p:nvPr>
            </p:nvSpPr>
            <p:spPr/>
            <p:txBody>
              <a:bodyPr/>
              <a:lstStyle/>
              <a:p>
                <a:pPr algn="just">
                  <a:lnSpc>
                    <a:spcPct val="140000"/>
                  </a:lnSpc>
                </a:pPr>
                <a:r>
                  <a:rPr lang="ja-JP" altLang="en-US" sz="2600">
                    <a:latin typeface="微软雅黑" panose="020B0503020204020204" pitchFamily="34" charset="-122"/>
                    <a:ea typeface="微软雅黑" panose="020B0503020204020204" pitchFamily="34" charset="-122"/>
                  </a:rPr>
                  <a:t>此式前两项为</a:t>
                </a:r>
                <a:r>
                  <a:rPr lang="en-US" altLang="zh-CN" sz="2600" dirty="0">
                    <a:latin typeface="微软雅黑" panose="020B0503020204020204" pitchFamily="34" charset="-122"/>
                    <a:ea typeface="微软雅黑" panose="020B0503020204020204" pitchFamily="34" charset="-122"/>
                  </a:rPr>
                  <a:t>0</a:t>
                </a:r>
                <a:r>
                  <a:rPr lang="zh-CN" altLang="en-US" sz="2600" dirty="0">
                    <a:latin typeface="微软雅黑" panose="020B0503020204020204" pitchFamily="34" charset="-122"/>
                    <a:ea typeface="微软雅黑" panose="020B0503020204020204" pitchFamily="34" charset="-122"/>
                  </a:rPr>
                  <a:t>，</a:t>
                </a:r>
                <a:r>
                  <a:rPr lang="ja-JP" altLang="en-US" sz="2600">
                    <a:latin typeface="微软雅黑" panose="020B0503020204020204" pitchFamily="34" charset="-122"/>
                    <a:ea typeface="微软雅黑" panose="020B0503020204020204" pitchFamily="34" charset="-122"/>
                  </a:rPr>
                  <a:t>且</a:t>
                </a:r>
                <a14:m>
                  <m:oMath xmlns:m="http://schemas.openxmlformats.org/officeDocument/2006/math">
                    <m:sSubSup>
                      <m:sSubSupPr>
                        <m:ctrlPr>
                          <a:rPr lang="en-US" altLang="ja-JP" sz="2600" i="1">
                            <a:latin typeface="Cambria Math" panose="02040503050406030204" pitchFamily="18" charset="0"/>
                            <a:ea typeface="微软雅黑" panose="020B0503020204020204" pitchFamily="34" charset="-122"/>
                          </a:rPr>
                        </m:ctrlPr>
                      </m:sSubSupPr>
                      <m:e>
                        <m:r>
                          <a:rPr lang="en-US" altLang="zh-CN" sz="2600">
                            <a:latin typeface="Cambria Math" panose="02040503050406030204" pitchFamily="18" charset="0"/>
                            <a:ea typeface="微软雅黑" panose="020B0503020204020204" pitchFamily="34" charset="-122"/>
                          </a:rPr>
                          <m:t>𝛼</m:t>
                        </m:r>
                      </m:e>
                      <m:sub>
                        <m:r>
                          <a:rPr lang="en-US" altLang="zh-CN" sz="2600">
                            <a:latin typeface="Cambria Math" panose="02040503050406030204" pitchFamily="18" charset="0"/>
                            <a:ea typeface="微软雅黑" panose="020B0503020204020204" pitchFamily="34" charset="-122"/>
                          </a:rPr>
                          <m:t>1</m:t>
                        </m:r>
                      </m:sub>
                      <m:sup>
                        <m:r>
                          <a:rPr lang="en-US" altLang="ja-JP" sz="2600">
                            <a:latin typeface="Cambria Math" panose="02040503050406030204" pitchFamily="18" charset="0"/>
                            <a:ea typeface="微软雅黑" panose="020B0503020204020204" pitchFamily="34" charset="-122"/>
                          </a:rPr>
                          <m:t>𝑇</m:t>
                        </m:r>
                      </m:sup>
                    </m:sSubSup>
                  </m:oMath>
                </a14:m>
                <a:r>
                  <a:rPr lang="en-US" altLang="zh-CN" sz="2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2600" i="1">
                            <a:latin typeface="Cambria Math" panose="02040503050406030204" pitchFamily="18" charset="0"/>
                            <a:ea typeface="微软雅黑" panose="020B0503020204020204" pitchFamily="34" charset="-122"/>
                          </a:rPr>
                        </m:ctrlPr>
                      </m:sSubPr>
                      <m:e>
                        <m:r>
                          <a:rPr lang="en-US" altLang="zh-CN" sz="2600">
                            <a:latin typeface="Cambria Math" panose="02040503050406030204" pitchFamily="18" charset="0"/>
                            <a:ea typeface="微软雅黑" panose="020B0503020204020204" pitchFamily="34" charset="-122"/>
                          </a:rPr>
                          <m:t>𝛼</m:t>
                        </m:r>
                      </m:e>
                      <m:sub>
                        <m:r>
                          <a:rPr lang="en-US" altLang="zh-CN" sz="2600">
                            <a:latin typeface="Cambria Math" panose="02040503050406030204" pitchFamily="18" charset="0"/>
                            <a:ea typeface="微软雅黑" panose="020B0503020204020204" pitchFamily="34" charset="-122"/>
                          </a:rPr>
                          <m:t>1</m:t>
                        </m:r>
                      </m:sub>
                    </m:sSub>
                    <m:r>
                      <a:rPr lang="en-US" altLang="zh-CN" sz="2600">
                        <a:latin typeface="Cambria Math" panose="02040503050406030204" pitchFamily="18" charset="0"/>
                        <a:ea typeface="微软雅黑" panose="020B0503020204020204" pitchFamily="34" charset="-122"/>
                      </a:rPr>
                      <m:t>=1 </m:t>
                    </m:r>
                  </m:oMath>
                </a14:m>
                <a:r>
                  <a:rPr lang="zh-CN" altLang="en-US" sz="2600" dirty="0">
                    <a:latin typeface="微软雅黑" panose="020B0503020204020204" pitchFamily="34" charset="-122"/>
                    <a:ea typeface="微软雅黑" panose="020B0503020204020204" pitchFamily="34" charset="-122"/>
                  </a:rPr>
                  <a:t>，</a:t>
                </a:r>
                <a:r>
                  <a:rPr lang="ja-JP" altLang="en-US" sz="2600">
                    <a:latin typeface="微软雅黑" panose="020B0503020204020204" pitchFamily="34" charset="-122"/>
                    <a:ea typeface="微软雅黑" panose="020B0503020204020204" pitchFamily="34" charset="-122"/>
                  </a:rPr>
                  <a:t>导出</a:t>
                </a:r>
                <a14:m>
                  <m:oMath xmlns:m="http://schemas.openxmlformats.org/officeDocument/2006/math">
                    <m:r>
                      <a:rPr lang="ja-JP" altLang="en-US" sz="2600">
                        <a:latin typeface="Cambria Math" panose="02040503050406030204" pitchFamily="18" charset="0"/>
                        <a:ea typeface="微软雅黑" panose="020B0503020204020204" pitchFamily="34" charset="-122"/>
                      </a:rPr>
                      <m:t>𝜙</m:t>
                    </m:r>
                    <m:r>
                      <a:rPr lang="en-US" altLang="zh-CN" sz="2600">
                        <a:latin typeface="Cambria Math" panose="02040503050406030204" pitchFamily="18" charset="0"/>
                        <a:ea typeface="微软雅黑" panose="020B0503020204020204" pitchFamily="34" charset="-122"/>
                      </a:rPr>
                      <m:t>=0</m:t>
                    </m:r>
                  </m:oMath>
                </a14:m>
                <a:r>
                  <a:rPr lang="zh-CN" altLang="en-US" sz="2600" dirty="0">
                    <a:latin typeface="微软雅黑" panose="020B0503020204020204" pitchFamily="34" charset="-122"/>
                    <a:ea typeface="微软雅黑" panose="020B0503020204020204" pitchFamily="34" charset="-122"/>
                  </a:rPr>
                  <a:t>，</a:t>
                </a:r>
                <a:r>
                  <a:rPr lang="ja-JP" altLang="en-US" sz="2600">
                    <a:latin typeface="微软雅黑" panose="020B0503020204020204" pitchFamily="34" charset="-122"/>
                    <a:ea typeface="微软雅黑" panose="020B0503020204020204" pitchFamily="34" charset="-122"/>
                  </a:rPr>
                  <a:t>因此式</a:t>
                </a:r>
                <a:r>
                  <a:rPr lang="en-US" altLang="ja-JP" sz="2600" dirty="0">
                    <a:latin typeface="微软雅黑" panose="020B0503020204020204" pitchFamily="34" charset="-122"/>
                    <a:ea typeface="微软雅黑" panose="020B0503020204020204" pitchFamily="34" charset="-122"/>
                  </a:rPr>
                  <a:t>(16.10)</a:t>
                </a:r>
                <a:r>
                  <a:rPr lang="ja-JP" altLang="en-US" sz="2600">
                    <a:latin typeface="微软雅黑" panose="020B0503020204020204" pitchFamily="34" charset="-122"/>
                    <a:ea typeface="微软雅黑" panose="020B0503020204020204" pitchFamily="34" charset="-122"/>
                  </a:rPr>
                  <a:t>成为</a:t>
                </a:r>
                <a:endParaRPr lang="en-GB" altLang="ja-JP" sz="2600" dirty="0">
                  <a:latin typeface="微软雅黑" panose="020B0503020204020204" pitchFamily="34" charset="-122"/>
                  <a:ea typeface="微软雅黑" panose="020B0503020204020204" pitchFamily="34" charset="-122"/>
                </a:endParaRPr>
              </a:p>
              <a:p>
                <a:pPr algn="just">
                  <a:lnSpc>
                    <a:spcPct val="140000"/>
                  </a:lnSpc>
                </a:pPr>
                <a:r>
                  <a:rPr lang="ja-JP" altLang="en-US" sz="2600">
                    <a:latin typeface="微软雅黑" panose="020B0503020204020204" pitchFamily="34" charset="-122"/>
                    <a:ea typeface="微软雅黑" panose="020B0503020204020204" pitchFamily="34" charset="-122"/>
                  </a:rPr>
                  <a:t>由此</a:t>
                </a:r>
                <a:r>
                  <a:rPr lang="zh-CN" altLang="en-US" sz="2600" dirty="0">
                    <a:latin typeface="微软雅黑" panose="020B0503020204020204" pitchFamily="34" charset="-122"/>
                    <a:ea typeface="微软雅黑" panose="020B0503020204020204" pitchFamily="34" charset="-122"/>
                  </a:rPr>
                  <a:t>，</a:t>
                </a:r>
                <a14:m>
                  <m:oMath xmlns:m="http://schemas.openxmlformats.org/officeDocument/2006/math">
                    <m:r>
                      <a:rPr lang="zh-CN" altLang="en-US" i="1">
                        <a:latin typeface="Cambria Math" panose="02040503050406030204" pitchFamily="18" charset="0"/>
                        <a:ea typeface="微软雅黑" panose="020B0503020204020204" pitchFamily="34" charset="-122"/>
                      </a:rPr>
                      <m:t>𝜆</m:t>
                    </m:r>
                  </m:oMath>
                </a14:m>
                <a:r>
                  <a:rPr lang="ja-JP" altLang="en-US" sz="2600">
                    <a:latin typeface="微软雅黑" panose="020B0503020204020204" pitchFamily="34" charset="-122"/>
                    <a:ea typeface="微软雅黑" panose="020B0503020204020204" pitchFamily="34" charset="-122"/>
                  </a:rPr>
                  <a:t>是</a:t>
                </a:r>
                <a14:m>
                  <m:oMath xmlns:m="http://schemas.openxmlformats.org/officeDocument/2006/math">
                    <m:nary>
                      <m:naryPr>
                        <m:chr m:val="∑"/>
                        <m:subHide m:val="on"/>
                        <m:supHide m:val="on"/>
                        <m:ctrlPr>
                          <a:rPr lang="ja-JP" altLang="en-US" sz="2600" i="1" smtClean="0">
                            <a:latin typeface="Cambria Math" panose="02040503050406030204" pitchFamily="18" charset="0"/>
                            <a:ea typeface="微软雅黑" panose="020B0503020204020204" pitchFamily="34" charset="-122"/>
                          </a:rPr>
                        </m:ctrlPr>
                      </m:naryPr>
                      <m:sub/>
                      <m:sup/>
                      <m:e>
                        <m:r>
                          <a:rPr lang="zh-CN" altLang="en-US" sz="2600" b="0" i="1" smtClean="0">
                            <a:latin typeface="Cambria Math" panose="02040503050406030204" pitchFamily="18" charset="0"/>
                            <a:ea typeface="微软雅黑" panose="020B0503020204020204" pitchFamily="34" charset="-122"/>
                          </a:rPr>
                          <m:t> </m:t>
                        </m:r>
                      </m:e>
                    </m:nary>
                  </m:oMath>
                </a14:m>
                <a:r>
                  <a:rPr lang="ja-JP" altLang="en-US" sz="2600">
                    <a:latin typeface="微软雅黑" panose="020B0503020204020204" pitchFamily="34" charset="-122"/>
                    <a:ea typeface="微软雅黑" panose="020B0503020204020204" pitchFamily="34" charset="-122"/>
                  </a:rPr>
                  <a:t>的特征值</a:t>
                </a:r>
                <a:r>
                  <a:rPr lang="zh-CN" altLang="en-US" sz="2600" dirty="0">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sz="2600" i="1">
                            <a:latin typeface="Cambria Math" panose="02040503050406030204" pitchFamily="18" charset="0"/>
                            <a:ea typeface="微软雅黑" panose="020B0503020204020204" pitchFamily="34" charset="-122"/>
                          </a:rPr>
                        </m:ctrlPr>
                      </m:sSubPr>
                      <m:e>
                        <m:r>
                          <a:rPr lang="en-US" altLang="zh-CN" sz="2600">
                            <a:latin typeface="Cambria Math" panose="02040503050406030204" pitchFamily="18" charset="0"/>
                            <a:ea typeface="微软雅黑" panose="020B0503020204020204" pitchFamily="34" charset="-122"/>
                          </a:rPr>
                          <m:t>𝛼</m:t>
                        </m:r>
                      </m:e>
                      <m:sub>
                        <m:r>
                          <a:rPr lang="en-US" altLang="zh-CN" sz="2600" b="0" i="0" smtClean="0">
                            <a:latin typeface="Cambria Math" panose="02040503050406030204" pitchFamily="18" charset="0"/>
                            <a:ea typeface="微软雅黑" panose="020B0503020204020204" pitchFamily="34" charset="-122"/>
                          </a:rPr>
                          <m:t>2</m:t>
                        </m:r>
                      </m:sub>
                    </m:sSub>
                  </m:oMath>
                </a14:m>
                <a:r>
                  <a:rPr lang="zh-CN" altLang="en-US" sz="2600" dirty="0">
                    <a:latin typeface="微软雅黑" panose="020B0503020204020204" pitchFamily="34" charset="-122"/>
                    <a:ea typeface="微软雅黑" panose="020B0503020204020204" pitchFamily="34" charset="-122"/>
                  </a:rPr>
                  <a:t>是对应的单位特征向量。于是，目标函数</a:t>
                </a:r>
                <a:endParaRPr lang="en-GB" altLang="zh-CN" sz="2600" dirty="0">
                  <a:latin typeface="微软雅黑" panose="020B0503020204020204" pitchFamily="34" charset="-122"/>
                  <a:ea typeface="微软雅黑" panose="020B0503020204020204" pitchFamily="34" charset="-122"/>
                </a:endParaRPr>
              </a:p>
              <a:p>
                <a:endParaRPr kumimoji="1" lang="zh-CN" altLang="en-US" dirty="0"/>
              </a:p>
            </p:txBody>
          </p:sp>
        </mc:Choice>
        <mc:Fallback xmlns="">
          <p:sp>
            <p:nvSpPr>
              <p:cNvPr id="3" name="内容占位符 2">
                <a:extLst>
                  <a:ext uri="{FF2B5EF4-FFF2-40B4-BE49-F238E27FC236}">
                    <a16:creationId xmlns:a16="http://schemas.microsoft.com/office/drawing/2014/main" id="{07FAEAAC-82C3-5043-94FA-70CE244F0777}"/>
                  </a:ext>
                </a:extLst>
              </p:cNvPr>
              <p:cNvSpPr>
                <a:spLocks noGrp="1" noRot="1" noChangeAspect="1" noMove="1" noResize="1" noEditPoints="1" noAdjustHandles="1" noChangeArrowheads="1" noChangeShapeType="1" noTextEdit="1"/>
              </p:cNvSpPr>
              <p:nvPr>
                <p:ph idx="1"/>
              </p:nvPr>
            </p:nvSpPr>
            <p:spPr>
              <a:blipFill>
                <a:blip r:embed="rId2"/>
                <a:stretch>
                  <a:fillRect l="-1286" r="-1286"/>
                </a:stretch>
              </a:blipFill>
            </p:spPr>
            <p:txBody>
              <a:bodyPr/>
              <a:lstStyle/>
              <a:p>
                <a:r>
                  <a:rPr lang="zh-CN" altLang="en-US">
                    <a:noFill/>
                  </a:rPr>
                  <a:t> </a:t>
                </a:r>
              </a:p>
            </p:txBody>
          </p:sp>
        </mc:Fallback>
      </mc:AlternateContent>
      <p:pic>
        <p:nvPicPr>
          <p:cNvPr id="4" name="Picture 12">
            <a:extLst>
              <a:ext uri="{FF2B5EF4-FFF2-40B4-BE49-F238E27FC236}">
                <a16:creationId xmlns:a16="http://schemas.microsoft.com/office/drawing/2014/main" id="{30164907-D47C-4D4A-8291-4C9974704000}"/>
              </a:ext>
            </a:extLst>
          </p:cNvPr>
          <p:cNvPicPr>
            <a:picLocks noChangeAspect="1"/>
          </p:cNvPicPr>
          <p:nvPr/>
        </p:nvPicPr>
        <p:blipFill>
          <a:blip r:embed="rId3"/>
          <a:stretch>
            <a:fillRect/>
          </a:stretch>
        </p:blipFill>
        <p:spPr>
          <a:xfrm>
            <a:off x="3048000" y="2514600"/>
            <a:ext cx="1828800" cy="431800"/>
          </a:xfrm>
          <a:prstGeom prst="rect">
            <a:avLst/>
          </a:prstGeom>
        </p:spPr>
      </p:pic>
      <p:pic>
        <p:nvPicPr>
          <p:cNvPr id="5" name="Picture 16">
            <a:extLst>
              <a:ext uri="{FF2B5EF4-FFF2-40B4-BE49-F238E27FC236}">
                <a16:creationId xmlns:a16="http://schemas.microsoft.com/office/drawing/2014/main" id="{6E73F218-FC78-4B40-AD04-F36D6F546A23}"/>
              </a:ext>
            </a:extLst>
          </p:cNvPr>
          <p:cNvPicPr>
            <a:picLocks noChangeAspect="1"/>
          </p:cNvPicPr>
          <p:nvPr/>
        </p:nvPicPr>
        <p:blipFill>
          <a:blip r:embed="rId4"/>
          <a:stretch>
            <a:fillRect/>
          </a:stretch>
        </p:blipFill>
        <p:spPr>
          <a:xfrm>
            <a:off x="3352800" y="3761581"/>
            <a:ext cx="3441700" cy="533400"/>
          </a:xfrm>
          <a:prstGeom prst="rect">
            <a:avLst/>
          </a:prstGeom>
        </p:spPr>
      </p:pic>
    </p:spTree>
    <p:extLst>
      <p:ext uri="{BB962C8B-B14F-4D97-AF65-F5344CB8AC3E}">
        <p14:creationId xmlns:p14="http://schemas.microsoft.com/office/powerpoint/2010/main" val="25602142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38510B-A6A8-594B-9E87-454FED0702BE}"/>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算法</a:t>
            </a:r>
            <a:r>
              <a:rPr kumimoji="1" lang="en-US" altLang="zh-CN" b="1" dirty="0">
                <a:latin typeface="SimHei" panose="02010609060101010101" pitchFamily="49" charset="-122"/>
                <a:ea typeface="SimHei" panose="02010609060101010101" pitchFamily="49" charset="-122"/>
              </a:rPr>
              <a:t>-</a:t>
            </a:r>
            <a:r>
              <a:rPr kumimoji="1" lang="zh-CN" altLang="en-US" b="1" dirty="0">
                <a:latin typeface="SimHei" panose="02010609060101010101" pitchFamily="49" charset="-122"/>
                <a:ea typeface="SimHei" panose="02010609060101010101" pitchFamily="49" charset="-122"/>
              </a:rPr>
              <a:t>主要性质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7FAEAAC-82C3-5043-94FA-70CE244F0777}"/>
                  </a:ext>
                </a:extLst>
              </p:cNvPr>
              <p:cNvSpPr>
                <a:spLocks noGrp="1"/>
              </p:cNvSpPr>
              <p:nvPr>
                <p:ph idx="1"/>
              </p:nvPr>
            </p:nvSpPr>
            <p:spPr/>
            <p:txBody>
              <a:bodyPr>
                <a:normAutofit fontScale="92500" lnSpcReduction="20000"/>
              </a:bodyPr>
              <a:lstStyle/>
              <a:p>
                <a:pPr algn="just">
                  <a:lnSpc>
                    <a:spcPct val="140000"/>
                  </a:lnSpc>
                </a:pPr>
                <a:r>
                  <a:rPr lang="ja-JP" altLang="en-US">
                    <a:latin typeface="微软雅黑" panose="020B0503020204020204" pitchFamily="34" charset="-122"/>
                    <a:ea typeface="微软雅黑" panose="020B0503020204020204" pitchFamily="34" charset="-122"/>
                  </a:rPr>
                  <a:t>假设</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a:latin typeface="Cambria Math" panose="02040503050406030204" pitchFamily="18" charset="0"/>
                            <a:ea typeface="微软雅黑" panose="020B0503020204020204" pitchFamily="34" charset="-122"/>
                          </a:rPr>
                          <m:t>𝛼</m:t>
                        </m:r>
                      </m:e>
                      <m:sub>
                        <m:r>
                          <a:rPr lang="en-US" altLang="zh-CN">
                            <a:latin typeface="Cambria Math" panose="02040503050406030204" pitchFamily="18" charset="0"/>
                            <a:ea typeface="微软雅黑" panose="020B0503020204020204" pitchFamily="34" charset="-122"/>
                          </a:rPr>
                          <m:t>2</m:t>
                        </m:r>
                      </m:sub>
                    </m:sSub>
                  </m:oMath>
                </a14:m>
                <a:r>
                  <a:rPr lang="ja-JP" altLang="en-US">
                    <a:latin typeface="微软雅黑" panose="020B0503020204020204" pitchFamily="34" charset="-122"/>
                    <a:ea typeface="微软雅黑" panose="020B0503020204020204" pitchFamily="34" charset="-122"/>
                  </a:rPr>
                  <a:t>是</a:t>
                </a:r>
                <a14:m>
                  <m:oMath xmlns:m="http://schemas.openxmlformats.org/officeDocument/2006/math">
                    <m:nary>
                      <m:naryPr>
                        <m:chr m:val="∑"/>
                        <m:subHide m:val="on"/>
                        <m:supHide m:val="on"/>
                        <m:ctrlPr>
                          <a:rPr lang="ja-JP" altLang="en-US" i="1">
                            <a:latin typeface="Cambria Math" panose="02040503050406030204" pitchFamily="18" charset="0"/>
                            <a:ea typeface="微软雅黑" panose="020B0503020204020204" pitchFamily="34" charset="-122"/>
                          </a:rPr>
                        </m:ctrlPr>
                      </m:naryPr>
                      <m:sub/>
                      <m:sup/>
                      <m:e>
                        <m:r>
                          <a:rPr lang="zh-CN" altLang="en-US">
                            <a:latin typeface="Cambria Math" panose="02040503050406030204" pitchFamily="18" charset="0"/>
                            <a:ea typeface="微软雅黑" panose="020B0503020204020204" pitchFamily="34" charset="-122"/>
                          </a:rPr>
                          <m:t> </m:t>
                        </m:r>
                      </m:e>
                    </m:nary>
                  </m:oMath>
                </a14:m>
                <a:r>
                  <a:rPr lang="ja-JP" altLang="en-US">
                    <a:latin typeface="微软雅黑" panose="020B0503020204020204" pitchFamily="34" charset="-122"/>
                    <a:ea typeface="微软雅黑" panose="020B0503020204020204" pitchFamily="34" charset="-122"/>
                  </a:rPr>
                  <a:t>的第二大特征值</a:t>
                </a:r>
                <a14:m>
                  <m:oMath xmlns:m="http://schemas.openxmlformats.org/officeDocument/2006/math">
                    <m:sSub>
                      <m:sSubPr>
                        <m:ctrlPr>
                          <a:rPr lang="en-US" altLang="ja-JP" i="1">
                            <a:latin typeface="Cambria Math" panose="02040503050406030204" pitchFamily="18" charset="0"/>
                            <a:ea typeface="微软雅黑" panose="020B0503020204020204" pitchFamily="34" charset="-122"/>
                          </a:rPr>
                        </m:ctrlPr>
                      </m:sSubPr>
                      <m:e>
                        <m:r>
                          <a:rPr lang="en-US" altLang="ja-JP">
                            <a:latin typeface="Cambria Math" panose="02040503050406030204" pitchFamily="18" charset="0"/>
                            <a:ea typeface="微软雅黑" panose="020B0503020204020204" pitchFamily="34" charset="-122"/>
                          </a:rPr>
                          <m:t>𝜆</m:t>
                        </m:r>
                      </m:e>
                      <m:sub>
                        <m:r>
                          <a:rPr lang="en-US" altLang="zh-CN">
                            <a:latin typeface="Cambria Math" panose="02040503050406030204" pitchFamily="18" charset="0"/>
                            <a:ea typeface="微软雅黑" panose="020B0503020204020204" pitchFamily="34" charset="-122"/>
                          </a:rPr>
                          <m:t>2</m:t>
                        </m:r>
                      </m:sub>
                    </m:sSub>
                  </m:oMath>
                </a14:m>
                <a:r>
                  <a:rPr lang="zh-CN" altLang="en-US" dirty="0">
                    <a:latin typeface="微软雅黑" panose="020B0503020204020204" pitchFamily="34" charset="-122"/>
                    <a:ea typeface="微软雅黑" panose="020B0503020204020204" pitchFamily="34" charset="-122"/>
                  </a:rPr>
                  <a:t>对应的单位特征向量，显然</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a:latin typeface="Cambria Math" panose="02040503050406030204" pitchFamily="18" charset="0"/>
                            <a:ea typeface="微软雅黑" panose="020B0503020204020204" pitchFamily="34" charset="-122"/>
                          </a:rPr>
                          <m:t>𝛼</m:t>
                        </m:r>
                      </m:e>
                      <m:sub>
                        <m:r>
                          <a:rPr lang="en-US" altLang="zh-CN">
                            <a:latin typeface="Cambria Math" panose="02040503050406030204" pitchFamily="18" charset="0"/>
                            <a:ea typeface="微软雅黑" panose="020B0503020204020204" pitchFamily="34" charset="-122"/>
                          </a:rPr>
                          <m:t>2</m:t>
                        </m:r>
                      </m:sub>
                    </m:sSub>
                  </m:oMath>
                </a14:m>
                <a:r>
                  <a:rPr lang="zh-CN" altLang="en-US" dirty="0">
                    <a:latin typeface="微软雅黑" panose="020B0503020204020204" pitchFamily="34" charset="-122"/>
                    <a:ea typeface="微软雅黑" panose="020B0503020204020204" pitchFamily="34" charset="-122"/>
                  </a:rPr>
                  <a:t>与</a:t>
                </a:r>
                <a14:m>
                  <m:oMath xmlns:m="http://schemas.openxmlformats.org/officeDocument/2006/math">
                    <m:sSub>
                      <m:sSubPr>
                        <m:ctrlPr>
                          <a:rPr lang="en-US" altLang="ja-JP" i="1">
                            <a:latin typeface="Cambria Math" panose="02040503050406030204" pitchFamily="18" charset="0"/>
                            <a:ea typeface="微软雅黑" panose="020B0503020204020204" pitchFamily="34" charset="-122"/>
                          </a:rPr>
                        </m:ctrlPr>
                      </m:sSubPr>
                      <m:e>
                        <m:r>
                          <a:rPr lang="en-US" altLang="ja-JP">
                            <a:latin typeface="Cambria Math" panose="02040503050406030204" pitchFamily="18" charset="0"/>
                            <a:ea typeface="微软雅黑" panose="020B0503020204020204" pitchFamily="34" charset="-122"/>
                          </a:rPr>
                          <m:t>𝜆</m:t>
                        </m:r>
                      </m:e>
                      <m:sub>
                        <m:r>
                          <a:rPr lang="en-US" altLang="zh-CN">
                            <a:latin typeface="Cambria Math" panose="02040503050406030204" pitchFamily="18" charset="0"/>
                            <a:ea typeface="微软雅黑" panose="020B0503020204020204" pitchFamily="34" charset="-122"/>
                          </a:rPr>
                          <m:t>2</m:t>
                        </m:r>
                      </m:sub>
                    </m:sSub>
                  </m:oMath>
                </a14:m>
                <a:r>
                  <a:rPr lang="zh-CN" altLang="en-US" dirty="0">
                    <a:latin typeface="微软雅黑" panose="020B0503020204020204" pitchFamily="34" charset="-122"/>
                    <a:ea typeface="微软雅黑" panose="020B0503020204020204" pitchFamily="34" charset="-122"/>
                  </a:rPr>
                  <a:t>是以上最优化问题的解</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algn="just">
                  <a:lnSpc>
                    <a:spcPct val="140000"/>
                  </a:lnSpc>
                </a:pPr>
                <a:r>
                  <a:rPr lang="ja-JP" altLang="en-GB">
                    <a:latin typeface="微软雅黑" panose="020B0503020204020204" pitchFamily="34" charset="-122"/>
                    <a:ea typeface="微软雅黑" panose="020B0503020204020204" pitchFamily="34" charset="-122"/>
                  </a:rPr>
                  <a:t>于是</a:t>
                </a:r>
                <a14:m>
                  <m:oMath xmlns:m="http://schemas.openxmlformats.org/officeDocument/2006/math">
                    <m:sSubSup>
                      <m:sSubSupPr>
                        <m:ctrlPr>
                          <a:rPr lang="en-US" altLang="ja-JP" i="1">
                            <a:latin typeface="Cambria Math" panose="02040503050406030204" pitchFamily="18" charset="0"/>
                            <a:ea typeface="微软雅黑" panose="020B0503020204020204" pitchFamily="34" charset="-122"/>
                          </a:rPr>
                        </m:ctrlPr>
                      </m:sSubSupPr>
                      <m:e>
                        <m:r>
                          <a:rPr lang="en-US" altLang="zh-CN">
                            <a:latin typeface="Cambria Math" panose="02040503050406030204" pitchFamily="18" charset="0"/>
                            <a:ea typeface="微软雅黑" panose="020B0503020204020204" pitchFamily="34" charset="-122"/>
                          </a:rPr>
                          <m:t>𝛼</m:t>
                        </m:r>
                      </m:e>
                      <m:sub>
                        <m:r>
                          <a:rPr lang="en-US" altLang="zh-CN">
                            <a:latin typeface="Cambria Math" panose="02040503050406030204" pitchFamily="18" charset="0"/>
                            <a:ea typeface="微软雅黑" panose="020B0503020204020204" pitchFamily="34" charset="-122"/>
                          </a:rPr>
                          <m:t>2</m:t>
                        </m:r>
                      </m:sub>
                      <m:sup>
                        <m:r>
                          <a:rPr lang="en-US" altLang="ja-JP">
                            <a:latin typeface="Cambria Math" panose="02040503050406030204" pitchFamily="18" charset="0"/>
                            <a:ea typeface="微软雅黑" panose="020B0503020204020204" pitchFamily="34" charset="-122"/>
                          </a:rPr>
                          <m:t>𝑇</m:t>
                        </m:r>
                      </m:sup>
                    </m:sSubSup>
                    <m:r>
                      <a:rPr lang="en-US" altLang="ja-JP">
                        <a:latin typeface="Cambria Math" panose="02040503050406030204" pitchFamily="18" charset="0"/>
                        <a:ea typeface="微软雅黑" panose="020B0503020204020204" pitchFamily="34" charset="-122"/>
                      </a:rPr>
                      <m:t>𝑥</m:t>
                    </m:r>
                  </m:oMath>
                </a14:m>
                <a:r>
                  <a:rPr lang="zh-CN" altLang="en-US" dirty="0">
                    <a:latin typeface="微软雅黑" panose="020B0503020204020204" pitchFamily="34" charset="-122"/>
                    <a:ea typeface="微软雅黑" panose="020B0503020204020204" pitchFamily="34" charset="-122"/>
                  </a:rPr>
                  <a:t>构成第二主成分，其方差等于协方差矩阵的第二大特征值</a:t>
                </a:r>
                <a:endParaRPr lang="en-GB" altLang="zh-CN" dirty="0">
                  <a:latin typeface="微软雅黑" panose="020B0503020204020204" pitchFamily="34" charset="-122"/>
                  <a:ea typeface="微软雅黑" panose="020B0503020204020204" pitchFamily="34" charset="-122"/>
                </a:endParaRPr>
              </a:p>
              <a:p>
                <a:pPr algn="just">
                  <a:lnSpc>
                    <a:spcPct val="140000"/>
                  </a:lnSpc>
                </a:pPr>
                <a:r>
                  <a:rPr lang="ja-JP" altLang="en-US">
                    <a:latin typeface="微软雅黑" panose="020B0503020204020204" pitchFamily="34" charset="-122"/>
                    <a:ea typeface="微软雅黑" panose="020B0503020204020204" pitchFamily="34" charset="-122"/>
                  </a:rPr>
                  <a:t>一般地，</a:t>
                </a:r>
                <a14:m>
                  <m:oMath xmlns:m="http://schemas.openxmlformats.org/officeDocument/2006/math">
                    <m:r>
                      <a:rPr lang="en-US" altLang="ja-JP">
                        <a:latin typeface="Cambria Math" panose="02040503050406030204" pitchFamily="18" charset="0"/>
                        <a:ea typeface="微软雅黑" panose="020B0503020204020204" pitchFamily="34" charset="-122"/>
                      </a:rPr>
                      <m:t>𝑥</m:t>
                    </m:r>
                  </m:oMath>
                </a14:m>
                <a:r>
                  <a:rPr lang="ja-JP" altLang="en-US">
                    <a:latin typeface="微软雅黑" panose="020B0503020204020204" pitchFamily="34" charset="-122"/>
                    <a:ea typeface="微软雅黑" panose="020B0503020204020204" pitchFamily="34" charset="-122"/>
                  </a:rPr>
                  <a:t>的第</a:t>
                </a:r>
                <a14:m>
                  <m:oMath xmlns:m="http://schemas.openxmlformats.org/officeDocument/2006/math">
                    <m:r>
                      <a:rPr lang="en-US" altLang="ja-JP">
                        <a:latin typeface="Cambria Math" panose="02040503050406030204" pitchFamily="18" charset="0"/>
                        <a:ea typeface="微软雅黑" panose="020B0503020204020204" pitchFamily="34" charset="-122"/>
                      </a:rPr>
                      <m:t>𝑘</m:t>
                    </m:r>
                  </m:oMath>
                </a14:m>
                <a:r>
                  <a:rPr lang="ja-JP" altLang="en-US">
                    <a:latin typeface="微软雅黑" panose="020B0503020204020204" pitchFamily="34" charset="-122"/>
                    <a:ea typeface="微软雅黑" panose="020B0503020204020204" pitchFamily="34" charset="-122"/>
                  </a:rPr>
                  <a:t>主成分是</a:t>
                </a:r>
                <a14:m>
                  <m:oMath xmlns:m="http://schemas.openxmlformats.org/officeDocument/2006/math">
                    <m:sSubSup>
                      <m:sSubSupPr>
                        <m:ctrlPr>
                          <a:rPr lang="en-US" altLang="ja-JP" i="1">
                            <a:latin typeface="Cambria Math" panose="02040503050406030204" pitchFamily="18" charset="0"/>
                            <a:ea typeface="微软雅黑" panose="020B0503020204020204" pitchFamily="34" charset="-122"/>
                          </a:rPr>
                        </m:ctrlPr>
                      </m:sSubSupPr>
                      <m:e>
                        <m:r>
                          <a:rPr lang="en-US" altLang="zh-CN">
                            <a:latin typeface="Cambria Math" panose="02040503050406030204" pitchFamily="18" charset="0"/>
                            <a:ea typeface="微软雅黑" panose="020B0503020204020204" pitchFamily="34" charset="-122"/>
                          </a:rPr>
                          <m:t>𝛼</m:t>
                        </m:r>
                      </m:e>
                      <m:sub>
                        <m:r>
                          <m:rPr>
                            <m:sty m:val="p"/>
                          </m:rPr>
                          <a:rPr lang="en-US" altLang="zh-CN">
                            <a:latin typeface="Cambria Math" panose="02040503050406030204" pitchFamily="18" charset="0"/>
                            <a:ea typeface="微软雅黑" panose="020B0503020204020204" pitchFamily="34" charset="-122"/>
                          </a:rPr>
                          <m:t>k</m:t>
                        </m:r>
                      </m:sub>
                      <m:sup>
                        <m:r>
                          <a:rPr lang="en-US" altLang="ja-JP">
                            <a:latin typeface="Cambria Math" panose="02040503050406030204" pitchFamily="18" charset="0"/>
                            <a:ea typeface="微软雅黑" panose="020B0503020204020204" pitchFamily="34" charset="-122"/>
                          </a:rPr>
                          <m:t>𝑇</m:t>
                        </m:r>
                      </m:sup>
                    </m:sSubSup>
                    <m:r>
                      <a:rPr lang="en-US" altLang="ja-JP">
                        <a:latin typeface="Cambria Math" panose="02040503050406030204" pitchFamily="18" charset="0"/>
                        <a:ea typeface="微软雅黑" panose="020B0503020204020204" pitchFamily="34" charset="-122"/>
                      </a:rPr>
                      <m:t>𝑥</m:t>
                    </m:r>
                    <m:r>
                      <a:rPr lang="en-US" altLang="ja-JP">
                        <a:latin typeface="Cambria Math" panose="02040503050406030204" pitchFamily="18" charset="0"/>
                        <a:ea typeface="微软雅黑" panose="020B0503020204020204" pitchFamily="34" charset="-122"/>
                      </a:rPr>
                      <m:t> </m:t>
                    </m:r>
                  </m:oMath>
                </a14:m>
                <a:r>
                  <a:rPr lang="ja-JP" altLang="en-US">
                    <a:latin typeface="微软雅黑" panose="020B0503020204020204" pitchFamily="34" charset="-122"/>
                    <a:ea typeface="微软雅黑" panose="020B0503020204020204" pitchFamily="34" charset="-122"/>
                  </a:rPr>
                  <a:t>，并且</a:t>
                </a:r>
                <a14:m>
                  <m:oMath xmlns:m="http://schemas.openxmlformats.org/officeDocument/2006/math">
                    <m:r>
                      <a:rPr lang="en-US" altLang="ja-JP">
                        <a:latin typeface="Cambria Math" panose="02040503050406030204" pitchFamily="18" charset="0"/>
                        <a:ea typeface="微软雅黑" panose="020B0503020204020204" pitchFamily="34" charset="-122"/>
                      </a:rPr>
                      <m:t>𝑣𝑎𝑟</m:t>
                    </m:r>
                    <m:d>
                      <m:dPr>
                        <m:ctrlPr>
                          <a:rPr lang="en-US" altLang="ja-JP" i="1">
                            <a:latin typeface="Cambria Math" panose="02040503050406030204" pitchFamily="18" charset="0"/>
                            <a:ea typeface="微软雅黑" panose="020B0503020204020204" pitchFamily="34" charset="-122"/>
                          </a:rPr>
                        </m:ctrlPr>
                      </m:dPr>
                      <m:e>
                        <m:sSubSup>
                          <m:sSubSupPr>
                            <m:ctrlPr>
                              <a:rPr lang="en-US" altLang="ja-JP" i="1">
                                <a:latin typeface="Cambria Math" panose="02040503050406030204" pitchFamily="18" charset="0"/>
                                <a:ea typeface="微软雅黑" panose="020B0503020204020204" pitchFamily="34" charset="-122"/>
                              </a:rPr>
                            </m:ctrlPr>
                          </m:sSubSupPr>
                          <m:e>
                            <m:r>
                              <a:rPr lang="en-US" altLang="zh-CN">
                                <a:latin typeface="Cambria Math" panose="02040503050406030204" pitchFamily="18" charset="0"/>
                                <a:ea typeface="微软雅黑" panose="020B0503020204020204" pitchFamily="34" charset="-122"/>
                              </a:rPr>
                              <m:t>𝛼</m:t>
                            </m:r>
                          </m:e>
                          <m:sub>
                            <m:r>
                              <m:rPr>
                                <m:sty m:val="p"/>
                              </m:rPr>
                              <a:rPr lang="en-US" altLang="zh-CN">
                                <a:latin typeface="Cambria Math" panose="02040503050406030204" pitchFamily="18" charset="0"/>
                                <a:ea typeface="微软雅黑" panose="020B0503020204020204" pitchFamily="34" charset="-122"/>
                              </a:rPr>
                              <m:t>k</m:t>
                            </m:r>
                          </m:sub>
                          <m:sup>
                            <m:r>
                              <a:rPr lang="en-US" altLang="ja-JP">
                                <a:latin typeface="Cambria Math" panose="02040503050406030204" pitchFamily="18" charset="0"/>
                                <a:ea typeface="微软雅黑" panose="020B0503020204020204" pitchFamily="34" charset="-122"/>
                              </a:rPr>
                              <m:t>𝑇</m:t>
                            </m:r>
                          </m:sup>
                        </m:sSubSup>
                        <m:r>
                          <a:rPr lang="en-US" altLang="ja-JP">
                            <a:latin typeface="Cambria Math" panose="02040503050406030204" pitchFamily="18" charset="0"/>
                            <a:ea typeface="微软雅黑" panose="020B0503020204020204" pitchFamily="34" charset="-122"/>
                          </a:rPr>
                          <m:t>𝑥</m:t>
                        </m:r>
                      </m:e>
                    </m:d>
                    <m:r>
                      <a:rPr lang="en-US" altLang="ja-JP">
                        <a:latin typeface="Cambria Math" panose="02040503050406030204" pitchFamily="18" charset="0"/>
                        <a:ea typeface="微软雅黑" panose="020B0503020204020204" pitchFamily="34" charset="-122"/>
                      </a:rPr>
                      <m:t>=</m:t>
                    </m:r>
                  </m:oMath>
                </a14:m>
                <a:r>
                  <a:rPr lang="en-US" altLang="ja-JP"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ja-JP" i="1">
                            <a:latin typeface="Cambria Math" panose="02040503050406030204" pitchFamily="18" charset="0"/>
                            <a:ea typeface="微软雅黑" panose="020B0503020204020204" pitchFamily="34" charset="-122"/>
                          </a:rPr>
                        </m:ctrlPr>
                      </m:sSubPr>
                      <m:e>
                        <m:r>
                          <a:rPr lang="en-US" altLang="ja-JP">
                            <a:latin typeface="Cambria Math" panose="02040503050406030204" pitchFamily="18" charset="0"/>
                            <a:ea typeface="微软雅黑" panose="020B0503020204020204" pitchFamily="34" charset="-122"/>
                          </a:rPr>
                          <m:t>𝜆</m:t>
                        </m:r>
                      </m:e>
                      <m:sub>
                        <m:r>
                          <m:rPr>
                            <m:sty m:val="p"/>
                          </m:rPr>
                          <a:rPr lang="en-US" altLang="ja-JP">
                            <a:latin typeface="Cambria Math" panose="02040503050406030204" pitchFamily="18" charset="0"/>
                            <a:ea typeface="微软雅黑" panose="020B0503020204020204" pitchFamily="34" charset="-122"/>
                          </a:rPr>
                          <m:t>k</m:t>
                        </m:r>
                      </m:sub>
                    </m:sSub>
                    <m:r>
                      <a:rPr lang="en-US" altLang="zh-CN">
                        <a:latin typeface="Cambria Math" panose="02040503050406030204" pitchFamily="18" charset="0"/>
                        <a:ea typeface="微软雅黑" panose="020B0503020204020204" pitchFamily="34" charset="-122"/>
                      </a:rPr>
                      <m:t> </m:t>
                    </m:r>
                  </m:oMath>
                </a14:m>
                <a:r>
                  <a:rPr lang="zh-CN" altLang="en-US" dirty="0">
                    <a:latin typeface="微软雅黑" panose="020B0503020204020204" pitchFamily="34" charset="-122"/>
                    <a:ea typeface="微软雅黑" panose="020B0503020204020204" pitchFamily="34" charset="-122"/>
                  </a:rPr>
                  <a:t>，</a:t>
                </a:r>
                <a:r>
                  <a:rPr lang="ja-JP" altLang="en-US">
                    <a:latin typeface="微软雅黑" panose="020B0503020204020204" pitchFamily="34" charset="-122"/>
                    <a:ea typeface="微软雅黑" panose="020B0503020204020204" pitchFamily="34" charset="-122"/>
                  </a:rPr>
                  <a:t>这里</a:t>
                </a:r>
                <a14:m>
                  <m:oMath xmlns:m="http://schemas.openxmlformats.org/officeDocument/2006/math">
                    <m:sSub>
                      <m:sSubPr>
                        <m:ctrlPr>
                          <a:rPr lang="en-US" altLang="ja-JP" i="1">
                            <a:latin typeface="Cambria Math" panose="02040503050406030204" pitchFamily="18" charset="0"/>
                            <a:ea typeface="微软雅黑" panose="020B0503020204020204" pitchFamily="34" charset="-122"/>
                          </a:rPr>
                        </m:ctrlPr>
                      </m:sSubPr>
                      <m:e>
                        <m:r>
                          <a:rPr lang="en-US" altLang="ja-JP">
                            <a:latin typeface="Cambria Math" panose="02040503050406030204" pitchFamily="18" charset="0"/>
                            <a:ea typeface="微软雅黑" panose="020B0503020204020204" pitchFamily="34" charset="-122"/>
                          </a:rPr>
                          <m:t>𝜆</m:t>
                        </m:r>
                      </m:e>
                      <m:sub>
                        <m:r>
                          <m:rPr>
                            <m:sty m:val="p"/>
                          </m:rPr>
                          <a:rPr lang="en-US" altLang="ja-JP">
                            <a:latin typeface="Cambria Math" panose="02040503050406030204" pitchFamily="18" charset="0"/>
                            <a:ea typeface="微软雅黑" panose="020B0503020204020204" pitchFamily="34" charset="-122"/>
                          </a:rPr>
                          <m:t>k</m:t>
                        </m:r>
                      </m:sub>
                    </m:sSub>
                  </m:oMath>
                </a14:m>
                <a:r>
                  <a:rPr lang="ja-JP" altLang="en-US">
                    <a:latin typeface="微软雅黑" panose="020B0503020204020204" pitchFamily="34" charset="-122"/>
                    <a:ea typeface="微软雅黑" panose="020B0503020204020204" pitchFamily="34" charset="-122"/>
                  </a:rPr>
                  <a:t>是</a:t>
                </a:r>
                <a14:m>
                  <m:oMath xmlns:m="http://schemas.openxmlformats.org/officeDocument/2006/math">
                    <m:nary>
                      <m:naryPr>
                        <m:chr m:val="∑"/>
                        <m:subHide m:val="on"/>
                        <m:supHide m:val="on"/>
                        <m:ctrlPr>
                          <a:rPr lang="ja-JP" altLang="en-US" i="1">
                            <a:latin typeface="Cambria Math" panose="02040503050406030204" pitchFamily="18" charset="0"/>
                            <a:ea typeface="微软雅黑" panose="020B0503020204020204" pitchFamily="34" charset="-122"/>
                          </a:rPr>
                        </m:ctrlPr>
                      </m:naryPr>
                      <m:sub/>
                      <m:sup/>
                      <m:e>
                        <m:r>
                          <a:rPr lang="zh-CN" altLang="en-US">
                            <a:latin typeface="Cambria Math" panose="02040503050406030204" pitchFamily="18" charset="0"/>
                            <a:ea typeface="微软雅黑" panose="020B0503020204020204" pitchFamily="34" charset="-122"/>
                          </a:rPr>
                          <m:t> </m:t>
                        </m:r>
                      </m:e>
                    </m:nary>
                  </m:oMath>
                </a14:m>
                <a:r>
                  <a:rPr lang="ja-JP" altLang="en-US">
                    <a:latin typeface="微软雅黑" panose="020B0503020204020204" pitchFamily="34" charset="-122"/>
                    <a:ea typeface="微软雅黑" panose="020B0503020204020204" pitchFamily="34" charset="-122"/>
                  </a:rPr>
                  <a:t>的第</a:t>
                </a:r>
                <a14:m>
                  <m:oMath xmlns:m="http://schemas.openxmlformats.org/officeDocument/2006/math">
                    <m:r>
                      <a:rPr lang="en-US" altLang="ja-JP">
                        <a:latin typeface="Cambria Math" panose="02040503050406030204" pitchFamily="18" charset="0"/>
                        <a:ea typeface="微软雅黑" panose="020B0503020204020204" pitchFamily="34" charset="-122"/>
                      </a:rPr>
                      <m:t>𝑘</m:t>
                    </m:r>
                  </m:oMath>
                </a14:m>
                <a:r>
                  <a:rPr lang="ja-JP" altLang="en-US">
                    <a:latin typeface="微软雅黑" panose="020B0503020204020204" pitchFamily="34" charset="-122"/>
                    <a:ea typeface="微软雅黑" panose="020B0503020204020204" pitchFamily="34" charset="-122"/>
                  </a:rPr>
                  <a:t>个特征值并且</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a:latin typeface="Cambria Math" panose="02040503050406030204" pitchFamily="18" charset="0"/>
                            <a:ea typeface="微软雅黑" panose="020B0503020204020204" pitchFamily="34" charset="-122"/>
                          </a:rPr>
                          <m:t>𝛼</m:t>
                        </m:r>
                      </m:e>
                      <m:sub>
                        <m:r>
                          <m:rPr>
                            <m:sty m:val="p"/>
                          </m:rPr>
                          <a:rPr lang="en-US" altLang="zh-CN">
                            <a:latin typeface="Cambria Math" panose="02040503050406030204" pitchFamily="18" charset="0"/>
                            <a:ea typeface="微软雅黑" panose="020B0503020204020204" pitchFamily="34" charset="-122"/>
                          </a:rPr>
                          <m:t>k</m:t>
                        </m:r>
                      </m:sub>
                    </m:sSub>
                  </m:oMath>
                </a14:m>
                <a:r>
                  <a:rPr lang="ja-JP" altLang="en-US">
                    <a:latin typeface="微软雅黑" panose="020B0503020204020204" pitchFamily="34" charset="-122"/>
                    <a:ea typeface="微软雅黑" panose="020B0503020204020204" pitchFamily="34" charset="-122"/>
                  </a:rPr>
                  <a:t>是对应的单位特征向量</a:t>
                </a:r>
                <a:r>
                  <a:rPr lang="ja-JP" altLang="en-US" sz="2600">
                    <a:latin typeface="微软雅黑" panose="020B0503020204020204" pitchFamily="34" charset="-122"/>
                    <a:ea typeface="微软雅黑" panose="020B0503020204020204" pitchFamily="34" charset="-122"/>
                  </a:rPr>
                  <a:t>。</a:t>
                </a:r>
                <a:endParaRPr lang="en-GB" altLang="zh-CN" sz="2600" dirty="0">
                  <a:latin typeface="微软雅黑" panose="020B0503020204020204" pitchFamily="34" charset="-122"/>
                  <a:ea typeface="微软雅黑" panose="020B0503020204020204" pitchFamily="34" charset="-122"/>
                </a:endParaRPr>
              </a:p>
              <a:p>
                <a:endParaRPr lang="en-GB" altLang="zh-CN" dirty="0">
                  <a:latin typeface="微软雅黑" panose="020B0503020204020204" pitchFamily="34" charset="-122"/>
                  <a:ea typeface="微软雅黑" panose="020B0503020204020204" pitchFamily="34" charset="-122"/>
                </a:endParaRPr>
              </a:p>
              <a:p>
                <a:endParaRPr kumimoji="1" lang="zh-CN" altLang="en-US" dirty="0"/>
              </a:p>
            </p:txBody>
          </p:sp>
        </mc:Choice>
        <mc:Fallback xmlns="">
          <p:sp>
            <p:nvSpPr>
              <p:cNvPr id="3" name="内容占位符 2">
                <a:extLst>
                  <a:ext uri="{FF2B5EF4-FFF2-40B4-BE49-F238E27FC236}">
                    <a16:creationId xmlns:a16="http://schemas.microsoft.com/office/drawing/2014/main" id="{07FAEAAC-82C3-5043-94FA-70CE244F0777}"/>
                  </a:ext>
                </a:extLst>
              </p:cNvPr>
              <p:cNvSpPr>
                <a:spLocks noGrp="1" noRot="1" noChangeAspect="1" noMove="1" noResize="1" noEditPoints="1" noAdjustHandles="1" noChangeArrowheads="1" noChangeShapeType="1" noTextEdit="1"/>
              </p:cNvSpPr>
              <p:nvPr>
                <p:ph idx="1"/>
              </p:nvPr>
            </p:nvSpPr>
            <p:spPr>
              <a:blipFill>
                <a:blip r:embed="rId2"/>
                <a:stretch>
                  <a:fillRect l="-1286" t="-13663" r="-5627" b="-6977"/>
                </a:stretch>
              </a:blipFill>
            </p:spPr>
            <p:txBody>
              <a:bodyPr/>
              <a:lstStyle/>
              <a:p>
                <a:r>
                  <a:rPr lang="zh-CN" altLang="en-US">
                    <a:noFill/>
                  </a:rPr>
                  <a:t> </a:t>
                </a:r>
              </a:p>
            </p:txBody>
          </p:sp>
        </mc:Fallback>
      </mc:AlternateContent>
      <p:pic>
        <p:nvPicPr>
          <p:cNvPr id="4" name="Picture 10">
            <a:extLst>
              <a:ext uri="{FF2B5EF4-FFF2-40B4-BE49-F238E27FC236}">
                <a16:creationId xmlns:a16="http://schemas.microsoft.com/office/drawing/2014/main" id="{B6FCAD1D-E7E5-D94E-A827-6DACD2BBF90C}"/>
              </a:ext>
            </a:extLst>
          </p:cNvPr>
          <p:cNvPicPr>
            <a:picLocks noChangeAspect="1"/>
          </p:cNvPicPr>
          <p:nvPr/>
        </p:nvPicPr>
        <p:blipFill>
          <a:blip r:embed="rId3"/>
          <a:stretch>
            <a:fillRect/>
          </a:stretch>
        </p:blipFill>
        <p:spPr>
          <a:xfrm>
            <a:off x="3352800" y="3886200"/>
            <a:ext cx="2806700" cy="495300"/>
          </a:xfrm>
          <a:prstGeom prst="rect">
            <a:avLst/>
          </a:prstGeom>
        </p:spPr>
      </p:pic>
    </p:spTree>
    <p:extLst>
      <p:ext uri="{BB962C8B-B14F-4D97-AF65-F5344CB8AC3E}">
        <p14:creationId xmlns:p14="http://schemas.microsoft.com/office/powerpoint/2010/main" val="14585091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38510B-A6A8-594B-9E87-454FED0702BE}"/>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算法</a:t>
            </a:r>
            <a:r>
              <a:rPr kumimoji="1" lang="en-US" altLang="zh-CN" b="1" dirty="0">
                <a:latin typeface="SimHei" panose="02010609060101010101" pitchFamily="49" charset="-122"/>
                <a:ea typeface="SimHei" panose="02010609060101010101" pitchFamily="49" charset="-122"/>
              </a:rPr>
              <a:t>-</a:t>
            </a:r>
            <a:r>
              <a:rPr kumimoji="1" lang="zh-CN" altLang="en-US" b="1" dirty="0">
                <a:latin typeface="SimHei" panose="02010609060101010101" pitchFamily="49" charset="-122"/>
                <a:ea typeface="SimHei" panose="02010609060101010101" pitchFamily="49" charset="-122"/>
              </a:rPr>
              <a:t>主要性质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7FAEAAC-82C3-5043-94FA-70CE244F0777}"/>
                  </a:ext>
                </a:extLst>
              </p:cNvPr>
              <p:cNvSpPr>
                <a:spLocks noGrp="1"/>
              </p:cNvSpPr>
              <p:nvPr>
                <p:ph idx="1"/>
              </p:nvPr>
            </p:nvSpPr>
            <p:spPr/>
            <p:txBody>
              <a:bodyPr/>
              <a:lstStyle/>
              <a:p>
                <a:pPr algn="just">
                  <a:lnSpc>
                    <a:spcPct val="120000"/>
                  </a:lnSpc>
                </a:pPr>
                <a:r>
                  <a:rPr lang="ja-JP" altLang="en-US" sz="2600">
                    <a:latin typeface="微软雅黑" panose="020B0503020204020204" pitchFamily="34" charset="-122"/>
                    <a:ea typeface="微软雅黑" panose="020B0503020204020204" pitchFamily="34" charset="-122"/>
                  </a:rPr>
                  <a:t>按照上述方法求得第一、第二、直到第</a:t>
                </a:r>
                <a14:m>
                  <m:oMath xmlns:m="http://schemas.openxmlformats.org/officeDocument/2006/math">
                    <m:r>
                      <a:rPr lang="en-US" altLang="ja-JP" sz="2600">
                        <a:latin typeface="Cambria Math" panose="02040503050406030204" pitchFamily="18" charset="0"/>
                        <a:ea typeface="微软雅黑" panose="020B0503020204020204" pitchFamily="34" charset="-122"/>
                      </a:rPr>
                      <m:t>𝑚</m:t>
                    </m:r>
                  </m:oMath>
                </a14:m>
                <a:r>
                  <a:rPr lang="ja-JP" altLang="en-US" sz="2600">
                    <a:latin typeface="微软雅黑" panose="020B0503020204020204" pitchFamily="34" charset="-122"/>
                    <a:ea typeface="微软雅黑" panose="020B0503020204020204" pitchFamily="34" charset="-122"/>
                  </a:rPr>
                  <a:t>主成分，其系数向量</a:t>
                </a:r>
                <a14:m>
                  <m:oMath xmlns:m="http://schemas.openxmlformats.org/officeDocument/2006/math">
                    <m:sSub>
                      <m:sSubPr>
                        <m:ctrlPr>
                          <a:rPr lang="en-US" altLang="ja-JP" sz="2600" i="1">
                            <a:latin typeface="Cambria Math" panose="02040503050406030204" pitchFamily="18" charset="0"/>
                            <a:ea typeface="微软雅黑" panose="020B0503020204020204" pitchFamily="34" charset="-122"/>
                          </a:rPr>
                        </m:ctrlPr>
                      </m:sSubPr>
                      <m:e>
                        <m:r>
                          <a:rPr lang="en-US" altLang="ja-JP" sz="2600">
                            <a:latin typeface="Cambria Math" panose="02040503050406030204" pitchFamily="18" charset="0"/>
                            <a:ea typeface="微软雅黑" panose="020B0503020204020204" pitchFamily="34" charset="-122"/>
                          </a:rPr>
                          <m:t>𝛼</m:t>
                        </m:r>
                      </m:e>
                      <m:sub>
                        <m:r>
                          <a:rPr lang="en-US" altLang="ja-JP" sz="2600">
                            <a:latin typeface="Cambria Math" panose="02040503050406030204" pitchFamily="18" charset="0"/>
                            <a:ea typeface="微软雅黑" panose="020B0503020204020204" pitchFamily="34" charset="-122"/>
                          </a:rPr>
                          <m:t>1</m:t>
                        </m:r>
                      </m:sub>
                    </m:sSub>
                    <m:r>
                      <a:rPr lang="en-US" altLang="ja-JP" sz="2600">
                        <a:latin typeface="Cambria Math" panose="02040503050406030204" pitchFamily="18" charset="0"/>
                        <a:ea typeface="微软雅黑" panose="020B0503020204020204" pitchFamily="34" charset="-122"/>
                      </a:rPr>
                      <m:t>,</m:t>
                    </m:r>
                    <m:sSub>
                      <m:sSubPr>
                        <m:ctrlPr>
                          <a:rPr lang="en-US" altLang="ja-JP" sz="2600" i="1">
                            <a:latin typeface="Cambria Math" panose="02040503050406030204" pitchFamily="18" charset="0"/>
                            <a:ea typeface="微软雅黑" panose="020B0503020204020204" pitchFamily="34" charset="-122"/>
                          </a:rPr>
                        </m:ctrlPr>
                      </m:sSubPr>
                      <m:e>
                        <m:r>
                          <a:rPr lang="en-US" altLang="ja-JP" sz="2600">
                            <a:latin typeface="Cambria Math" panose="02040503050406030204" pitchFamily="18" charset="0"/>
                            <a:ea typeface="微软雅黑" panose="020B0503020204020204" pitchFamily="34" charset="-122"/>
                          </a:rPr>
                          <m:t>𝛼</m:t>
                        </m:r>
                      </m:e>
                      <m:sub>
                        <m:r>
                          <a:rPr lang="en-US" altLang="ja-JP" sz="2600">
                            <a:latin typeface="Cambria Math" panose="02040503050406030204" pitchFamily="18" charset="0"/>
                            <a:ea typeface="微软雅黑" panose="020B0503020204020204" pitchFamily="34" charset="-122"/>
                          </a:rPr>
                          <m:t>2</m:t>
                        </m:r>
                      </m:sub>
                    </m:sSub>
                    <m:r>
                      <a:rPr lang="en-US" altLang="ja-JP" sz="2600">
                        <a:latin typeface="Cambria Math" panose="02040503050406030204" pitchFamily="18" charset="0"/>
                        <a:ea typeface="微软雅黑" panose="020B0503020204020204" pitchFamily="34" charset="-122"/>
                      </a:rPr>
                      <m:t>,⋯,</m:t>
                    </m:r>
                    <m:sSub>
                      <m:sSubPr>
                        <m:ctrlPr>
                          <a:rPr lang="en-US" altLang="ja-JP" sz="2600" i="1">
                            <a:latin typeface="Cambria Math" panose="02040503050406030204" pitchFamily="18" charset="0"/>
                            <a:ea typeface="微软雅黑" panose="020B0503020204020204" pitchFamily="34" charset="-122"/>
                          </a:rPr>
                        </m:ctrlPr>
                      </m:sSubPr>
                      <m:e>
                        <m:r>
                          <a:rPr lang="en-US" altLang="ja-JP" sz="2600">
                            <a:latin typeface="Cambria Math" panose="02040503050406030204" pitchFamily="18" charset="0"/>
                            <a:ea typeface="微软雅黑" panose="020B0503020204020204" pitchFamily="34" charset="-122"/>
                          </a:rPr>
                          <m:t>𝛼</m:t>
                        </m:r>
                      </m:e>
                      <m:sub>
                        <m:r>
                          <a:rPr lang="en-US" altLang="ja-JP" sz="2600">
                            <a:latin typeface="Cambria Math" panose="02040503050406030204" pitchFamily="18" charset="0"/>
                            <a:ea typeface="微软雅黑" panose="020B0503020204020204" pitchFamily="34" charset="-122"/>
                          </a:rPr>
                          <m:t>𝑚</m:t>
                        </m:r>
                      </m:sub>
                    </m:sSub>
                  </m:oMath>
                </a14:m>
                <a:r>
                  <a:rPr lang="ja-JP" altLang="en-US" sz="2600">
                    <a:latin typeface="微软雅黑" panose="020B0503020204020204" pitchFamily="34" charset="-122"/>
                    <a:ea typeface="微软雅黑" panose="020B0503020204020204" pitchFamily="34" charset="-122"/>
                  </a:rPr>
                  <a:t>分别是</a:t>
                </a:r>
                <a14:m>
                  <m:oMath xmlns:m="http://schemas.openxmlformats.org/officeDocument/2006/math">
                    <m:nary>
                      <m:naryPr>
                        <m:chr m:val="∑"/>
                        <m:subHide m:val="on"/>
                        <m:supHide m:val="on"/>
                        <m:ctrlPr>
                          <a:rPr lang="ja-JP" altLang="en-US" sz="2600" i="1">
                            <a:latin typeface="Cambria Math" panose="02040503050406030204" pitchFamily="18" charset="0"/>
                            <a:ea typeface="微软雅黑" panose="020B0503020204020204" pitchFamily="34" charset="-122"/>
                          </a:rPr>
                        </m:ctrlPr>
                      </m:naryPr>
                      <m:sub/>
                      <m:sup/>
                      <m:e>
                        <m:r>
                          <a:rPr lang="en-US" altLang="ja-JP" sz="2600">
                            <a:latin typeface="Cambria Math" panose="02040503050406030204" pitchFamily="18" charset="0"/>
                            <a:ea typeface="微软雅黑" panose="020B0503020204020204" pitchFamily="34" charset="-122"/>
                          </a:rPr>
                          <m:t> </m:t>
                        </m:r>
                      </m:e>
                    </m:nary>
                  </m:oMath>
                </a14:m>
                <a:r>
                  <a:rPr lang="ja-JP" altLang="en-US" sz="2600">
                    <a:latin typeface="微软雅黑" panose="020B0503020204020204" pitchFamily="34" charset="-122"/>
                    <a:ea typeface="微软雅黑" panose="020B0503020204020204" pitchFamily="34" charset="-122"/>
                  </a:rPr>
                  <a:t>的第一个、第二个、直到第</a:t>
                </a:r>
                <a14:m>
                  <m:oMath xmlns:m="http://schemas.openxmlformats.org/officeDocument/2006/math">
                    <m:r>
                      <a:rPr lang="en-US" altLang="ja-JP" sz="2600" b="0" i="1" smtClean="0">
                        <a:latin typeface="Cambria Math" panose="02040503050406030204" pitchFamily="18" charset="0"/>
                        <a:ea typeface="微软雅黑" panose="020B0503020204020204" pitchFamily="34" charset="-122"/>
                      </a:rPr>
                      <m:t>𝑚</m:t>
                    </m:r>
                  </m:oMath>
                </a14:m>
                <a:r>
                  <a:rPr lang="ja-JP" altLang="en-US" sz="2600">
                    <a:latin typeface="微软雅黑" panose="020B0503020204020204" pitchFamily="34" charset="-122"/>
                    <a:ea typeface="微软雅黑" panose="020B0503020204020204" pitchFamily="34" charset="-122"/>
                  </a:rPr>
                  <a:t>个单位特征向量</a:t>
                </a:r>
                <a14:m>
                  <m:oMath xmlns:m="http://schemas.openxmlformats.org/officeDocument/2006/math">
                    <m:r>
                      <a:rPr lang="en-US" altLang="ja-JP" sz="2600">
                        <a:latin typeface="Cambria Math" panose="02040503050406030204" pitchFamily="18" charset="0"/>
                        <a:ea typeface="微软雅黑" panose="020B0503020204020204" pitchFamily="34" charset="-122"/>
                      </a:rPr>
                      <m:t>𝜆</m:t>
                    </m:r>
                    <m:r>
                      <a:rPr lang="en-US" altLang="ja-JP" sz="2600">
                        <a:latin typeface="Cambria Math" panose="02040503050406030204" pitchFamily="18" charset="0"/>
                        <a:ea typeface="微软雅黑" panose="020B0503020204020204" pitchFamily="34" charset="-122"/>
                      </a:rPr>
                      <m:t>,</m:t>
                    </m:r>
                    <m:sSub>
                      <m:sSubPr>
                        <m:ctrlPr>
                          <a:rPr lang="en-US" altLang="ja-JP" sz="2600" i="1">
                            <a:latin typeface="Cambria Math" panose="02040503050406030204" pitchFamily="18" charset="0"/>
                            <a:ea typeface="微软雅黑" panose="020B0503020204020204" pitchFamily="34" charset="-122"/>
                          </a:rPr>
                        </m:ctrlPr>
                      </m:sSubPr>
                      <m:e>
                        <m:r>
                          <a:rPr lang="en-US" altLang="ja-JP" sz="2600">
                            <a:latin typeface="Cambria Math" panose="02040503050406030204" pitchFamily="18" charset="0"/>
                            <a:ea typeface="微软雅黑" panose="020B0503020204020204" pitchFamily="34" charset="-122"/>
                          </a:rPr>
                          <m:t>𝜆</m:t>
                        </m:r>
                      </m:e>
                      <m:sub>
                        <m:r>
                          <a:rPr lang="en-US" altLang="ja-JP" sz="2600">
                            <a:latin typeface="Cambria Math" panose="02040503050406030204" pitchFamily="18" charset="0"/>
                            <a:ea typeface="微软雅黑" panose="020B0503020204020204" pitchFamily="34" charset="-122"/>
                          </a:rPr>
                          <m:t>2</m:t>
                        </m:r>
                      </m:sub>
                    </m:sSub>
                    <m:r>
                      <a:rPr lang="en-US" altLang="ja-JP" sz="2600">
                        <a:latin typeface="Cambria Math" panose="02040503050406030204" pitchFamily="18" charset="0"/>
                        <a:ea typeface="微软雅黑" panose="020B0503020204020204" pitchFamily="34" charset="-122"/>
                      </a:rPr>
                      <m:t>,⋯,</m:t>
                    </m:r>
                    <m:sSub>
                      <m:sSubPr>
                        <m:ctrlPr>
                          <a:rPr lang="en-US" altLang="ja-JP" sz="2600" i="1">
                            <a:latin typeface="Cambria Math" panose="02040503050406030204" pitchFamily="18" charset="0"/>
                            <a:ea typeface="微软雅黑" panose="020B0503020204020204" pitchFamily="34" charset="-122"/>
                          </a:rPr>
                        </m:ctrlPr>
                      </m:sSubPr>
                      <m:e>
                        <m:r>
                          <a:rPr lang="en-US" altLang="ja-JP" sz="2600">
                            <a:latin typeface="Cambria Math" panose="02040503050406030204" pitchFamily="18" charset="0"/>
                            <a:ea typeface="微软雅黑" panose="020B0503020204020204" pitchFamily="34" charset="-122"/>
                          </a:rPr>
                          <m:t>𝜆</m:t>
                        </m:r>
                      </m:e>
                      <m:sub>
                        <m:r>
                          <a:rPr lang="en-US" altLang="ja-JP" sz="2600">
                            <a:latin typeface="Cambria Math" panose="02040503050406030204" pitchFamily="18" charset="0"/>
                            <a:ea typeface="微软雅黑" panose="020B0503020204020204" pitchFamily="34" charset="-122"/>
                          </a:rPr>
                          <m:t>𝑚</m:t>
                        </m:r>
                      </m:sub>
                    </m:sSub>
                  </m:oMath>
                </a14:m>
                <a:r>
                  <a:rPr lang="ja-JP" altLang="en-US" sz="2600">
                    <a:latin typeface="微软雅黑" panose="020B0503020204020204" pitchFamily="34" charset="-122"/>
                    <a:ea typeface="微软雅黑" panose="020B0503020204020204" pitchFamily="34" charset="-122"/>
                  </a:rPr>
                  <a:t>分别是对应的特征值。</a:t>
                </a:r>
                <a:endParaRPr lang="en-GB" altLang="ja-JP" sz="2600" dirty="0">
                  <a:latin typeface="微软雅黑" panose="020B0503020204020204" pitchFamily="34" charset="-122"/>
                  <a:ea typeface="微软雅黑" panose="020B0503020204020204" pitchFamily="34" charset="-122"/>
                </a:endParaRPr>
              </a:p>
              <a:p>
                <a:pPr algn="just">
                  <a:lnSpc>
                    <a:spcPct val="120000"/>
                  </a:lnSpc>
                </a:pPr>
                <a:r>
                  <a:rPr lang="ja-JP" altLang="en-US" sz="2600">
                    <a:latin typeface="微软雅黑" panose="020B0503020204020204" pitchFamily="34" charset="-122"/>
                    <a:ea typeface="微软雅黑" panose="020B0503020204020204" pitchFamily="34" charset="-122"/>
                  </a:rPr>
                  <a:t>第</a:t>
                </a:r>
                <a14:m>
                  <m:oMath xmlns:m="http://schemas.openxmlformats.org/officeDocument/2006/math">
                    <m:r>
                      <a:rPr lang="en-US" altLang="ja-JP" sz="2600">
                        <a:latin typeface="Cambria Math" panose="02040503050406030204" pitchFamily="18" charset="0"/>
                        <a:ea typeface="微软雅黑" panose="020B0503020204020204" pitchFamily="34" charset="-122"/>
                      </a:rPr>
                      <m:t>𝑘</m:t>
                    </m:r>
                  </m:oMath>
                </a14:m>
                <a:r>
                  <a:rPr lang="ja-JP" altLang="en-US" sz="2600">
                    <a:latin typeface="微软雅黑" panose="020B0503020204020204" pitchFamily="34" charset="-122"/>
                    <a:ea typeface="微软雅黑" panose="020B0503020204020204" pitchFamily="34" charset="-122"/>
                  </a:rPr>
                  <a:t>主成分的方差等于</a:t>
                </a:r>
                <a14:m>
                  <m:oMath xmlns:m="http://schemas.openxmlformats.org/officeDocument/2006/math">
                    <m:nary>
                      <m:naryPr>
                        <m:chr m:val="∑"/>
                        <m:subHide m:val="on"/>
                        <m:supHide m:val="on"/>
                        <m:ctrlPr>
                          <a:rPr lang="ja-JP" altLang="en-US" sz="2600" i="1">
                            <a:latin typeface="Cambria Math" panose="02040503050406030204" pitchFamily="18" charset="0"/>
                            <a:ea typeface="微软雅黑" panose="020B0503020204020204" pitchFamily="34" charset="-122"/>
                          </a:rPr>
                        </m:ctrlPr>
                      </m:naryPr>
                      <m:sub/>
                      <m:sup/>
                      <m:e>
                        <m:r>
                          <a:rPr lang="en-US" altLang="ja-JP" sz="2600">
                            <a:latin typeface="Cambria Math" panose="02040503050406030204" pitchFamily="18" charset="0"/>
                            <a:ea typeface="微软雅黑" panose="020B0503020204020204" pitchFamily="34" charset="-122"/>
                          </a:rPr>
                          <m:t> </m:t>
                        </m:r>
                      </m:e>
                    </m:nary>
                  </m:oMath>
                </a14:m>
                <a:r>
                  <a:rPr lang="ja-JP" altLang="en-US" sz="2600">
                    <a:latin typeface="微软雅黑" panose="020B0503020204020204" pitchFamily="34" charset="-122"/>
                    <a:ea typeface="微软雅黑" panose="020B0503020204020204" pitchFamily="34" charset="-122"/>
                  </a:rPr>
                  <a:t>的第</a:t>
                </a:r>
                <a14:m>
                  <m:oMath xmlns:m="http://schemas.openxmlformats.org/officeDocument/2006/math">
                    <m:r>
                      <a:rPr lang="en-US" altLang="ja-JP" sz="2600">
                        <a:latin typeface="Cambria Math" panose="02040503050406030204" pitchFamily="18" charset="0"/>
                        <a:ea typeface="微软雅黑" panose="020B0503020204020204" pitchFamily="34" charset="-122"/>
                      </a:rPr>
                      <m:t>𝑘</m:t>
                    </m:r>
                  </m:oMath>
                </a14:m>
                <a:r>
                  <a:rPr lang="ja-JP" altLang="en-US" sz="2600">
                    <a:latin typeface="微软雅黑" panose="020B0503020204020204" pitchFamily="34" charset="-122"/>
                    <a:ea typeface="微软雅黑" panose="020B0503020204020204" pitchFamily="34" charset="-122"/>
                  </a:rPr>
                  <a:t>个特征值， </a:t>
                </a:r>
                <a:endParaRPr lang="en-GB" altLang="zh-CN" sz="2600" dirty="0">
                  <a:latin typeface="微软雅黑" panose="020B0503020204020204" pitchFamily="34" charset="-122"/>
                  <a:ea typeface="微软雅黑" panose="020B0503020204020204" pitchFamily="34" charset="-122"/>
                </a:endParaRPr>
              </a:p>
              <a:p>
                <a:endParaRPr kumimoji="1" lang="zh-CN" altLang="en-US" dirty="0"/>
              </a:p>
            </p:txBody>
          </p:sp>
        </mc:Choice>
        <mc:Fallback xmlns="">
          <p:sp>
            <p:nvSpPr>
              <p:cNvPr id="3" name="内容占位符 2">
                <a:extLst>
                  <a:ext uri="{FF2B5EF4-FFF2-40B4-BE49-F238E27FC236}">
                    <a16:creationId xmlns:a16="http://schemas.microsoft.com/office/drawing/2014/main" id="{07FAEAAC-82C3-5043-94FA-70CE244F0777}"/>
                  </a:ext>
                </a:extLst>
              </p:cNvPr>
              <p:cNvSpPr>
                <a:spLocks noGrp="1" noRot="1" noChangeAspect="1" noMove="1" noResize="1" noEditPoints="1" noAdjustHandles="1" noChangeArrowheads="1" noChangeShapeType="1" noTextEdit="1"/>
              </p:cNvSpPr>
              <p:nvPr>
                <p:ph idx="1"/>
              </p:nvPr>
            </p:nvSpPr>
            <p:spPr>
              <a:blipFill>
                <a:blip r:embed="rId2"/>
                <a:stretch>
                  <a:fillRect l="-1286" t="-2907" r="-5627"/>
                </a:stretch>
              </a:blipFill>
            </p:spPr>
            <p:txBody>
              <a:bodyPr/>
              <a:lstStyle/>
              <a:p>
                <a:r>
                  <a:rPr lang="zh-CN" altLang="en-US">
                    <a:noFill/>
                  </a:rPr>
                  <a:t> </a:t>
                </a:r>
              </a:p>
            </p:txBody>
          </p:sp>
        </mc:Fallback>
      </mc:AlternateContent>
      <p:grpSp>
        <p:nvGrpSpPr>
          <p:cNvPr id="4" name="Group 9">
            <a:extLst>
              <a:ext uri="{FF2B5EF4-FFF2-40B4-BE49-F238E27FC236}">
                <a16:creationId xmlns:a16="http://schemas.microsoft.com/office/drawing/2014/main" id="{2137421E-FB29-CB4D-AA5B-04DAC7720B1E}"/>
              </a:ext>
            </a:extLst>
          </p:cNvPr>
          <p:cNvGrpSpPr/>
          <p:nvPr/>
        </p:nvGrpSpPr>
        <p:grpSpPr>
          <a:xfrm>
            <a:off x="1905000" y="4495800"/>
            <a:ext cx="4394200" cy="401380"/>
            <a:chOff x="3493786" y="4375408"/>
            <a:chExt cx="4394200" cy="401380"/>
          </a:xfrm>
        </p:grpSpPr>
        <p:pic>
          <p:nvPicPr>
            <p:cNvPr id="5" name="Picture 7">
              <a:extLst>
                <a:ext uri="{FF2B5EF4-FFF2-40B4-BE49-F238E27FC236}">
                  <a16:creationId xmlns:a16="http://schemas.microsoft.com/office/drawing/2014/main" id="{A5D03C7F-B9D2-FB4E-8CA3-D5C31C9BFD0C}"/>
                </a:ext>
              </a:extLst>
            </p:cNvPr>
            <p:cNvPicPr>
              <a:picLocks noChangeAspect="1"/>
            </p:cNvPicPr>
            <p:nvPr/>
          </p:nvPicPr>
          <p:blipFill>
            <a:blip r:embed="rId3"/>
            <a:stretch>
              <a:fillRect/>
            </a:stretch>
          </p:blipFill>
          <p:spPr>
            <a:xfrm>
              <a:off x="3493786" y="4459288"/>
              <a:ext cx="4394200" cy="317500"/>
            </a:xfrm>
            <a:prstGeom prst="rect">
              <a:avLst/>
            </a:prstGeom>
          </p:spPr>
        </p:pic>
        <p:pic>
          <p:nvPicPr>
            <p:cNvPr id="6" name="Picture 8">
              <a:extLst>
                <a:ext uri="{FF2B5EF4-FFF2-40B4-BE49-F238E27FC236}">
                  <a16:creationId xmlns:a16="http://schemas.microsoft.com/office/drawing/2014/main" id="{5C4049D2-62BF-2147-9247-90110AEBFE5B}"/>
                </a:ext>
              </a:extLst>
            </p:cNvPr>
            <p:cNvPicPr>
              <a:picLocks noChangeAspect="1"/>
            </p:cNvPicPr>
            <p:nvPr/>
          </p:nvPicPr>
          <p:blipFill>
            <a:blip r:embed="rId4"/>
            <a:stretch>
              <a:fillRect/>
            </a:stretch>
          </p:blipFill>
          <p:spPr>
            <a:xfrm>
              <a:off x="4494513" y="4375408"/>
              <a:ext cx="393700" cy="215900"/>
            </a:xfrm>
            <a:prstGeom prst="rect">
              <a:avLst/>
            </a:prstGeom>
          </p:spPr>
        </p:pic>
      </p:grpSp>
    </p:spTree>
    <p:extLst>
      <p:ext uri="{BB962C8B-B14F-4D97-AF65-F5344CB8AC3E}">
        <p14:creationId xmlns:p14="http://schemas.microsoft.com/office/powerpoint/2010/main" val="23797783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38510B-A6A8-594B-9E87-454FED0702BE}"/>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算法</a:t>
            </a:r>
            <a:r>
              <a:rPr kumimoji="1" lang="en-US" altLang="zh-CN" b="1" dirty="0">
                <a:latin typeface="SimHei" panose="02010609060101010101" pitchFamily="49" charset="-122"/>
                <a:ea typeface="SimHei" panose="02010609060101010101" pitchFamily="49" charset="-122"/>
              </a:rPr>
              <a:t>-</a:t>
            </a:r>
            <a:r>
              <a:rPr kumimoji="1" lang="zh-CN" altLang="en-US" b="1" dirty="0">
                <a:latin typeface="SimHei" panose="02010609060101010101" pitchFamily="49" charset="-122"/>
                <a:ea typeface="SimHei" panose="02010609060101010101" pitchFamily="49" charset="-122"/>
              </a:rPr>
              <a:t>主要性质</a:t>
            </a:r>
          </a:p>
        </p:txBody>
      </p:sp>
      <p:pic>
        <p:nvPicPr>
          <p:cNvPr id="4" name="Picture 3">
            <a:extLst>
              <a:ext uri="{FF2B5EF4-FFF2-40B4-BE49-F238E27FC236}">
                <a16:creationId xmlns:a16="http://schemas.microsoft.com/office/drawing/2014/main" id="{BED2092D-F98B-894C-B799-1D25D9AC0D7F}"/>
              </a:ext>
            </a:extLst>
          </p:cNvPr>
          <p:cNvPicPr>
            <a:picLocks noChangeAspect="1"/>
          </p:cNvPicPr>
          <p:nvPr/>
        </p:nvPicPr>
        <p:blipFill>
          <a:blip r:embed="rId2"/>
          <a:stretch>
            <a:fillRect/>
          </a:stretch>
        </p:blipFill>
        <p:spPr>
          <a:xfrm>
            <a:off x="1349375" y="1536774"/>
            <a:ext cx="6445250" cy="2473177"/>
          </a:xfrm>
          <a:prstGeom prst="rect">
            <a:avLst/>
          </a:prstGeom>
        </p:spPr>
      </p:pic>
      <p:pic>
        <p:nvPicPr>
          <p:cNvPr id="5" name="Content Placeholder 4">
            <a:extLst>
              <a:ext uri="{FF2B5EF4-FFF2-40B4-BE49-F238E27FC236}">
                <a16:creationId xmlns:a16="http://schemas.microsoft.com/office/drawing/2014/main" id="{3C3C07EE-A252-2340-BCC0-EC2AA31AEFFB}"/>
              </a:ext>
            </a:extLst>
          </p:cNvPr>
          <p:cNvPicPr>
            <a:picLocks noGrp="1" noChangeAspect="1"/>
          </p:cNvPicPr>
          <p:nvPr>
            <p:ph idx="1"/>
          </p:nvPr>
        </p:nvPicPr>
        <p:blipFill rotWithShape="1">
          <a:blip r:embed="rId3"/>
          <a:srcRect t="10127" b="2363"/>
          <a:stretch>
            <a:fillRect/>
          </a:stretch>
        </p:blipFill>
        <p:spPr>
          <a:xfrm>
            <a:off x="1349375" y="4009951"/>
            <a:ext cx="6762750" cy="1811464"/>
          </a:xfrm>
          <a:prstGeom prst="rect">
            <a:avLst/>
          </a:prstGeom>
        </p:spPr>
      </p:pic>
    </p:spTree>
    <p:extLst>
      <p:ext uri="{BB962C8B-B14F-4D97-AF65-F5344CB8AC3E}">
        <p14:creationId xmlns:p14="http://schemas.microsoft.com/office/powerpoint/2010/main" val="41143421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38510B-A6A8-594B-9E87-454FED0702BE}"/>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算法</a:t>
            </a:r>
            <a:r>
              <a:rPr kumimoji="1" lang="en-US" altLang="zh-CN" b="1" dirty="0">
                <a:latin typeface="SimHei" panose="02010609060101010101" pitchFamily="49" charset="-122"/>
                <a:ea typeface="SimHei" panose="02010609060101010101" pitchFamily="49" charset="-122"/>
              </a:rPr>
              <a:t>-</a:t>
            </a:r>
            <a:r>
              <a:rPr kumimoji="1" lang="zh-CN" altLang="en-US" b="1" dirty="0">
                <a:latin typeface="SimHei" panose="02010609060101010101" pitchFamily="49" charset="-122"/>
                <a:ea typeface="SimHei" panose="02010609060101010101" pitchFamily="49" charset="-122"/>
              </a:rPr>
              <a:t>主成分的个数</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7FAEAAC-82C3-5043-94FA-70CE244F0777}"/>
                  </a:ext>
                </a:extLst>
              </p:cNvPr>
              <p:cNvSpPr>
                <a:spLocks noGrp="1"/>
              </p:cNvSpPr>
              <p:nvPr>
                <p:ph idx="1"/>
              </p:nvPr>
            </p:nvSpPr>
            <p:spPr/>
            <p:txBody>
              <a:bodyPr/>
              <a:lstStyle/>
              <a:p>
                <a:pPr algn="just">
                  <a:lnSpc>
                    <a:spcPct val="120000"/>
                  </a:lnSpc>
                </a:pPr>
                <a:r>
                  <a:rPr lang="ja-JP" altLang="en-US" sz="2600">
                    <a:latin typeface="微软雅黑" panose="020B0503020204020204" pitchFamily="34" charset="-122"/>
                    <a:ea typeface="微软雅黑" panose="020B0503020204020204" pitchFamily="34" charset="-122"/>
                  </a:rPr>
                  <a:t>主成分分析的主要目的是降维，所以一般选择</a:t>
                </a:r>
                <a14:m>
                  <m:oMath xmlns:m="http://schemas.openxmlformats.org/officeDocument/2006/math">
                    <m:r>
                      <a:rPr lang="en-US" altLang="ja-JP" sz="2600">
                        <a:latin typeface="Cambria Math" panose="02040503050406030204" pitchFamily="18" charset="0"/>
                        <a:ea typeface="微软雅黑" panose="020B0503020204020204" pitchFamily="34" charset="-122"/>
                      </a:rPr>
                      <m:t>𝑘</m:t>
                    </m:r>
                  </m:oMath>
                </a14:m>
                <a:r>
                  <a:rPr lang="en-GB" altLang="zh-CN" sz="26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2600">
                        <a:latin typeface="Cambria Math" panose="02040503050406030204" pitchFamily="18" charset="0"/>
                        <a:ea typeface="微软雅黑" panose="020B0503020204020204" pitchFamily="34" charset="-122"/>
                      </a:rPr>
                      <m:t>(</m:t>
                    </m:r>
                    <m:r>
                      <a:rPr lang="en-US" altLang="zh-CN" sz="2600">
                        <a:latin typeface="Cambria Math" panose="02040503050406030204" pitchFamily="18" charset="0"/>
                        <a:ea typeface="微软雅黑" panose="020B0503020204020204" pitchFamily="34" charset="-122"/>
                      </a:rPr>
                      <m:t>𝑘</m:t>
                    </m:r>
                    <m:r>
                      <a:rPr lang="en-US" altLang="zh-CN" sz="2600">
                        <a:latin typeface="Cambria Math" panose="02040503050406030204" pitchFamily="18" charset="0"/>
                        <a:ea typeface="微软雅黑" panose="020B0503020204020204" pitchFamily="34" charset="-122"/>
                      </a:rPr>
                      <m:t>≪</m:t>
                    </m:r>
                    <m:r>
                      <a:rPr lang="en-US" altLang="zh-CN" sz="2600">
                        <a:latin typeface="Cambria Math" panose="02040503050406030204" pitchFamily="18" charset="0"/>
                        <a:ea typeface="微软雅黑" panose="020B0503020204020204" pitchFamily="34" charset="-122"/>
                      </a:rPr>
                      <m:t>𝑚</m:t>
                    </m:r>
                    <m:r>
                      <a:rPr lang="en-US" altLang="zh-CN" sz="2600">
                        <a:latin typeface="Cambria Math" panose="02040503050406030204" pitchFamily="18" charset="0"/>
                        <a:ea typeface="微软雅黑" panose="020B0503020204020204" pitchFamily="34" charset="-122"/>
                      </a:rPr>
                      <m:t>)</m:t>
                    </m:r>
                  </m:oMath>
                </a14:m>
                <a:r>
                  <a:rPr lang="ja-JP" altLang="en-US" sz="2600">
                    <a:latin typeface="微软雅黑" panose="020B0503020204020204" pitchFamily="34" charset="-122"/>
                    <a:ea typeface="微软雅黑" panose="020B0503020204020204" pitchFamily="34" charset="-122"/>
                  </a:rPr>
                  <a:t>个主成分（线性无关变量）来代替</a:t>
                </a:r>
                <a14:m>
                  <m:oMath xmlns:m="http://schemas.openxmlformats.org/officeDocument/2006/math">
                    <m:r>
                      <a:rPr lang="en-US" altLang="zh-CN" sz="2600">
                        <a:latin typeface="Cambria Math" panose="02040503050406030204" pitchFamily="18" charset="0"/>
                        <a:ea typeface="微软雅黑" panose="020B0503020204020204" pitchFamily="34" charset="-122"/>
                      </a:rPr>
                      <m:t>𝑚</m:t>
                    </m:r>
                  </m:oMath>
                </a14:m>
                <a:r>
                  <a:rPr lang="ja-JP" altLang="en-US" sz="2600">
                    <a:latin typeface="微软雅黑" panose="020B0503020204020204" pitchFamily="34" charset="-122"/>
                    <a:ea typeface="微软雅黑" panose="020B0503020204020204" pitchFamily="34" charset="-122"/>
                  </a:rPr>
                  <a:t>个原有变量（线性相关变量），使问题得以简化，并能保留原有变量的大部分信息。</a:t>
                </a:r>
                <a:endParaRPr lang="en-US" altLang="ja-JP" sz="2600" dirty="0">
                  <a:latin typeface="微软雅黑" panose="020B0503020204020204" pitchFamily="34" charset="-122"/>
                  <a:ea typeface="微软雅黑" panose="020B0503020204020204" pitchFamily="34" charset="-122"/>
                </a:endParaRPr>
              </a:p>
              <a:p>
                <a:endParaRPr kumimoji="1" lang="zh-CN" altLang="en-US" dirty="0"/>
              </a:p>
            </p:txBody>
          </p:sp>
        </mc:Choice>
        <mc:Fallback xmlns="">
          <p:sp>
            <p:nvSpPr>
              <p:cNvPr id="3" name="内容占位符 2">
                <a:extLst>
                  <a:ext uri="{FF2B5EF4-FFF2-40B4-BE49-F238E27FC236}">
                    <a16:creationId xmlns:a16="http://schemas.microsoft.com/office/drawing/2014/main" id="{07FAEAAC-82C3-5043-94FA-70CE244F0777}"/>
                  </a:ext>
                </a:extLst>
              </p:cNvPr>
              <p:cNvSpPr>
                <a:spLocks noGrp="1" noRot="1" noChangeAspect="1" noMove="1" noResize="1" noEditPoints="1" noAdjustHandles="1" noChangeArrowheads="1" noChangeShapeType="1" noTextEdit="1"/>
              </p:cNvSpPr>
              <p:nvPr>
                <p:ph idx="1"/>
              </p:nvPr>
            </p:nvSpPr>
            <p:spPr>
              <a:blipFill>
                <a:blip r:embed="rId2"/>
                <a:stretch>
                  <a:fillRect l="-1286" t="-291" r="-1286"/>
                </a:stretch>
              </a:blipFill>
            </p:spPr>
            <p:txBody>
              <a:bodyPr/>
              <a:lstStyle/>
              <a:p>
                <a:r>
                  <a:rPr lang="zh-CN" altLang="en-US">
                    <a:noFill/>
                  </a:rPr>
                  <a:t> </a:t>
                </a:r>
              </a:p>
            </p:txBody>
          </p:sp>
        </mc:Fallback>
      </mc:AlternateContent>
      <p:pic>
        <p:nvPicPr>
          <p:cNvPr id="4" name="Picture 3">
            <a:extLst>
              <a:ext uri="{FF2B5EF4-FFF2-40B4-BE49-F238E27FC236}">
                <a16:creationId xmlns:a16="http://schemas.microsoft.com/office/drawing/2014/main" id="{628EC6C5-83CE-D747-960C-33838000091A}"/>
              </a:ext>
            </a:extLst>
          </p:cNvPr>
          <p:cNvPicPr>
            <a:picLocks noChangeAspect="1"/>
          </p:cNvPicPr>
          <p:nvPr/>
        </p:nvPicPr>
        <p:blipFill>
          <a:blip r:embed="rId3"/>
          <a:stretch>
            <a:fillRect/>
          </a:stretch>
        </p:blipFill>
        <p:spPr>
          <a:xfrm>
            <a:off x="1295399" y="3810000"/>
            <a:ext cx="6171027" cy="1828800"/>
          </a:xfrm>
          <a:prstGeom prst="rect">
            <a:avLst/>
          </a:prstGeom>
        </p:spPr>
      </p:pic>
    </p:spTree>
    <p:extLst>
      <p:ext uri="{BB962C8B-B14F-4D97-AF65-F5344CB8AC3E}">
        <p14:creationId xmlns:p14="http://schemas.microsoft.com/office/powerpoint/2010/main" val="2546288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0"/>
          <p:cNvSpPr txBox="1"/>
          <p:nvPr/>
        </p:nvSpPr>
        <p:spPr>
          <a:xfrm>
            <a:off x="838200" y="1524000"/>
            <a:ext cx="6934200" cy="4399281"/>
          </a:xfrm>
          <a:prstGeom prst="rect">
            <a:avLst/>
          </a:prstGeom>
        </p:spPr>
        <p:txBody>
          <a:bodyPr vert="horz" wrap="square" lIns="0" tIns="13335" rIns="0" bIns="0" rtlCol="0">
            <a:spAutoFit/>
          </a:bodyPr>
          <a:lstStyle/>
          <a:p>
            <a:pPr marL="355600" marR="5080" indent="-342900" algn="just">
              <a:lnSpc>
                <a:spcPct val="100000"/>
              </a:lnSpc>
              <a:spcBef>
                <a:spcPts val="105"/>
              </a:spcBef>
              <a:buChar char="•"/>
              <a:tabLst>
                <a:tab pos="354965" algn="l"/>
                <a:tab pos="355600" algn="l"/>
              </a:tabLst>
            </a:pPr>
            <a:r>
              <a:rPr lang="en-US" altLang="zh-CN" sz="2800" spc="-5" dirty="0">
                <a:cs typeface="Calibri" panose="020F0502020204030204"/>
              </a:rPr>
              <a:t>Recognize faces (mug shots) using gray levels(appearance).</a:t>
            </a:r>
          </a:p>
          <a:p>
            <a:pPr marL="355600" marR="5080" indent="-342900" algn="just">
              <a:lnSpc>
                <a:spcPct val="100000"/>
              </a:lnSpc>
              <a:spcBef>
                <a:spcPts val="105"/>
              </a:spcBef>
              <a:buChar char="•"/>
              <a:tabLst>
                <a:tab pos="354965" algn="l"/>
                <a:tab pos="355600" algn="l"/>
              </a:tabLst>
            </a:pPr>
            <a:endParaRPr lang="en-US" altLang="zh-CN" sz="2800" spc="-5" dirty="0">
              <a:cs typeface="Calibri" panose="020F0502020204030204"/>
            </a:endParaRPr>
          </a:p>
          <a:p>
            <a:pPr marL="355600" marR="5080" indent="-342900" algn="just">
              <a:lnSpc>
                <a:spcPct val="100000"/>
              </a:lnSpc>
              <a:spcBef>
                <a:spcPts val="105"/>
              </a:spcBef>
              <a:buChar char="•"/>
              <a:tabLst>
                <a:tab pos="354965" algn="l"/>
                <a:tab pos="355600" algn="l"/>
              </a:tabLst>
            </a:pPr>
            <a:r>
              <a:rPr lang="en-US" altLang="zh-CN" sz="2800" spc="-5" dirty="0">
                <a:cs typeface="Calibri" panose="020F0502020204030204"/>
              </a:rPr>
              <a:t>Each image is mapped to a long vector of gray levels.</a:t>
            </a:r>
          </a:p>
          <a:p>
            <a:pPr marL="355600" marR="5080" indent="-342900" algn="just">
              <a:lnSpc>
                <a:spcPct val="100000"/>
              </a:lnSpc>
              <a:spcBef>
                <a:spcPts val="105"/>
              </a:spcBef>
              <a:buChar char="•"/>
              <a:tabLst>
                <a:tab pos="354965" algn="l"/>
                <a:tab pos="355600" algn="l"/>
              </a:tabLst>
            </a:pPr>
            <a:endParaRPr lang="en-US" altLang="zh-CN" sz="2800" spc="-5" dirty="0">
              <a:cs typeface="Calibri" panose="020F0502020204030204"/>
            </a:endParaRPr>
          </a:p>
          <a:p>
            <a:pPr marL="355600" marR="5080" indent="-342900" algn="just">
              <a:lnSpc>
                <a:spcPct val="100000"/>
              </a:lnSpc>
              <a:spcBef>
                <a:spcPts val="105"/>
              </a:spcBef>
              <a:buChar char="•"/>
              <a:tabLst>
                <a:tab pos="354965" algn="l"/>
                <a:tab pos="355600" algn="l"/>
              </a:tabLst>
            </a:pPr>
            <a:r>
              <a:rPr lang="en-US" altLang="zh-CN" sz="2800" spc="-5" dirty="0">
                <a:cs typeface="Calibri" panose="020F0502020204030204"/>
              </a:rPr>
              <a:t>Several views of each person are collected in the database during training.</a:t>
            </a:r>
          </a:p>
          <a:p>
            <a:pPr marL="355600" marR="5080" indent="-342900" algn="just">
              <a:lnSpc>
                <a:spcPct val="100000"/>
              </a:lnSpc>
              <a:spcBef>
                <a:spcPts val="105"/>
              </a:spcBef>
              <a:buChar char="•"/>
              <a:tabLst>
                <a:tab pos="354965" algn="l"/>
                <a:tab pos="355600" algn="l"/>
              </a:tabLst>
            </a:pPr>
            <a:endParaRPr lang="en-US" altLang="zh-CN" sz="2800" spc="-5" dirty="0">
              <a:cs typeface="Calibri" panose="020F0502020204030204"/>
            </a:endParaRPr>
          </a:p>
          <a:p>
            <a:pPr marL="355600" marR="5080" indent="-342900" algn="just">
              <a:lnSpc>
                <a:spcPct val="100000"/>
              </a:lnSpc>
              <a:spcBef>
                <a:spcPts val="105"/>
              </a:spcBef>
              <a:buChar char="•"/>
              <a:tabLst>
                <a:tab pos="354965" algn="l"/>
                <a:tab pos="355600" algn="l"/>
              </a:tabLst>
            </a:pPr>
            <a:endParaRPr lang="en-US" altLang="zh-CN" sz="2800" dirty="0">
              <a:latin typeface="Arial" panose="020B0604020202020204"/>
              <a:cs typeface="Arial" panose="020B0604020202020204"/>
            </a:endParaRPr>
          </a:p>
        </p:txBody>
      </p:sp>
      <p:sp>
        <p:nvSpPr>
          <p:cNvPr id="14" name="object 2"/>
          <p:cNvSpPr txBox="1"/>
          <p:nvPr/>
        </p:nvSpPr>
        <p:spPr>
          <a:xfrm>
            <a:off x="838200" y="689409"/>
            <a:ext cx="4648200" cy="5668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US" altLang="zh-CN" sz="3600" b="1" spc="-5" dirty="0">
                <a:latin typeface="Arial" panose="020B0604020202020204"/>
                <a:cs typeface="Arial" panose="020B0604020202020204"/>
              </a:rPr>
              <a:t>Simple Approach</a:t>
            </a:r>
            <a:endParaRPr lang="en-US" sz="3600" dirty="0">
              <a:latin typeface="Arial" panose="020B0604020202020204"/>
              <a:cs typeface="Arial" panose="020B0604020202020204"/>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38510B-A6A8-594B-9E87-454FED0702BE}"/>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算法</a:t>
            </a:r>
            <a:r>
              <a:rPr kumimoji="1" lang="en-US" altLang="zh-CN" b="1" dirty="0">
                <a:latin typeface="SimHei" panose="02010609060101010101" pitchFamily="49" charset="-122"/>
                <a:ea typeface="SimHei" panose="02010609060101010101" pitchFamily="49" charset="-122"/>
              </a:rPr>
              <a:t>-</a:t>
            </a:r>
            <a:r>
              <a:rPr kumimoji="1" lang="zh-CN" altLang="en-US" b="1" dirty="0">
                <a:latin typeface="SimHei" panose="02010609060101010101" pitchFamily="49" charset="-122"/>
                <a:ea typeface="SimHei" panose="02010609060101010101" pitchFamily="49" charset="-122"/>
              </a:rPr>
              <a:t>主成分的个数</a:t>
            </a:r>
          </a:p>
        </p:txBody>
      </p:sp>
      <p:pic>
        <p:nvPicPr>
          <p:cNvPr id="4" name="Content Placeholder 3">
            <a:extLst>
              <a:ext uri="{FF2B5EF4-FFF2-40B4-BE49-F238E27FC236}">
                <a16:creationId xmlns:a16="http://schemas.microsoft.com/office/drawing/2014/main" id="{45DD4E42-95DF-7842-84F2-AD4C8315A3E5}"/>
              </a:ext>
            </a:extLst>
          </p:cNvPr>
          <p:cNvPicPr>
            <a:picLocks noGrp="1" noChangeAspect="1"/>
          </p:cNvPicPr>
          <p:nvPr>
            <p:ph idx="1"/>
          </p:nvPr>
        </p:nvPicPr>
        <p:blipFill>
          <a:blip r:embed="rId2"/>
          <a:stretch>
            <a:fillRect/>
          </a:stretch>
        </p:blipFill>
        <p:spPr>
          <a:xfrm>
            <a:off x="1447800" y="1600200"/>
            <a:ext cx="6438900" cy="2844800"/>
          </a:xfrm>
          <a:prstGeom prst="rect">
            <a:avLst/>
          </a:prstGeom>
        </p:spPr>
      </p:pic>
      <p:sp>
        <p:nvSpPr>
          <p:cNvPr id="5" name="文本框 4">
            <a:extLst>
              <a:ext uri="{FF2B5EF4-FFF2-40B4-BE49-F238E27FC236}">
                <a16:creationId xmlns:a16="http://schemas.microsoft.com/office/drawing/2014/main" id="{B3258604-2812-3E40-873D-9D805AAD4DD2}"/>
              </a:ext>
            </a:extLst>
          </p:cNvPr>
          <p:cNvSpPr txBox="1"/>
          <p:nvPr/>
        </p:nvSpPr>
        <p:spPr>
          <a:xfrm>
            <a:off x="533400" y="4648200"/>
            <a:ext cx="8963025" cy="1173911"/>
          </a:xfrm>
          <a:prstGeom prst="rect">
            <a:avLst/>
          </a:prstGeom>
          <a:noFill/>
        </p:spPr>
        <p:txBody>
          <a:bodyPr wrap="square">
            <a:spAutoFit/>
          </a:bodyPr>
          <a:lstStyle/>
          <a:p>
            <a:pPr marL="228600" indent="-228600" algn="just" defTabSz="914400">
              <a:lnSpc>
                <a:spcPct val="120000"/>
              </a:lnSpc>
              <a:spcBef>
                <a:spcPts val="1000"/>
              </a:spcBef>
              <a:buFont typeface="Arial" panose="020B0604020202020204" pitchFamily="34" charset="0"/>
              <a:buChar char="•"/>
            </a:pPr>
            <a:r>
              <a:rPr lang="ja-JP" altLang="en-US" sz="2600" dirty="0">
                <a:latin typeface="微软雅黑" panose="020B0503020204020204" pitchFamily="34" charset="-122"/>
                <a:ea typeface="微软雅黑" panose="020B0503020204020204" pitchFamily="34" charset="-122"/>
              </a:rPr>
              <a:t>累计方差贡献率反映了主成分保留信息的</a:t>
            </a:r>
            <a:r>
              <a:rPr lang="ja-JP" altLang="en-US" sz="2600">
                <a:latin typeface="微软雅黑" panose="020B0503020204020204" pitchFamily="34" charset="-122"/>
                <a:ea typeface="微软雅黑" panose="020B0503020204020204" pitchFamily="34" charset="-122"/>
              </a:rPr>
              <a:t>比例</a:t>
            </a:r>
            <a:r>
              <a:rPr lang="zh-CN" altLang="en-US" sz="2600" dirty="0">
                <a:latin typeface="微软雅黑" panose="020B0503020204020204" pitchFamily="34" charset="-122"/>
                <a:ea typeface="微软雅黑" panose="020B0503020204020204" pitchFamily="34" charset="-122"/>
              </a:rPr>
              <a:t>。</a:t>
            </a:r>
            <a:endParaRPr lang="en-US" altLang="ja-JP" sz="2600" dirty="0">
              <a:latin typeface="微软雅黑" panose="020B0503020204020204" pitchFamily="34" charset="-122"/>
              <a:ea typeface="微软雅黑" panose="020B0503020204020204" pitchFamily="34" charset="-122"/>
            </a:endParaRPr>
          </a:p>
          <a:p>
            <a:pPr marL="228600" indent="-228600" algn="just" defTabSz="914400">
              <a:lnSpc>
                <a:spcPct val="120000"/>
              </a:lnSpc>
              <a:spcBef>
                <a:spcPts val="1000"/>
              </a:spcBef>
              <a:buFont typeface="Arial" panose="020B0604020202020204" pitchFamily="34" charset="0"/>
              <a:buChar char="•"/>
            </a:pPr>
            <a:r>
              <a:rPr lang="ja-JP" altLang="en-US" sz="2600">
                <a:latin typeface="微软雅黑" panose="020B0503020204020204" pitchFamily="34" charset="-122"/>
                <a:ea typeface="微软雅黑" panose="020B0503020204020204" pitchFamily="34" charset="-122"/>
              </a:rPr>
              <a:t>通常取</a:t>
            </a:r>
            <a:r>
              <a:rPr lang="en-GB" altLang="zh-CN" sz="2600" dirty="0">
                <a:latin typeface="微软雅黑" panose="020B0503020204020204" pitchFamily="34" charset="-122"/>
                <a:ea typeface="微软雅黑" panose="020B0503020204020204" pitchFamily="34" charset="-122"/>
              </a:rPr>
              <a:t>k</a:t>
            </a:r>
            <a:r>
              <a:rPr lang="ja-JP" altLang="en-US" sz="2600" dirty="0">
                <a:latin typeface="微软雅黑" panose="020B0503020204020204" pitchFamily="34" charset="-122"/>
                <a:ea typeface="微软雅黑" panose="020B0503020204020204" pitchFamily="34" charset="-122"/>
              </a:rPr>
              <a:t>使得累计方差贡献率达到规定的</a:t>
            </a:r>
            <a:r>
              <a:rPr lang="ja-JP" altLang="en-US" sz="2600">
                <a:latin typeface="微软雅黑" panose="020B0503020204020204" pitchFamily="34" charset="-122"/>
                <a:ea typeface="微软雅黑" panose="020B0503020204020204" pitchFamily="34" charset="-122"/>
              </a:rPr>
              <a:t>百分比以上</a:t>
            </a:r>
            <a:r>
              <a:rPr lang="zh-CN" altLang="en-US" sz="2800" dirty="0">
                <a:latin typeface="微软雅黑" panose="020B0503020204020204" pitchFamily="34" charset="-122"/>
                <a:ea typeface="微软雅黑" panose="020B0503020204020204" pitchFamily="34" charset="-122"/>
              </a:rPr>
              <a:t>。</a:t>
            </a:r>
            <a:endParaRPr lang="en-GB" altLang="ja-JP"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588410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44758-4B7D-CF4B-A1AC-A5F43ADC5178}"/>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算法</a:t>
            </a:r>
            <a:r>
              <a:rPr kumimoji="1" lang="en-US" altLang="zh-CN" b="1" dirty="0">
                <a:latin typeface="SimHei" panose="02010609060101010101" pitchFamily="49" charset="-122"/>
                <a:ea typeface="SimHei" panose="02010609060101010101" pitchFamily="49" charset="-122"/>
              </a:rPr>
              <a:t>-</a:t>
            </a:r>
            <a:r>
              <a:rPr kumimoji="1" lang="zh-CN" altLang="en-US" b="1" dirty="0">
                <a:latin typeface="SimHei" panose="02010609060101010101" pitchFamily="49" charset="-122"/>
                <a:ea typeface="SimHei" panose="02010609060101010101" pitchFamily="49" charset="-122"/>
              </a:rPr>
              <a:t>样本主成分分析</a:t>
            </a:r>
            <a:endParaRPr kumimoji="1" lang="zh-CN" altLang="en-US" dirty="0"/>
          </a:p>
        </p:txBody>
      </p:sp>
      <p:sp>
        <p:nvSpPr>
          <p:cNvPr id="3" name="内容占位符 2">
            <a:extLst>
              <a:ext uri="{FF2B5EF4-FFF2-40B4-BE49-F238E27FC236}">
                <a16:creationId xmlns:a16="http://schemas.microsoft.com/office/drawing/2014/main" id="{2A178A0D-8B16-D04C-857E-F2B976270F40}"/>
              </a:ext>
            </a:extLst>
          </p:cNvPr>
          <p:cNvSpPr>
            <a:spLocks noGrp="1"/>
          </p:cNvSpPr>
          <p:nvPr>
            <p:ph idx="1"/>
          </p:nvPr>
        </p:nvSpPr>
        <p:spPr>
          <a:xfrm>
            <a:off x="628650" y="1825625"/>
            <a:ext cx="7886700" cy="3813175"/>
          </a:xfrm>
        </p:spPr>
        <p:txBody>
          <a:bodyPr/>
          <a:lstStyle/>
          <a:p>
            <a:pPr algn="just">
              <a:lnSpc>
                <a:spcPct val="120000"/>
              </a:lnSpc>
            </a:pPr>
            <a:r>
              <a:rPr lang="ja-JP" altLang="en-US" sz="2600">
                <a:latin typeface="微软雅黑" panose="020B0503020204020204" pitchFamily="34" charset="-122"/>
                <a:ea typeface="微软雅黑" panose="020B0503020204020204" pitchFamily="34" charset="-122"/>
              </a:rPr>
              <a:t>总体主成分分析，是定义在</a:t>
            </a:r>
            <a:r>
              <a:rPr lang="ja-JP" altLang="en-US" sz="2600">
                <a:solidFill>
                  <a:srgbClr val="0070C0"/>
                </a:solidFill>
                <a:latin typeface="微软雅黑" panose="020B0503020204020204" pitchFamily="34" charset="-122"/>
                <a:ea typeface="微软雅黑" panose="020B0503020204020204" pitchFamily="34" charset="-122"/>
              </a:rPr>
              <a:t>样本总体</a:t>
            </a:r>
            <a:r>
              <a:rPr lang="ja-JP" altLang="en-US" sz="2600">
                <a:latin typeface="微软雅黑" panose="020B0503020204020204" pitchFamily="34" charset="-122"/>
                <a:ea typeface="微软雅黑" panose="020B0503020204020204" pitchFamily="34" charset="-122"/>
              </a:rPr>
              <a:t>上的</a:t>
            </a:r>
            <a:r>
              <a:rPr lang="zh-CN" altLang="en-US" sz="2600" dirty="0">
                <a:latin typeface="微软雅黑" panose="020B0503020204020204" pitchFamily="34" charset="-122"/>
                <a:ea typeface="微软雅黑" panose="020B0503020204020204" pitchFamily="34" charset="-122"/>
              </a:rPr>
              <a:t>。</a:t>
            </a:r>
            <a:endParaRPr lang="en-US" altLang="zh-CN" sz="2600" dirty="0">
              <a:latin typeface="微软雅黑" panose="020B0503020204020204" pitchFamily="34" charset="-122"/>
              <a:ea typeface="微软雅黑" panose="020B0503020204020204" pitchFamily="34" charset="-122"/>
            </a:endParaRPr>
          </a:p>
          <a:p>
            <a:pPr algn="just">
              <a:lnSpc>
                <a:spcPct val="120000"/>
              </a:lnSpc>
            </a:pPr>
            <a:endParaRPr lang="en-GB" altLang="ja-JP" sz="2600" dirty="0">
              <a:latin typeface="微软雅黑" panose="020B0503020204020204" pitchFamily="34" charset="-122"/>
              <a:ea typeface="微软雅黑" panose="020B0503020204020204" pitchFamily="34" charset="-122"/>
            </a:endParaRPr>
          </a:p>
          <a:p>
            <a:pPr algn="just">
              <a:lnSpc>
                <a:spcPct val="120000"/>
              </a:lnSpc>
            </a:pPr>
            <a:r>
              <a:rPr lang="ja-JP" altLang="en-US" sz="2600">
                <a:latin typeface="微软雅黑" panose="020B0503020204020204" pitchFamily="34" charset="-122"/>
                <a:ea typeface="微软雅黑" panose="020B0503020204020204" pitchFamily="34" charset="-122"/>
              </a:rPr>
              <a:t>在实际问题中，需要在</a:t>
            </a:r>
            <a:r>
              <a:rPr lang="ja-JP" altLang="en-US" sz="2600">
                <a:solidFill>
                  <a:srgbClr val="0070C0"/>
                </a:solidFill>
                <a:latin typeface="微软雅黑" panose="020B0503020204020204" pitchFamily="34" charset="-122"/>
                <a:ea typeface="微软雅黑" panose="020B0503020204020204" pitchFamily="34" charset="-122"/>
              </a:rPr>
              <a:t>观测数据</a:t>
            </a:r>
            <a:r>
              <a:rPr lang="ja-JP" altLang="en-US" sz="2600">
                <a:latin typeface="微软雅黑" panose="020B0503020204020204" pitchFamily="34" charset="-122"/>
                <a:ea typeface="微软雅黑" panose="020B0503020204020204" pitchFamily="34" charset="-122"/>
              </a:rPr>
              <a:t>上进行主成分分析，这就是样本主成分分析。</a:t>
            </a:r>
            <a:endParaRPr lang="en-US" altLang="ja-JP" sz="2600" dirty="0">
              <a:latin typeface="微软雅黑" panose="020B0503020204020204" pitchFamily="34" charset="-122"/>
              <a:ea typeface="微软雅黑" panose="020B0503020204020204" pitchFamily="34" charset="-122"/>
            </a:endParaRPr>
          </a:p>
          <a:p>
            <a:pPr algn="just">
              <a:lnSpc>
                <a:spcPct val="120000"/>
              </a:lnSpc>
            </a:pPr>
            <a:endParaRPr lang="en-GB" altLang="ja-JP" sz="2600" dirty="0">
              <a:latin typeface="微软雅黑" panose="020B0503020204020204" pitchFamily="34" charset="-122"/>
              <a:ea typeface="微软雅黑" panose="020B0503020204020204" pitchFamily="34" charset="-122"/>
            </a:endParaRPr>
          </a:p>
          <a:p>
            <a:pPr algn="just">
              <a:lnSpc>
                <a:spcPct val="120000"/>
              </a:lnSpc>
            </a:pPr>
            <a:r>
              <a:rPr lang="ja-JP" altLang="en-US" sz="2600">
                <a:latin typeface="微软雅黑" panose="020B0503020204020204" pitchFamily="34" charset="-122"/>
                <a:ea typeface="微软雅黑" panose="020B0503020204020204" pitchFamily="34" charset="-122"/>
              </a:rPr>
              <a:t>样本主成分也和总体主成分具有相同的性质。</a:t>
            </a:r>
            <a:endParaRPr lang="en-GB" altLang="zh-CN" sz="2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199957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187E4F-3EDB-894C-90D7-40809D26BFF6}"/>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算法</a:t>
            </a:r>
            <a:r>
              <a:rPr kumimoji="1" lang="en-US" altLang="zh-CN" b="1" dirty="0">
                <a:latin typeface="SimHei" panose="02010609060101010101" pitchFamily="49" charset="-122"/>
                <a:ea typeface="SimHei" panose="02010609060101010101" pitchFamily="49" charset="-122"/>
              </a:rPr>
              <a:t>-</a:t>
            </a:r>
            <a:r>
              <a:rPr kumimoji="1" lang="zh-CN" altLang="en-US" b="1" dirty="0">
                <a:latin typeface="SimHei" panose="02010609060101010101" pitchFamily="49" charset="-122"/>
                <a:ea typeface="SimHei" panose="02010609060101010101" pitchFamily="49" charset="-122"/>
              </a:rPr>
              <a:t>样本主成分的定义和性质</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209E5F1-0BF0-2345-BD21-3965D46485E6}"/>
                  </a:ext>
                </a:extLst>
              </p:cNvPr>
              <p:cNvSpPr>
                <a:spLocks noGrp="1"/>
              </p:cNvSpPr>
              <p:nvPr>
                <p:ph idx="1"/>
              </p:nvPr>
            </p:nvSpPr>
            <p:spPr/>
            <p:txBody>
              <a:bodyPr/>
              <a:lstStyle/>
              <a:p>
                <a:pPr algn="just">
                  <a:lnSpc>
                    <a:spcPct val="120000"/>
                  </a:lnSpc>
                </a:pPr>
                <a:r>
                  <a:rPr lang="ja-JP" altLang="en-US" sz="2600">
                    <a:latin typeface="微软雅黑" panose="020B0503020204020204" pitchFamily="34" charset="-122"/>
                    <a:ea typeface="微软雅黑" panose="020B0503020204020204" pitchFamily="34" charset="-122"/>
                  </a:rPr>
                  <a:t>假设对</a:t>
                </a:r>
                <a14:m>
                  <m:oMath xmlns:m="http://schemas.openxmlformats.org/officeDocument/2006/math">
                    <m:r>
                      <a:rPr lang="en-US" altLang="ja-JP" sz="2600">
                        <a:latin typeface="Cambria Math" panose="02040503050406030204" pitchFamily="18" charset="0"/>
                        <a:ea typeface="微软雅黑" panose="020B0503020204020204" pitchFamily="34" charset="-122"/>
                      </a:rPr>
                      <m:t>𝑚</m:t>
                    </m:r>
                  </m:oMath>
                </a14:m>
                <a:r>
                  <a:rPr lang="ja-JP" altLang="en-US" sz="2600">
                    <a:latin typeface="微软雅黑" panose="020B0503020204020204" pitchFamily="34" charset="-122"/>
                    <a:ea typeface="微软雅黑" panose="020B0503020204020204" pitchFamily="34" charset="-122"/>
                  </a:rPr>
                  <a:t>维随机变量</a:t>
                </a:r>
                <a:r>
                  <a:rPr lang="en-GB" altLang="ja-JP" sz="2600" dirty="0">
                    <a:latin typeface="微软雅黑" panose="020B0503020204020204" pitchFamily="34" charset="-122"/>
                    <a:ea typeface="微软雅黑" panose="020B0503020204020204" pitchFamily="34" charset="-122"/>
                  </a:rPr>
                  <a:t>			</a:t>
                </a:r>
                <a:r>
                  <a:rPr lang="zh-CN" altLang="en-US" sz="2600" dirty="0">
                    <a:latin typeface="微软雅黑" panose="020B0503020204020204" pitchFamily="34" charset="-122"/>
                    <a:ea typeface="微软雅黑" panose="020B0503020204020204" pitchFamily="34" charset="-122"/>
                  </a:rPr>
                  <a:t>   </a:t>
                </a:r>
                <a:r>
                  <a:rPr lang="ja-JP" altLang="en-US" sz="2600">
                    <a:latin typeface="微软雅黑" panose="020B0503020204020204" pitchFamily="34" charset="-122"/>
                    <a:ea typeface="微软雅黑" panose="020B0503020204020204" pitchFamily="34" charset="-122"/>
                  </a:rPr>
                  <a:t>进行</a:t>
                </a:r>
                <a:r>
                  <a:rPr lang="en-US" altLang="ja-JP" sz="2600" dirty="0">
                    <a:latin typeface="微软雅黑" panose="020B0503020204020204" pitchFamily="34" charset="-122"/>
                    <a:ea typeface="微软雅黑" panose="020B0503020204020204" pitchFamily="34" charset="-122"/>
                  </a:rPr>
                  <a:t>n</a:t>
                </a:r>
                <a:r>
                  <a:rPr lang="ja-JP" altLang="en-US" sz="2600">
                    <a:latin typeface="微软雅黑" panose="020B0503020204020204" pitchFamily="34" charset="-122"/>
                    <a:ea typeface="微软雅黑" panose="020B0503020204020204" pitchFamily="34" charset="-122"/>
                  </a:rPr>
                  <a:t>次独立观测</a:t>
                </a:r>
                <a:endParaRPr lang="en-GB" altLang="zh-CN" sz="2600" dirty="0">
                  <a:latin typeface="微软雅黑" panose="020B0503020204020204" pitchFamily="34" charset="-122"/>
                  <a:ea typeface="微软雅黑" panose="020B0503020204020204" pitchFamily="34" charset="-122"/>
                </a:endParaRPr>
              </a:p>
              <a:p>
                <a:pPr algn="just">
                  <a:lnSpc>
                    <a:spcPct val="120000"/>
                  </a:lnSpc>
                </a:pPr>
                <a:r>
                  <a:rPr lang="en-GB" altLang="zh-CN" sz="2600" dirty="0">
                    <a:latin typeface="微软雅黑" panose="020B0503020204020204" pitchFamily="34" charset="-122"/>
                    <a:ea typeface="微软雅黑" panose="020B0503020204020204" pitchFamily="34" charset="-122"/>
                  </a:rPr>
                  <a:t>	</a:t>
                </a:r>
                <a:r>
                  <a:rPr lang="zh-CN" altLang="en-US" sz="2600" dirty="0">
                    <a:latin typeface="微软雅黑" panose="020B0503020204020204" pitchFamily="34" charset="-122"/>
                    <a:ea typeface="微软雅黑" panose="020B0503020204020204" pitchFamily="34" charset="-122"/>
                  </a:rPr>
                  <a:t>         </a:t>
                </a:r>
                <a:r>
                  <a:rPr lang="ja-JP" altLang="en-US" sz="2600">
                    <a:latin typeface="微软雅黑" panose="020B0503020204020204" pitchFamily="34" charset="-122"/>
                    <a:ea typeface="微软雅黑" panose="020B0503020204020204" pitchFamily="34" charset="-122"/>
                  </a:rPr>
                  <a:t>表示观测样本</a:t>
                </a:r>
                <a:endParaRPr lang="en-GB" altLang="ja-JP" sz="2600" dirty="0">
                  <a:latin typeface="微软雅黑" panose="020B0503020204020204" pitchFamily="34" charset="-122"/>
                  <a:ea typeface="微软雅黑" panose="020B0503020204020204" pitchFamily="34" charset="-122"/>
                </a:endParaRPr>
              </a:p>
              <a:p>
                <a:pPr algn="just">
                  <a:lnSpc>
                    <a:spcPct val="120000"/>
                  </a:lnSpc>
                </a:pPr>
                <a:r>
                  <a:rPr lang="en-GB" altLang="zh-CN" sz="2600" dirty="0">
                    <a:latin typeface="微软雅黑" panose="020B0503020204020204" pitchFamily="34" charset="-122"/>
                    <a:ea typeface="微软雅黑" panose="020B0503020204020204" pitchFamily="34" charset="-122"/>
                  </a:rPr>
                  <a:t>			</a:t>
                </a:r>
                <a:r>
                  <a:rPr lang="zh-CN" altLang="en-US" sz="2600" dirty="0">
                    <a:latin typeface="微软雅黑" panose="020B0503020204020204" pitchFamily="34" charset="-122"/>
                    <a:ea typeface="微软雅黑" panose="020B0503020204020204" pitchFamily="34" charset="-122"/>
                  </a:rPr>
                  <a:t>  </a:t>
                </a:r>
                <a:r>
                  <a:rPr lang="ja-JP" altLang="en-US" sz="2600">
                    <a:latin typeface="微软雅黑" panose="020B0503020204020204" pitchFamily="34" charset="-122"/>
                    <a:ea typeface="微软雅黑" panose="020B0503020204020204" pitchFamily="34" charset="-122"/>
                  </a:rPr>
                  <a:t>表示第</a:t>
                </a:r>
                <a:r>
                  <a:rPr lang="en-US" altLang="ja-JP" sz="2600" dirty="0">
                    <a:latin typeface="微软雅黑" panose="020B0503020204020204" pitchFamily="34" charset="-122"/>
                    <a:ea typeface="微软雅黑" panose="020B0503020204020204" pitchFamily="34" charset="-122"/>
                  </a:rPr>
                  <a:t>j</a:t>
                </a:r>
                <a:r>
                  <a:rPr lang="ja-JP" altLang="en-US" sz="2600">
                    <a:latin typeface="微软雅黑" panose="020B0503020204020204" pitchFamily="34" charset="-122"/>
                    <a:ea typeface="微软雅黑" panose="020B0503020204020204" pitchFamily="34" charset="-122"/>
                  </a:rPr>
                  <a:t>个观测样本</a:t>
                </a:r>
                <a:endParaRPr lang="en-GB" altLang="zh-CN" sz="2600" dirty="0">
                  <a:latin typeface="微软雅黑" panose="020B0503020204020204" pitchFamily="34" charset="-122"/>
                  <a:ea typeface="微软雅黑" panose="020B0503020204020204" pitchFamily="34" charset="-122"/>
                </a:endParaRPr>
              </a:p>
              <a:p>
                <a:pPr algn="just">
                  <a:lnSpc>
                    <a:spcPct val="120000"/>
                  </a:lnSpc>
                </a:pPr>
                <a:r>
                  <a:rPr lang="zh-CN" altLang="en-US" sz="2600" dirty="0">
                    <a:latin typeface="微软雅黑" panose="020B0503020204020204" pitchFamily="34" charset="-122"/>
                    <a:ea typeface="微软雅黑" panose="020B0503020204020204" pitchFamily="34" charset="-122"/>
                  </a:rPr>
                  <a:t>     </a:t>
                </a:r>
                <a:r>
                  <a:rPr lang="ja-JP" altLang="en-US" sz="2600">
                    <a:latin typeface="微软雅黑" panose="020B0503020204020204" pitchFamily="34" charset="-122"/>
                    <a:ea typeface="微软雅黑" panose="020B0503020204020204" pitchFamily="34" charset="-122"/>
                  </a:rPr>
                  <a:t>表示第</a:t>
                </a:r>
                <a:r>
                  <a:rPr lang="en-US" altLang="ja-JP" sz="2600" dirty="0">
                    <a:latin typeface="微软雅黑" panose="020B0503020204020204" pitchFamily="34" charset="-122"/>
                    <a:ea typeface="微软雅黑" panose="020B0503020204020204" pitchFamily="34" charset="-122"/>
                  </a:rPr>
                  <a:t>j</a:t>
                </a:r>
                <a:r>
                  <a:rPr lang="ja-JP" altLang="en-US" sz="2600">
                    <a:latin typeface="微软雅黑" panose="020B0503020204020204" pitchFamily="34" charset="-122"/>
                    <a:ea typeface="微软雅黑" panose="020B0503020204020204" pitchFamily="34" charset="-122"/>
                  </a:rPr>
                  <a:t>个观测样本的第</a:t>
                </a:r>
                <a14:m>
                  <m:oMath xmlns:m="http://schemas.openxmlformats.org/officeDocument/2006/math">
                    <m:r>
                      <a:rPr lang="en-US" altLang="ja-JP" sz="2600" b="0" i="1" smtClean="0">
                        <a:latin typeface="Cambria Math" panose="02040503050406030204" pitchFamily="18" charset="0"/>
                        <a:ea typeface="微软雅黑" panose="020B0503020204020204" pitchFamily="34" charset="-122"/>
                      </a:rPr>
                      <m:t>𝑖</m:t>
                    </m:r>
                  </m:oMath>
                </a14:m>
                <a:r>
                  <a:rPr lang="ja-JP" altLang="en-US" sz="2600">
                    <a:latin typeface="微软雅黑" panose="020B0503020204020204" pitchFamily="34" charset="-122"/>
                    <a:ea typeface="微软雅黑" panose="020B0503020204020204" pitchFamily="34" charset="-122"/>
                  </a:rPr>
                  <a:t>个变量，</a:t>
                </a:r>
                <a14:m>
                  <m:oMath xmlns:m="http://schemas.openxmlformats.org/officeDocument/2006/math">
                    <m:r>
                      <a:rPr lang="en-US" altLang="ja-JP" sz="2600" b="0" i="1" smtClean="0">
                        <a:latin typeface="Cambria Math" panose="02040503050406030204" pitchFamily="18" charset="0"/>
                        <a:ea typeface="微软雅黑" panose="020B0503020204020204" pitchFamily="34" charset="-122"/>
                      </a:rPr>
                      <m:t>𝑗</m:t>
                    </m:r>
                    <m:r>
                      <a:rPr lang="en-US" altLang="ja-JP" sz="2600" b="0" i="1" smtClean="0">
                        <a:latin typeface="Cambria Math" panose="02040503050406030204" pitchFamily="18" charset="0"/>
                        <a:ea typeface="微软雅黑" panose="020B0503020204020204" pitchFamily="34" charset="-122"/>
                      </a:rPr>
                      <m:t>=1,2,…,</m:t>
                    </m:r>
                    <m:r>
                      <a:rPr lang="en-US" altLang="ja-JP" sz="2600" b="0" i="1" smtClean="0">
                        <a:latin typeface="Cambria Math" panose="02040503050406030204" pitchFamily="18" charset="0"/>
                        <a:ea typeface="微软雅黑" panose="020B0503020204020204" pitchFamily="34" charset="-122"/>
                      </a:rPr>
                      <m:t>𝑛</m:t>
                    </m:r>
                  </m:oMath>
                </a14:m>
                <a:r>
                  <a:rPr lang="zh-CN" altLang="en-US" sz="2600" dirty="0">
                    <a:latin typeface="微软雅黑" panose="020B0503020204020204" pitchFamily="34" charset="-122"/>
                    <a:ea typeface="微软雅黑" panose="020B0503020204020204" pitchFamily="34" charset="-122"/>
                  </a:rPr>
                  <a:t> </a:t>
                </a:r>
                <a:r>
                  <a:rPr lang="ja-JP" altLang="en-US" sz="2600">
                    <a:latin typeface="微软雅黑" panose="020B0503020204020204" pitchFamily="34" charset="-122"/>
                    <a:ea typeface="微软雅黑" panose="020B0503020204020204" pitchFamily="34" charset="-122"/>
                  </a:rPr>
                  <a:t>观测数据用样本矩阵</a:t>
                </a:r>
                <a14:m>
                  <m:oMath xmlns:m="http://schemas.openxmlformats.org/officeDocument/2006/math">
                    <m:r>
                      <m:rPr>
                        <m:sty m:val="p"/>
                      </m:rPr>
                      <a:rPr lang="en-US" altLang="ja-JP" sz="2600" b="0" i="1">
                        <a:latin typeface="Cambria Math" panose="02040503050406030204" pitchFamily="18" charset="0"/>
                        <a:ea typeface="微软雅黑" panose="020B0503020204020204" pitchFamily="34" charset="-122"/>
                      </a:rPr>
                      <m:t>X</m:t>
                    </m:r>
                  </m:oMath>
                </a14:m>
                <a:r>
                  <a:rPr lang="ja-JP" altLang="en-US" sz="2600">
                    <a:latin typeface="微软雅黑" panose="020B0503020204020204" pitchFamily="34" charset="-122"/>
                    <a:ea typeface="微软雅黑" panose="020B0503020204020204" pitchFamily="34" charset="-122"/>
                  </a:rPr>
                  <a:t>表示</a:t>
                </a:r>
                <a:endParaRPr lang="en-GB" altLang="zh-CN" sz="2600" dirty="0">
                  <a:latin typeface="微软雅黑" panose="020B0503020204020204" pitchFamily="34" charset="-122"/>
                  <a:ea typeface="微软雅黑" panose="020B0503020204020204" pitchFamily="34" charset="-122"/>
                </a:endParaRPr>
              </a:p>
              <a:p>
                <a:endParaRPr kumimoji="1" lang="zh-CN" altLang="en-US" dirty="0"/>
              </a:p>
            </p:txBody>
          </p:sp>
        </mc:Choice>
        <mc:Fallback xmlns="">
          <p:sp>
            <p:nvSpPr>
              <p:cNvPr id="3" name="内容占位符 2">
                <a:extLst>
                  <a:ext uri="{FF2B5EF4-FFF2-40B4-BE49-F238E27FC236}">
                    <a16:creationId xmlns:a16="http://schemas.microsoft.com/office/drawing/2014/main" id="{C209E5F1-0BF0-2345-BD21-3965D46485E6}"/>
                  </a:ext>
                </a:extLst>
              </p:cNvPr>
              <p:cNvSpPr>
                <a:spLocks noGrp="1" noRot="1" noChangeAspect="1" noMove="1" noResize="1" noEditPoints="1" noAdjustHandles="1" noChangeArrowheads="1" noChangeShapeType="1" noTextEdit="1"/>
              </p:cNvSpPr>
              <p:nvPr>
                <p:ph idx="1"/>
              </p:nvPr>
            </p:nvSpPr>
            <p:spPr>
              <a:blipFill>
                <a:blip r:embed="rId3"/>
                <a:stretch>
                  <a:fillRect l="-1286" t="-291" r="-1286"/>
                </a:stretch>
              </a:blipFill>
            </p:spPr>
            <p:txBody>
              <a:bodyPr/>
              <a:lstStyle/>
              <a:p>
                <a:r>
                  <a:rPr lang="en-CN">
                    <a:noFill/>
                  </a:rPr>
                  <a:t> </a:t>
                </a:r>
              </a:p>
            </p:txBody>
          </p:sp>
        </mc:Fallback>
      </mc:AlternateContent>
      <p:pic>
        <p:nvPicPr>
          <p:cNvPr id="4" name="Picture 3">
            <a:extLst>
              <a:ext uri="{FF2B5EF4-FFF2-40B4-BE49-F238E27FC236}">
                <a16:creationId xmlns:a16="http://schemas.microsoft.com/office/drawing/2014/main" id="{F21FE8D3-0903-214F-9D81-70F438E6980F}"/>
              </a:ext>
            </a:extLst>
          </p:cNvPr>
          <p:cNvPicPr>
            <a:picLocks noChangeAspect="1"/>
          </p:cNvPicPr>
          <p:nvPr/>
        </p:nvPicPr>
        <p:blipFill>
          <a:blip r:embed="rId4"/>
          <a:stretch>
            <a:fillRect/>
          </a:stretch>
        </p:blipFill>
        <p:spPr>
          <a:xfrm>
            <a:off x="4038600" y="1905000"/>
            <a:ext cx="2455333" cy="381000"/>
          </a:xfrm>
          <a:prstGeom prst="rect">
            <a:avLst/>
          </a:prstGeom>
        </p:spPr>
      </p:pic>
      <p:pic>
        <p:nvPicPr>
          <p:cNvPr id="5" name="Picture 4">
            <a:extLst>
              <a:ext uri="{FF2B5EF4-FFF2-40B4-BE49-F238E27FC236}">
                <a16:creationId xmlns:a16="http://schemas.microsoft.com/office/drawing/2014/main" id="{D6113A14-CE9C-FF4E-981C-90839C43A881}"/>
              </a:ext>
            </a:extLst>
          </p:cNvPr>
          <p:cNvPicPr>
            <a:picLocks noChangeAspect="1"/>
          </p:cNvPicPr>
          <p:nvPr/>
        </p:nvPicPr>
        <p:blipFill>
          <a:blip r:embed="rId5"/>
          <a:stretch>
            <a:fillRect/>
          </a:stretch>
        </p:blipFill>
        <p:spPr>
          <a:xfrm>
            <a:off x="914400" y="3048000"/>
            <a:ext cx="1600200" cy="314569"/>
          </a:xfrm>
          <a:prstGeom prst="rect">
            <a:avLst/>
          </a:prstGeom>
        </p:spPr>
      </p:pic>
      <p:pic>
        <p:nvPicPr>
          <p:cNvPr id="6" name="Picture 5">
            <a:extLst>
              <a:ext uri="{FF2B5EF4-FFF2-40B4-BE49-F238E27FC236}">
                <a16:creationId xmlns:a16="http://schemas.microsoft.com/office/drawing/2014/main" id="{4AB5795F-E4AE-174B-9709-368F126E952F}"/>
              </a:ext>
            </a:extLst>
          </p:cNvPr>
          <p:cNvPicPr>
            <a:picLocks noChangeAspect="1"/>
          </p:cNvPicPr>
          <p:nvPr/>
        </p:nvPicPr>
        <p:blipFill>
          <a:blip r:embed="rId6"/>
          <a:stretch>
            <a:fillRect/>
          </a:stretch>
        </p:blipFill>
        <p:spPr>
          <a:xfrm>
            <a:off x="914400" y="3607594"/>
            <a:ext cx="2641600" cy="393700"/>
          </a:xfrm>
          <a:prstGeom prst="rect">
            <a:avLst/>
          </a:prstGeom>
        </p:spPr>
      </p:pic>
      <p:pic>
        <p:nvPicPr>
          <p:cNvPr id="7" name="Picture 6">
            <a:extLst>
              <a:ext uri="{FF2B5EF4-FFF2-40B4-BE49-F238E27FC236}">
                <a16:creationId xmlns:a16="http://schemas.microsoft.com/office/drawing/2014/main" id="{B9861AD9-5303-C044-8214-2298733ECF34}"/>
              </a:ext>
            </a:extLst>
          </p:cNvPr>
          <p:cNvPicPr>
            <a:picLocks noChangeAspect="1"/>
          </p:cNvPicPr>
          <p:nvPr/>
        </p:nvPicPr>
        <p:blipFill>
          <a:blip r:embed="rId7"/>
          <a:stretch>
            <a:fillRect/>
          </a:stretch>
        </p:blipFill>
        <p:spPr>
          <a:xfrm>
            <a:off x="917749" y="4209107"/>
            <a:ext cx="469900" cy="355600"/>
          </a:xfrm>
          <a:prstGeom prst="rect">
            <a:avLst/>
          </a:prstGeom>
        </p:spPr>
      </p:pic>
      <p:pic>
        <p:nvPicPr>
          <p:cNvPr id="8" name="Picture 7">
            <a:extLst>
              <a:ext uri="{FF2B5EF4-FFF2-40B4-BE49-F238E27FC236}">
                <a16:creationId xmlns:a16="http://schemas.microsoft.com/office/drawing/2014/main" id="{5D6CCCAE-F967-FE47-9E16-115F36EECE68}"/>
              </a:ext>
            </a:extLst>
          </p:cNvPr>
          <p:cNvPicPr>
            <a:picLocks noChangeAspect="1"/>
          </p:cNvPicPr>
          <p:nvPr/>
        </p:nvPicPr>
        <p:blipFill>
          <a:blip r:embed="rId8"/>
          <a:stretch>
            <a:fillRect/>
          </a:stretch>
        </p:blipFill>
        <p:spPr>
          <a:xfrm>
            <a:off x="5029199" y="4800600"/>
            <a:ext cx="3528269" cy="1066800"/>
          </a:xfrm>
          <a:prstGeom prst="rect">
            <a:avLst/>
          </a:prstGeom>
        </p:spPr>
      </p:pic>
    </p:spTree>
    <p:extLst>
      <p:ext uri="{BB962C8B-B14F-4D97-AF65-F5344CB8AC3E}">
        <p14:creationId xmlns:p14="http://schemas.microsoft.com/office/powerpoint/2010/main" val="25175125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187E4F-3EDB-894C-90D7-40809D26BFF6}"/>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算法</a:t>
            </a:r>
            <a:r>
              <a:rPr kumimoji="1" lang="en-US" altLang="zh-CN" b="1" dirty="0">
                <a:latin typeface="SimHei" panose="02010609060101010101" pitchFamily="49" charset="-122"/>
                <a:ea typeface="SimHei" panose="02010609060101010101" pitchFamily="49" charset="-122"/>
              </a:rPr>
              <a:t>-</a:t>
            </a:r>
            <a:r>
              <a:rPr kumimoji="1" lang="zh-CN" altLang="en-US" b="1" dirty="0">
                <a:latin typeface="SimHei" panose="02010609060101010101" pitchFamily="49" charset="-122"/>
                <a:ea typeface="SimHei" panose="02010609060101010101" pitchFamily="49" charset="-122"/>
              </a:rPr>
              <a:t>样本主成分的定义和性质</a:t>
            </a:r>
            <a:endParaRPr kumimoji="1" lang="zh-CN" altLang="en-US" dirty="0"/>
          </a:p>
        </p:txBody>
      </p:sp>
      <p:sp>
        <p:nvSpPr>
          <p:cNvPr id="3" name="内容占位符 2">
            <a:extLst>
              <a:ext uri="{FF2B5EF4-FFF2-40B4-BE49-F238E27FC236}">
                <a16:creationId xmlns:a16="http://schemas.microsoft.com/office/drawing/2014/main" id="{C209E5F1-0BF0-2345-BD21-3965D46485E6}"/>
              </a:ext>
            </a:extLst>
          </p:cNvPr>
          <p:cNvSpPr>
            <a:spLocks noGrp="1"/>
          </p:cNvSpPr>
          <p:nvPr>
            <p:ph idx="1"/>
          </p:nvPr>
        </p:nvSpPr>
        <p:spPr/>
        <p:txBody>
          <a:bodyPr/>
          <a:lstStyle/>
          <a:p>
            <a:pPr algn="just">
              <a:lnSpc>
                <a:spcPct val="120000"/>
              </a:lnSpc>
            </a:pPr>
            <a:r>
              <a:rPr lang="ja-JP" altLang="en-US" sz="2600">
                <a:latin typeface="微软雅黑" panose="020B0503020204020204" pitchFamily="34" charset="-122"/>
                <a:ea typeface="微软雅黑" panose="020B0503020204020204" pitchFamily="34" charset="-122"/>
              </a:rPr>
              <a:t>给定样本矩阵</a:t>
            </a:r>
            <a:r>
              <a:rPr lang="en-GB" altLang="ja-JP" sz="2600" dirty="0">
                <a:latin typeface="微软雅黑" panose="020B0503020204020204" pitchFamily="34" charset="-122"/>
                <a:ea typeface="微软雅黑" panose="020B0503020204020204" pitchFamily="34" charset="-122"/>
              </a:rPr>
              <a:t>X</a:t>
            </a:r>
            <a:r>
              <a:rPr lang="zh-CN" altLang="en-GB" sz="2600" dirty="0">
                <a:latin typeface="微软雅黑" panose="020B0503020204020204" pitchFamily="34" charset="-122"/>
                <a:ea typeface="微软雅黑" panose="020B0503020204020204" pitchFamily="34" charset="-122"/>
              </a:rPr>
              <a:t>，</a:t>
            </a:r>
            <a:r>
              <a:rPr lang="ja-JP" altLang="en-US" sz="2600">
                <a:latin typeface="微软雅黑" panose="020B0503020204020204" pitchFamily="34" charset="-122"/>
                <a:ea typeface="微软雅黑" panose="020B0503020204020204" pitchFamily="34" charset="-122"/>
              </a:rPr>
              <a:t>可以估计样本均值，以及样本协方差。样本均值向量</a:t>
            </a:r>
            <a:r>
              <a:rPr lang="en-GB" altLang="ja-JP" sz="2600" dirty="0">
                <a:latin typeface="微软雅黑" panose="020B0503020204020204" pitchFamily="34" charset="-122"/>
                <a:ea typeface="微软雅黑" panose="020B0503020204020204" pitchFamily="34" charset="-122"/>
              </a:rPr>
              <a:t>   </a:t>
            </a:r>
            <a:r>
              <a:rPr lang="ja-JP" altLang="en-US" sz="2600">
                <a:latin typeface="微软雅黑" panose="020B0503020204020204" pitchFamily="34" charset="-122"/>
                <a:ea typeface="微软雅黑" panose="020B0503020204020204" pitchFamily="34" charset="-122"/>
              </a:rPr>
              <a:t>为 </a:t>
            </a:r>
            <a:endParaRPr lang="en-US" altLang="ja-JP" sz="2600" dirty="0">
              <a:latin typeface="微软雅黑" panose="020B0503020204020204" pitchFamily="34" charset="-122"/>
              <a:ea typeface="微软雅黑" panose="020B0503020204020204" pitchFamily="34" charset="-122"/>
            </a:endParaRPr>
          </a:p>
          <a:p>
            <a:pPr marL="0" indent="0" algn="just">
              <a:lnSpc>
                <a:spcPct val="120000"/>
              </a:lnSpc>
              <a:buNone/>
            </a:pPr>
            <a:endParaRPr lang="en-US" altLang="zh-CN" sz="2600" dirty="0">
              <a:latin typeface="微软雅黑" panose="020B0503020204020204" pitchFamily="34" charset="-122"/>
              <a:ea typeface="微软雅黑" panose="020B0503020204020204" pitchFamily="34" charset="-122"/>
            </a:endParaRPr>
          </a:p>
          <a:p>
            <a:pPr algn="just">
              <a:lnSpc>
                <a:spcPct val="120000"/>
              </a:lnSpc>
            </a:pPr>
            <a:r>
              <a:rPr lang="ja-JP" altLang="en-US" sz="2600">
                <a:latin typeface="微软雅黑" panose="020B0503020204020204" pitchFamily="34" charset="-122"/>
                <a:ea typeface="微软雅黑" panose="020B0503020204020204" pitchFamily="34" charset="-122"/>
              </a:rPr>
              <a:t>样本协方差矩阵</a:t>
            </a:r>
            <a:r>
              <a:rPr lang="en-GB" altLang="zh-CN" sz="2600" dirty="0">
                <a:latin typeface="微软雅黑" panose="020B0503020204020204" pitchFamily="34" charset="-122"/>
                <a:ea typeface="微软雅黑" panose="020B0503020204020204" pitchFamily="34" charset="-122"/>
              </a:rPr>
              <a:t>S</a:t>
            </a:r>
            <a:r>
              <a:rPr lang="ja-JP" altLang="en-US" sz="2600">
                <a:latin typeface="微软雅黑" panose="020B0503020204020204" pitchFamily="34" charset="-122"/>
                <a:ea typeface="微软雅黑" panose="020B0503020204020204" pitchFamily="34" charset="-122"/>
              </a:rPr>
              <a:t>为 </a:t>
            </a:r>
            <a:endParaRPr lang="en-US" altLang="ja-JP" sz="2600" dirty="0">
              <a:latin typeface="微软雅黑" panose="020B0503020204020204" pitchFamily="34" charset="-122"/>
              <a:ea typeface="微软雅黑" panose="020B0503020204020204" pitchFamily="34" charset="-122"/>
            </a:endParaRPr>
          </a:p>
          <a:p>
            <a:pPr algn="just">
              <a:lnSpc>
                <a:spcPct val="120000"/>
              </a:lnSpc>
            </a:pPr>
            <a:endParaRPr lang="en-US" altLang="ja-JP" sz="2600" dirty="0">
              <a:latin typeface="微软雅黑" panose="020B0503020204020204" pitchFamily="34" charset="-122"/>
              <a:ea typeface="微软雅黑" panose="020B0503020204020204" pitchFamily="34" charset="-122"/>
            </a:endParaRPr>
          </a:p>
          <a:p>
            <a:pPr algn="just">
              <a:lnSpc>
                <a:spcPct val="120000"/>
              </a:lnSpc>
            </a:pPr>
            <a:endParaRPr lang="en-US" altLang="ja-JP" sz="2600" dirty="0">
              <a:latin typeface="微软雅黑" panose="020B0503020204020204" pitchFamily="34" charset="-122"/>
              <a:ea typeface="微软雅黑" panose="020B0503020204020204" pitchFamily="34" charset="-122"/>
            </a:endParaRPr>
          </a:p>
          <a:p>
            <a:pPr algn="just">
              <a:lnSpc>
                <a:spcPct val="120000"/>
              </a:lnSpc>
            </a:pPr>
            <a:r>
              <a:rPr lang="ja-JP" altLang="en-US" sz="2400">
                <a:latin typeface="微软雅黑" panose="020B0503020204020204" pitchFamily="34" charset="-122"/>
                <a:ea typeface="微软雅黑" panose="020B0503020204020204" pitchFamily="34" charset="-122"/>
              </a:rPr>
              <a:t>其中</a:t>
            </a:r>
            <a:r>
              <a:rPr lang="zh-CN" altLang="en-US" sz="2400" dirty="0">
                <a:latin typeface="微软雅黑" panose="020B0503020204020204" pitchFamily="34" charset="-122"/>
                <a:ea typeface="微软雅黑" panose="020B0503020204020204" pitchFamily="34" charset="-122"/>
              </a:rPr>
              <a:t>，</a:t>
            </a:r>
            <a:r>
              <a:rPr lang="en-GB"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   </a:t>
            </a:r>
            <a:r>
              <a:rPr lang="ja-JP" altLang="en-US" sz="2400">
                <a:latin typeface="微软雅黑" panose="020B0503020204020204" pitchFamily="34" charset="-122"/>
                <a:ea typeface="微软雅黑" panose="020B0503020204020204" pitchFamily="34" charset="-122"/>
              </a:rPr>
              <a:t>为第</a:t>
            </a:r>
            <a:r>
              <a:rPr lang="en-US" altLang="ja-JP" sz="2400" dirty="0" err="1">
                <a:latin typeface="微软雅黑" panose="020B0503020204020204" pitchFamily="34" charset="-122"/>
                <a:ea typeface="微软雅黑" panose="020B0503020204020204" pitchFamily="34" charset="-122"/>
              </a:rPr>
              <a:t>i</a:t>
            </a:r>
            <a:r>
              <a:rPr lang="ja-JP" altLang="en-US" sz="2400">
                <a:latin typeface="微软雅黑" panose="020B0503020204020204" pitchFamily="34" charset="-122"/>
                <a:ea typeface="微软雅黑" panose="020B0503020204020204" pitchFamily="34" charset="-122"/>
              </a:rPr>
              <a:t>个变量的样本均值</a:t>
            </a:r>
            <a:endParaRPr lang="en-GB" altLang="ja-JP" sz="2400" dirty="0">
              <a:latin typeface="微软雅黑" panose="020B0503020204020204" pitchFamily="34" charset="-122"/>
              <a:ea typeface="微软雅黑" panose="020B0503020204020204" pitchFamily="34" charset="-122"/>
            </a:endParaRPr>
          </a:p>
          <a:p>
            <a:pPr algn="just">
              <a:lnSpc>
                <a:spcPct val="120000"/>
              </a:lnSpc>
            </a:pPr>
            <a:endParaRPr lang="en-US" altLang="ja-JP" sz="2600" dirty="0">
              <a:latin typeface="微软雅黑" panose="020B0503020204020204" pitchFamily="34" charset="-122"/>
              <a:ea typeface="微软雅黑" panose="020B0503020204020204" pitchFamily="34" charset="-122"/>
            </a:endParaRPr>
          </a:p>
          <a:p>
            <a:endParaRPr kumimoji="1" lang="zh-CN" altLang="en-US" dirty="0"/>
          </a:p>
        </p:txBody>
      </p:sp>
      <p:pic>
        <p:nvPicPr>
          <p:cNvPr id="9" name="Picture 3">
            <a:extLst>
              <a:ext uri="{FF2B5EF4-FFF2-40B4-BE49-F238E27FC236}">
                <a16:creationId xmlns:a16="http://schemas.microsoft.com/office/drawing/2014/main" id="{749E2EFD-26EA-B54F-8906-9E96DBF02131}"/>
              </a:ext>
            </a:extLst>
          </p:cNvPr>
          <p:cNvPicPr>
            <a:picLocks noChangeAspect="1"/>
          </p:cNvPicPr>
          <p:nvPr/>
        </p:nvPicPr>
        <p:blipFill>
          <a:blip r:embed="rId3"/>
          <a:stretch>
            <a:fillRect/>
          </a:stretch>
        </p:blipFill>
        <p:spPr>
          <a:xfrm>
            <a:off x="3962400" y="2438400"/>
            <a:ext cx="228600" cy="381000"/>
          </a:xfrm>
          <a:prstGeom prst="rect">
            <a:avLst/>
          </a:prstGeom>
        </p:spPr>
      </p:pic>
      <p:pic>
        <p:nvPicPr>
          <p:cNvPr id="10" name="Picture 4">
            <a:extLst>
              <a:ext uri="{FF2B5EF4-FFF2-40B4-BE49-F238E27FC236}">
                <a16:creationId xmlns:a16="http://schemas.microsoft.com/office/drawing/2014/main" id="{E8E3FC28-A4D7-554E-A0CB-E143F67A0F8D}"/>
              </a:ext>
            </a:extLst>
          </p:cNvPr>
          <p:cNvPicPr>
            <a:picLocks noChangeAspect="1"/>
          </p:cNvPicPr>
          <p:nvPr/>
        </p:nvPicPr>
        <p:blipFill>
          <a:blip r:embed="rId4"/>
          <a:stretch>
            <a:fillRect/>
          </a:stretch>
        </p:blipFill>
        <p:spPr>
          <a:xfrm>
            <a:off x="3670160" y="2781719"/>
            <a:ext cx="1447800" cy="825500"/>
          </a:xfrm>
          <a:prstGeom prst="rect">
            <a:avLst/>
          </a:prstGeom>
        </p:spPr>
      </p:pic>
      <p:pic>
        <p:nvPicPr>
          <p:cNvPr id="11" name="Picture 5">
            <a:extLst>
              <a:ext uri="{FF2B5EF4-FFF2-40B4-BE49-F238E27FC236}">
                <a16:creationId xmlns:a16="http://schemas.microsoft.com/office/drawing/2014/main" id="{13B6B9C3-BABA-BC47-AE2D-D2C08767EFD4}"/>
              </a:ext>
            </a:extLst>
          </p:cNvPr>
          <p:cNvPicPr>
            <a:picLocks noChangeAspect="1"/>
          </p:cNvPicPr>
          <p:nvPr/>
        </p:nvPicPr>
        <p:blipFill>
          <a:blip r:embed="rId5"/>
          <a:stretch>
            <a:fillRect/>
          </a:stretch>
        </p:blipFill>
        <p:spPr>
          <a:xfrm>
            <a:off x="2311400" y="4001294"/>
            <a:ext cx="5588000" cy="1155700"/>
          </a:xfrm>
          <a:prstGeom prst="rect">
            <a:avLst/>
          </a:prstGeom>
        </p:spPr>
      </p:pic>
      <p:pic>
        <p:nvPicPr>
          <p:cNvPr id="12" name="Picture 6">
            <a:extLst>
              <a:ext uri="{FF2B5EF4-FFF2-40B4-BE49-F238E27FC236}">
                <a16:creationId xmlns:a16="http://schemas.microsoft.com/office/drawing/2014/main" id="{D2E698A8-3B4D-0042-94D8-57309433BF76}"/>
              </a:ext>
            </a:extLst>
          </p:cNvPr>
          <p:cNvPicPr>
            <a:picLocks noChangeAspect="1"/>
          </p:cNvPicPr>
          <p:nvPr/>
        </p:nvPicPr>
        <p:blipFill>
          <a:blip r:embed="rId6"/>
          <a:stretch>
            <a:fillRect/>
          </a:stretch>
        </p:blipFill>
        <p:spPr>
          <a:xfrm>
            <a:off x="1981200" y="5184627"/>
            <a:ext cx="1600200" cy="812800"/>
          </a:xfrm>
          <a:prstGeom prst="rect">
            <a:avLst/>
          </a:prstGeom>
        </p:spPr>
      </p:pic>
      <p:pic>
        <p:nvPicPr>
          <p:cNvPr id="13" name="Picture 6">
            <a:extLst>
              <a:ext uri="{FF2B5EF4-FFF2-40B4-BE49-F238E27FC236}">
                <a16:creationId xmlns:a16="http://schemas.microsoft.com/office/drawing/2014/main" id="{B99374E7-B60D-A742-BFD8-18C482815B87}"/>
              </a:ext>
            </a:extLst>
          </p:cNvPr>
          <p:cNvPicPr>
            <a:picLocks noChangeAspect="1"/>
          </p:cNvPicPr>
          <p:nvPr/>
        </p:nvPicPr>
        <p:blipFill>
          <a:blip r:embed="rId6"/>
          <a:stretch>
            <a:fillRect/>
          </a:stretch>
        </p:blipFill>
        <p:spPr>
          <a:xfrm>
            <a:off x="2448450" y="4299924"/>
            <a:ext cx="1600200" cy="812800"/>
          </a:xfrm>
          <a:prstGeom prst="rect">
            <a:avLst/>
          </a:prstGeom>
        </p:spPr>
      </p:pic>
    </p:spTree>
    <p:extLst>
      <p:ext uri="{BB962C8B-B14F-4D97-AF65-F5344CB8AC3E}">
        <p14:creationId xmlns:p14="http://schemas.microsoft.com/office/powerpoint/2010/main" val="17959515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187E4F-3EDB-894C-90D7-40809D26BFF6}"/>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算法</a:t>
            </a:r>
            <a:r>
              <a:rPr kumimoji="1" lang="en-US" altLang="zh-CN" b="1" dirty="0">
                <a:latin typeface="SimHei" panose="02010609060101010101" pitchFamily="49" charset="-122"/>
                <a:ea typeface="SimHei" panose="02010609060101010101" pitchFamily="49" charset="-122"/>
              </a:rPr>
              <a:t>-</a:t>
            </a:r>
            <a:r>
              <a:rPr kumimoji="1" lang="zh-CN" altLang="en-US" b="1" dirty="0">
                <a:latin typeface="SimHei" panose="02010609060101010101" pitchFamily="49" charset="-122"/>
                <a:ea typeface="SimHei" panose="02010609060101010101" pitchFamily="49" charset="-122"/>
              </a:rPr>
              <a:t>样本主成分的定义和性质</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209E5F1-0BF0-2345-BD21-3965D46485E6}"/>
                  </a:ext>
                </a:extLst>
              </p:cNvPr>
              <p:cNvSpPr>
                <a:spLocks noGrp="1"/>
              </p:cNvSpPr>
              <p:nvPr>
                <p:ph idx="1"/>
              </p:nvPr>
            </p:nvSpPr>
            <p:spPr/>
            <p:txBody>
              <a:bodyPr>
                <a:normAutofit/>
              </a:bodyPr>
              <a:lstStyle/>
              <a:p>
                <a:pPr algn="just">
                  <a:lnSpc>
                    <a:spcPct val="120000"/>
                  </a:lnSpc>
                </a:pPr>
                <a:r>
                  <a:rPr lang="ja-JP" altLang="en-GB" sz="2600">
                    <a:latin typeface="微软雅黑" panose="020B0503020204020204" pitchFamily="34" charset="-122"/>
                    <a:ea typeface="微软雅黑" panose="020B0503020204020204" pitchFamily="34" charset="-122"/>
                  </a:rPr>
                  <a:t>考虑</a:t>
                </a:r>
                <a:r>
                  <a:rPr lang="en-GB" altLang="ja-JP" sz="2600" dirty="0">
                    <a:latin typeface="微软雅黑" panose="020B0503020204020204" pitchFamily="34" charset="-122"/>
                    <a:ea typeface="微软雅黑" panose="020B0503020204020204" pitchFamily="34" charset="-122"/>
                  </a:rPr>
                  <a:t>	</a:t>
                </a:r>
                <a:r>
                  <a:rPr lang="zh-CN" altLang="en-US" sz="2600" dirty="0">
                    <a:latin typeface="微软雅黑" panose="020B0503020204020204" pitchFamily="34" charset="-122"/>
                    <a:ea typeface="微软雅黑" panose="020B0503020204020204" pitchFamily="34" charset="-122"/>
                  </a:rPr>
                  <a:t>    </a:t>
                </a:r>
                <a:r>
                  <a:rPr lang="en-US" altLang="zh-CN" sz="2600" dirty="0">
                    <a:latin typeface="微软雅黑" panose="020B0503020204020204" pitchFamily="34" charset="-122"/>
                    <a:ea typeface="微软雅黑" panose="020B0503020204020204" pitchFamily="34" charset="-122"/>
                  </a:rPr>
                  <a:t>         </a:t>
                </a:r>
                <a:r>
                  <a:rPr lang="ja-JP" altLang="en-US" sz="2600">
                    <a:latin typeface="微软雅黑" panose="020B0503020204020204" pitchFamily="34" charset="-122"/>
                    <a:ea typeface="微软雅黑" panose="020B0503020204020204" pitchFamily="34" charset="-122"/>
                  </a:rPr>
                  <a:t>的任意一个线性变换</a:t>
                </a:r>
                <a:endParaRPr lang="en-GB" altLang="ja-JP" sz="2600" dirty="0">
                  <a:latin typeface="微软雅黑" panose="020B0503020204020204" pitchFamily="34" charset="-122"/>
                  <a:ea typeface="微软雅黑" panose="020B0503020204020204" pitchFamily="34" charset="-122"/>
                </a:endParaRPr>
              </a:p>
              <a:p>
                <a:pPr marL="0" indent="0" algn="just">
                  <a:lnSpc>
                    <a:spcPct val="120000"/>
                  </a:lnSpc>
                  <a:buNone/>
                </a:pPr>
                <a:endParaRPr lang="en-GB" altLang="zh-CN" sz="2600" dirty="0">
                  <a:latin typeface="微软雅黑" panose="020B0503020204020204" pitchFamily="34" charset="-122"/>
                  <a:ea typeface="微软雅黑" panose="020B0503020204020204" pitchFamily="34" charset="-122"/>
                </a:endParaRPr>
              </a:p>
              <a:p>
                <a:pPr algn="just">
                  <a:lnSpc>
                    <a:spcPct val="120000"/>
                  </a:lnSpc>
                </a:pPr>
                <a:r>
                  <a:rPr lang="ja-JP" altLang="en-US" sz="2600">
                    <a:latin typeface="微软雅黑" panose="020B0503020204020204" pitchFamily="34" charset="-122"/>
                    <a:ea typeface="微软雅黑" panose="020B0503020204020204" pitchFamily="34" charset="-122"/>
                  </a:rPr>
                  <a:t>其中</a:t>
                </a:r>
                <a14:m>
                  <m:oMath xmlns:m="http://schemas.openxmlformats.org/officeDocument/2006/math">
                    <m:sSub>
                      <m:sSubPr>
                        <m:ctrlPr>
                          <a:rPr lang="en-US" altLang="ja-JP" sz="2600" i="1" smtClean="0">
                            <a:latin typeface="Cambria Math" panose="02040503050406030204" pitchFamily="18" charset="0"/>
                            <a:ea typeface="微软雅黑" panose="020B0503020204020204" pitchFamily="34" charset="-122"/>
                          </a:rPr>
                        </m:ctrlPr>
                      </m:sSubPr>
                      <m:e>
                        <m:r>
                          <a:rPr lang="en-US" altLang="ja-JP" sz="2600" b="0" i="1" smtClean="0">
                            <a:latin typeface="Cambria Math" panose="02040503050406030204" pitchFamily="18" charset="0"/>
                            <a:ea typeface="微软雅黑" panose="020B0503020204020204" pitchFamily="34" charset="-122"/>
                          </a:rPr>
                          <m:t>𝑦</m:t>
                        </m:r>
                      </m:e>
                      <m:sub>
                        <m:r>
                          <a:rPr lang="en-US" altLang="ja-JP" sz="2600" b="0" i="1" smtClean="0">
                            <a:latin typeface="Cambria Math" panose="02040503050406030204" pitchFamily="18" charset="0"/>
                            <a:ea typeface="微软雅黑" panose="020B0503020204020204" pitchFamily="34" charset="-122"/>
                          </a:rPr>
                          <m:t>𝑖</m:t>
                        </m:r>
                      </m:sub>
                    </m:sSub>
                  </m:oMath>
                </a14:m>
                <a:r>
                  <a:rPr lang="ja-JP" altLang="en-US" sz="2600">
                    <a:latin typeface="微软雅黑" panose="020B0503020204020204" pitchFamily="34" charset="-122"/>
                    <a:ea typeface="微软雅黑" panose="020B0503020204020204" pitchFamily="34" charset="-122"/>
                  </a:rPr>
                  <a:t>是</a:t>
                </a:r>
                <a14:m>
                  <m:oMath xmlns:m="http://schemas.openxmlformats.org/officeDocument/2006/math">
                    <m:r>
                      <a:rPr lang="en-US" altLang="ja-JP" sz="2600" b="0" i="1" smtClean="0">
                        <a:latin typeface="Cambria Math" panose="02040503050406030204" pitchFamily="18" charset="0"/>
                        <a:ea typeface="微软雅黑" panose="020B0503020204020204" pitchFamily="34" charset="-122"/>
                      </a:rPr>
                      <m:t>𝑚</m:t>
                    </m:r>
                  </m:oMath>
                </a14:m>
                <a:r>
                  <a:rPr lang="ja-JP" altLang="en-US" sz="2600">
                    <a:latin typeface="微软雅黑" panose="020B0503020204020204" pitchFamily="34" charset="-122"/>
                    <a:ea typeface="微软雅黑" panose="020B0503020204020204" pitchFamily="34" charset="-122"/>
                  </a:rPr>
                  <a:t>维向量</a:t>
                </a:r>
                <a14:m>
                  <m:oMath xmlns:m="http://schemas.openxmlformats.org/officeDocument/2006/math">
                    <m:r>
                      <a:rPr lang="en-US" altLang="ja-JP" sz="2600" b="0" i="1" smtClean="0">
                        <a:latin typeface="Cambria Math" panose="02040503050406030204" pitchFamily="18" charset="0"/>
                        <a:ea typeface="微软雅黑" panose="020B0503020204020204" pitchFamily="34" charset="-122"/>
                      </a:rPr>
                      <m:t>𝑦</m:t>
                    </m:r>
                  </m:oMath>
                </a14:m>
                <a:r>
                  <a:rPr lang="ja-JP" altLang="en-US" sz="2600">
                    <a:latin typeface="微软雅黑" panose="020B0503020204020204" pitchFamily="34" charset="-122"/>
                    <a:ea typeface="微软雅黑" panose="020B0503020204020204" pitchFamily="34" charset="-122"/>
                  </a:rPr>
                  <a:t>的第</a:t>
                </a:r>
                <a14:m>
                  <m:oMath xmlns:m="http://schemas.openxmlformats.org/officeDocument/2006/math">
                    <m:r>
                      <a:rPr lang="en-US" altLang="ja-JP" sz="2600" b="0" i="1" smtClean="0">
                        <a:latin typeface="Cambria Math" panose="02040503050406030204" pitchFamily="18" charset="0"/>
                        <a:ea typeface="微软雅黑" panose="020B0503020204020204" pitchFamily="34" charset="-122"/>
                      </a:rPr>
                      <m:t>𝑖</m:t>
                    </m:r>
                  </m:oMath>
                </a14:m>
                <a:r>
                  <a:rPr lang="ja-JP" altLang="en-US" sz="2600">
                    <a:latin typeface="微软雅黑" panose="020B0503020204020204" pitchFamily="34" charset="-122"/>
                    <a:ea typeface="微软雅黑" panose="020B0503020204020204" pitchFamily="34" charset="-122"/>
                  </a:rPr>
                  <a:t>个变量，相应于容量为</a:t>
                </a:r>
                <a14:m>
                  <m:oMath xmlns:m="http://schemas.openxmlformats.org/officeDocument/2006/math">
                    <m:r>
                      <a:rPr lang="en-US" altLang="ja-JP" sz="2600" b="0" i="1" smtClean="0">
                        <a:latin typeface="Cambria Math" panose="02040503050406030204" pitchFamily="18" charset="0"/>
                        <a:ea typeface="微软雅黑" panose="020B0503020204020204" pitchFamily="34" charset="-122"/>
                      </a:rPr>
                      <m:t>𝑛</m:t>
                    </m:r>
                  </m:oMath>
                </a14:m>
                <a:r>
                  <a:rPr lang="ja-JP" altLang="en-US" sz="2600">
                    <a:latin typeface="微软雅黑" panose="020B0503020204020204" pitchFamily="34" charset="-122"/>
                    <a:ea typeface="微软雅黑" panose="020B0503020204020204" pitchFamily="34" charset="-122"/>
                  </a:rPr>
                  <a:t>的样本</a:t>
                </a:r>
                <a:r>
                  <a:rPr lang="en-US" altLang="ja-JP" sz="2600" dirty="0">
                    <a:latin typeface="微软雅黑" panose="020B0503020204020204" pitchFamily="34" charset="-122"/>
                    <a:ea typeface="微软雅黑" panose="020B0503020204020204" pitchFamily="34" charset="-122"/>
                  </a:rPr>
                  <a:t> </a:t>
                </a:r>
                <a:r>
                  <a:rPr lang="en-GB" altLang="ja-JP" sz="2600" dirty="0">
                    <a:latin typeface="微软雅黑" panose="020B0503020204020204" pitchFamily="34" charset="-122"/>
                    <a:ea typeface="微软雅黑" panose="020B0503020204020204" pitchFamily="34" charset="-122"/>
                  </a:rPr>
                  <a:t>	     </a:t>
                </a:r>
                <a:r>
                  <a:rPr lang="zh-CN" altLang="en-US" sz="2600" dirty="0">
                    <a:latin typeface="微软雅黑" panose="020B0503020204020204" pitchFamily="34" charset="-122"/>
                    <a:ea typeface="微软雅黑" panose="020B0503020204020204" pitchFamily="34" charset="-122"/>
                  </a:rPr>
                  <a:t> </a:t>
                </a:r>
                <a:r>
                  <a:rPr lang="ja-JP" altLang="en-US" sz="2600">
                    <a:latin typeface="微软雅黑" panose="020B0503020204020204" pitchFamily="34" charset="-122"/>
                    <a:ea typeface="微软雅黑" panose="020B0503020204020204" pitchFamily="34" charset="-122"/>
                  </a:rPr>
                  <a:t>，</a:t>
                </a:r>
                <a:r>
                  <a:rPr lang="en-GB" altLang="ja-JP" sz="26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GB" altLang="ja-JP" sz="2600" i="1" smtClean="0">
                            <a:latin typeface="Cambria Math" panose="02040503050406030204" pitchFamily="18" charset="0"/>
                            <a:ea typeface="微软雅黑" panose="020B0503020204020204" pitchFamily="34" charset="-122"/>
                          </a:rPr>
                        </m:ctrlPr>
                      </m:sSubPr>
                      <m:e>
                        <m:r>
                          <a:rPr lang="en-US" altLang="ja-JP" sz="2600" b="0" i="1" smtClean="0">
                            <a:latin typeface="Cambria Math" panose="02040503050406030204" pitchFamily="18" charset="0"/>
                            <a:ea typeface="微软雅黑" panose="020B0503020204020204" pitchFamily="34" charset="-122"/>
                          </a:rPr>
                          <m:t>𝑦</m:t>
                        </m:r>
                      </m:e>
                      <m:sub>
                        <m:r>
                          <a:rPr lang="en-US" altLang="ja-JP" sz="2600" b="0" i="1" smtClean="0">
                            <a:latin typeface="Cambria Math" panose="02040503050406030204" pitchFamily="18" charset="0"/>
                            <a:ea typeface="微软雅黑" panose="020B0503020204020204" pitchFamily="34" charset="-122"/>
                          </a:rPr>
                          <m:t>𝑖</m:t>
                        </m:r>
                      </m:sub>
                    </m:sSub>
                  </m:oMath>
                </a14:m>
                <a:r>
                  <a:rPr lang="ja-JP" altLang="en-US" sz="2600">
                    <a:latin typeface="微软雅黑" panose="020B0503020204020204" pitchFamily="34" charset="-122"/>
                    <a:ea typeface="微软雅黑" panose="020B0503020204020204" pitchFamily="34" charset="-122"/>
                  </a:rPr>
                  <a:t>的样本均值</a:t>
                </a:r>
                <a:r>
                  <a:rPr lang="zh-CN" altLang="en-US" sz="2600" dirty="0">
                    <a:latin typeface="微软雅黑" panose="020B0503020204020204" pitchFamily="34" charset="-122"/>
                    <a:ea typeface="微软雅黑" panose="020B0503020204020204" pitchFamily="34" charset="-122"/>
                  </a:rPr>
                  <a:t>    </a:t>
                </a:r>
                <a:r>
                  <a:rPr lang="ja-JP" altLang="en-US" sz="2600">
                    <a:latin typeface="微软雅黑" panose="020B0503020204020204" pitchFamily="34" charset="-122"/>
                    <a:ea typeface="微软雅黑" panose="020B0503020204020204" pitchFamily="34" charset="-122"/>
                  </a:rPr>
                  <a:t>为</a:t>
                </a:r>
                <a:endParaRPr lang="en-GB" altLang="ja-JP" sz="2600" dirty="0">
                  <a:latin typeface="微软雅黑" panose="020B0503020204020204" pitchFamily="34" charset="-122"/>
                  <a:ea typeface="微软雅黑" panose="020B0503020204020204" pitchFamily="34" charset="-122"/>
                </a:endParaRPr>
              </a:p>
              <a:p>
                <a:pPr algn="just">
                  <a:lnSpc>
                    <a:spcPct val="120000"/>
                  </a:lnSpc>
                </a:pPr>
                <a:endParaRPr lang="en-GB" altLang="ja-JP" sz="2600" dirty="0">
                  <a:latin typeface="微软雅黑" panose="020B0503020204020204" pitchFamily="34" charset="-122"/>
                  <a:ea typeface="微软雅黑" panose="020B0503020204020204" pitchFamily="34" charset="-122"/>
                </a:endParaRPr>
              </a:p>
              <a:p>
                <a:pPr algn="just">
                  <a:lnSpc>
                    <a:spcPct val="120000"/>
                  </a:lnSpc>
                </a:pPr>
                <a:r>
                  <a:rPr lang="ja-JP" altLang="en-US" sz="2600">
                    <a:latin typeface="微软雅黑" panose="020B0503020204020204" pitchFamily="34" charset="-122"/>
                    <a:ea typeface="微软雅黑" panose="020B0503020204020204" pitchFamily="34" charset="-122"/>
                  </a:rPr>
                  <a:t>其中</a:t>
                </a:r>
                <a:r>
                  <a:rPr lang="zh-CN" altLang="en-US" sz="2600" dirty="0">
                    <a:latin typeface="微软雅黑" panose="020B0503020204020204" pitchFamily="34" charset="-122"/>
                    <a:ea typeface="微软雅黑" panose="020B0503020204020204" pitchFamily="34" charset="-122"/>
                  </a:rPr>
                  <a:t>   </a:t>
                </a:r>
                <a:r>
                  <a:rPr lang="ja-JP" altLang="en-US" sz="2600">
                    <a:latin typeface="微软雅黑" panose="020B0503020204020204" pitchFamily="34" charset="-122"/>
                    <a:ea typeface="微软雅黑" panose="020B0503020204020204" pitchFamily="34" charset="-122"/>
                  </a:rPr>
                  <a:t>是随机向量</a:t>
                </a:r>
                <a:r>
                  <a:rPr lang="en-US" altLang="ja-JP" sz="2600" dirty="0">
                    <a:latin typeface="微软雅黑" panose="020B0503020204020204" pitchFamily="34" charset="-122"/>
                    <a:ea typeface="微软雅黑" panose="020B0503020204020204" pitchFamily="34" charset="-122"/>
                  </a:rPr>
                  <a:t>x</a:t>
                </a:r>
                <a:r>
                  <a:rPr lang="ja-JP" altLang="en-US" sz="2600">
                    <a:latin typeface="微软雅黑" panose="020B0503020204020204" pitchFamily="34" charset="-122"/>
                    <a:ea typeface="微软雅黑" panose="020B0503020204020204" pitchFamily="34" charset="-122"/>
                  </a:rPr>
                  <a:t>的样本均值  </a:t>
                </a:r>
                <a:endParaRPr lang="en-GB" altLang="zh-CN" sz="2600" dirty="0">
                  <a:latin typeface="微软雅黑" panose="020B0503020204020204" pitchFamily="34" charset="-122"/>
                  <a:ea typeface="微软雅黑" panose="020B0503020204020204" pitchFamily="34" charset="-122"/>
                </a:endParaRPr>
              </a:p>
              <a:p>
                <a:pPr algn="just">
                  <a:lnSpc>
                    <a:spcPct val="120000"/>
                  </a:lnSpc>
                </a:pPr>
                <a:endParaRPr lang="en-US" altLang="ja-JP" sz="2600" dirty="0">
                  <a:latin typeface="微软雅黑" panose="020B0503020204020204" pitchFamily="34" charset="-122"/>
                  <a:ea typeface="微软雅黑" panose="020B0503020204020204" pitchFamily="34" charset="-122"/>
                </a:endParaRPr>
              </a:p>
              <a:p>
                <a:endParaRPr kumimoji="1" lang="zh-CN" altLang="en-US" dirty="0"/>
              </a:p>
            </p:txBody>
          </p:sp>
        </mc:Choice>
        <mc:Fallback xmlns="">
          <p:sp>
            <p:nvSpPr>
              <p:cNvPr id="3" name="内容占位符 2">
                <a:extLst>
                  <a:ext uri="{FF2B5EF4-FFF2-40B4-BE49-F238E27FC236}">
                    <a16:creationId xmlns:a16="http://schemas.microsoft.com/office/drawing/2014/main" id="{C209E5F1-0BF0-2345-BD21-3965D46485E6}"/>
                  </a:ext>
                </a:extLst>
              </p:cNvPr>
              <p:cNvSpPr>
                <a:spLocks noGrp="1" noRot="1" noChangeAspect="1" noMove="1" noResize="1" noEditPoints="1" noAdjustHandles="1" noChangeArrowheads="1" noChangeShapeType="1" noTextEdit="1"/>
              </p:cNvSpPr>
              <p:nvPr>
                <p:ph idx="1"/>
              </p:nvPr>
            </p:nvSpPr>
            <p:spPr>
              <a:blipFill>
                <a:blip r:embed="rId3"/>
                <a:stretch>
                  <a:fillRect l="-1286" t="-291" r="-1286"/>
                </a:stretch>
              </a:blipFill>
            </p:spPr>
            <p:txBody>
              <a:bodyPr/>
              <a:lstStyle/>
              <a:p>
                <a:r>
                  <a:rPr lang="zh-CN" altLang="en-US">
                    <a:noFill/>
                  </a:rPr>
                  <a:t> </a:t>
                </a:r>
              </a:p>
            </p:txBody>
          </p:sp>
        </mc:Fallback>
      </mc:AlternateContent>
      <p:pic>
        <p:nvPicPr>
          <p:cNvPr id="14" name="Picture 3">
            <a:extLst>
              <a:ext uri="{FF2B5EF4-FFF2-40B4-BE49-F238E27FC236}">
                <a16:creationId xmlns:a16="http://schemas.microsoft.com/office/drawing/2014/main" id="{20FA4EF5-039D-3148-8ED9-CEF603EADBA2}"/>
              </a:ext>
            </a:extLst>
          </p:cNvPr>
          <p:cNvPicPr>
            <a:picLocks noChangeAspect="1"/>
          </p:cNvPicPr>
          <p:nvPr/>
        </p:nvPicPr>
        <p:blipFill>
          <a:blip r:embed="rId4"/>
          <a:stretch>
            <a:fillRect/>
          </a:stretch>
        </p:blipFill>
        <p:spPr>
          <a:xfrm>
            <a:off x="1676400" y="1828800"/>
            <a:ext cx="1143000" cy="469900"/>
          </a:xfrm>
          <a:prstGeom prst="rect">
            <a:avLst/>
          </a:prstGeom>
        </p:spPr>
      </p:pic>
      <p:pic>
        <p:nvPicPr>
          <p:cNvPr id="15" name="Picture 9">
            <a:extLst>
              <a:ext uri="{FF2B5EF4-FFF2-40B4-BE49-F238E27FC236}">
                <a16:creationId xmlns:a16="http://schemas.microsoft.com/office/drawing/2014/main" id="{EB4C313B-0F30-ED4A-B3CC-B4B57509D2E6}"/>
              </a:ext>
            </a:extLst>
          </p:cNvPr>
          <p:cNvPicPr>
            <a:picLocks noChangeAspect="1"/>
          </p:cNvPicPr>
          <p:nvPr/>
        </p:nvPicPr>
        <p:blipFill>
          <a:blip r:embed="rId5"/>
          <a:stretch>
            <a:fillRect/>
          </a:stretch>
        </p:blipFill>
        <p:spPr>
          <a:xfrm>
            <a:off x="1704033" y="3627578"/>
            <a:ext cx="1460500" cy="317500"/>
          </a:xfrm>
          <a:prstGeom prst="rect">
            <a:avLst/>
          </a:prstGeom>
        </p:spPr>
      </p:pic>
      <p:pic>
        <p:nvPicPr>
          <p:cNvPr id="16" name="Picture 10">
            <a:extLst>
              <a:ext uri="{FF2B5EF4-FFF2-40B4-BE49-F238E27FC236}">
                <a16:creationId xmlns:a16="http://schemas.microsoft.com/office/drawing/2014/main" id="{D4D6E7C0-F2A5-B142-AF62-4F853D3ACC9A}"/>
              </a:ext>
            </a:extLst>
          </p:cNvPr>
          <p:cNvPicPr>
            <a:picLocks noChangeAspect="1"/>
          </p:cNvPicPr>
          <p:nvPr/>
        </p:nvPicPr>
        <p:blipFill>
          <a:blip r:embed="rId6"/>
          <a:stretch>
            <a:fillRect/>
          </a:stretch>
        </p:blipFill>
        <p:spPr>
          <a:xfrm>
            <a:off x="5585941" y="3636510"/>
            <a:ext cx="254000" cy="342900"/>
          </a:xfrm>
          <a:prstGeom prst="rect">
            <a:avLst/>
          </a:prstGeom>
        </p:spPr>
      </p:pic>
      <p:pic>
        <p:nvPicPr>
          <p:cNvPr id="17" name="Picture 15">
            <a:extLst>
              <a:ext uri="{FF2B5EF4-FFF2-40B4-BE49-F238E27FC236}">
                <a16:creationId xmlns:a16="http://schemas.microsoft.com/office/drawing/2014/main" id="{E0CAF80A-BE02-DC41-A8B3-7856703F5DAB}"/>
              </a:ext>
            </a:extLst>
          </p:cNvPr>
          <p:cNvPicPr>
            <a:picLocks noChangeAspect="1"/>
          </p:cNvPicPr>
          <p:nvPr/>
        </p:nvPicPr>
        <p:blipFill>
          <a:blip r:embed="rId7"/>
          <a:stretch>
            <a:fillRect/>
          </a:stretch>
        </p:blipFill>
        <p:spPr>
          <a:xfrm>
            <a:off x="1600200" y="4876800"/>
            <a:ext cx="292100" cy="241300"/>
          </a:xfrm>
          <a:prstGeom prst="rect">
            <a:avLst/>
          </a:prstGeom>
        </p:spPr>
      </p:pic>
      <p:pic>
        <p:nvPicPr>
          <p:cNvPr id="18" name="Picture 16">
            <a:extLst>
              <a:ext uri="{FF2B5EF4-FFF2-40B4-BE49-F238E27FC236}">
                <a16:creationId xmlns:a16="http://schemas.microsoft.com/office/drawing/2014/main" id="{E66FCBE3-E485-754B-8022-A778AB838369}"/>
              </a:ext>
            </a:extLst>
          </p:cNvPr>
          <p:cNvPicPr>
            <a:picLocks noChangeAspect="1"/>
          </p:cNvPicPr>
          <p:nvPr/>
        </p:nvPicPr>
        <p:blipFill>
          <a:blip r:embed="rId8"/>
          <a:stretch>
            <a:fillRect/>
          </a:stretch>
        </p:blipFill>
        <p:spPr>
          <a:xfrm>
            <a:off x="5410200" y="4591050"/>
            <a:ext cx="1473200" cy="812800"/>
          </a:xfrm>
          <a:prstGeom prst="rect">
            <a:avLst/>
          </a:prstGeom>
        </p:spPr>
      </p:pic>
      <p:grpSp>
        <p:nvGrpSpPr>
          <p:cNvPr id="19" name="Group 14">
            <a:extLst>
              <a:ext uri="{FF2B5EF4-FFF2-40B4-BE49-F238E27FC236}">
                <a16:creationId xmlns:a16="http://schemas.microsoft.com/office/drawing/2014/main" id="{710E97F1-E107-374D-84DA-560402E04396}"/>
              </a:ext>
            </a:extLst>
          </p:cNvPr>
          <p:cNvGrpSpPr/>
          <p:nvPr/>
        </p:nvGrpSpPr>
        <p:grpSpPr>
          <a:xfrm>
            <a:off x="2223232" y="4025814"/>
            <a:ext cx="2514600" cy="723900"/>
            <a:chOff x="4329303" y="3752057"/>
            <a:chExt cx="2514600" cy="723900"/>
          </a:xfrm>
        </p:grpSpPr>
        <p:pic>
          <p:nvPicPr>
            <p:cNvPr id="20" name="Picture 11">
              <a:extLst>
                <a:ext uri="{FF2B5EF4-FFF2-40B4-BE49-F238E27FC236}">
                  <a16:creationId xmlns:a16="http://schemas.microsoft.com/office/drawing/2014/main" id="{D3BB76A3-C5ED-5540-ABDB-430022F880F5}"/>
                </a:ext>
              </a:extLst>
            </p:cNvPr>
            <p:cNvPicPr>
              <a:picLocks noChangeAspect="1"/>
            </p:cNvPicPr>
            <p:nvPr/>
          </p:nvPicPr>
          <p:blipFill>
            <a:blip r:embed="rId9"/>
            <a:stretch>
              <a:fillRect/>
            </a:stretch>
          </p:blipFill>
          <p:spPr>
            <a:xfrm>
              <a:off x="4329303" y="3752057"/>
              <a:ext cx="2514600" cy="723900"/>
            </a:xfrm>
            <a:prstGeom prst="rect">
              <a:avLst/>
            </a:prstGeom>
          </p:spPr>
        </p:pic>
        <p:pic>
          <p:nvPicPr>
            <p:cNvPr id="21" name="Picture 12">
              <a:extLst>
                <a:ext uri="{FF2B5EF4-FFF2-40B4-BE49-F238E27FC236}">
                  <a16:creationId xmlns:a16="http://schemas.microsoft.com/office/drawing/2014/main" id="{F825F138-5F07-304D-B6B5-B4642C7B63F8}"/>
                </a:ext>
              </a:extLst>
            </p:cNvPr>
            <p:cNvPicPr>
              <a:picLocks noChangeAspect="1"/>
            </p:cNvPicPr>
            <p:nvPr/>
          </p:nvPicPr>
          <p:blipFill>
            <a:blip r:embed="rId10"/>
            <a:stretch>
              <a:fillRect/>
            </a:stretch>
          </p:blipFill>
          <p:spPr>
            <a:xfrm>
              <a:off x="4329303" y="4179779"/>
              <a:ext cx="639717" cy="296178"/>
            </a:xfrm>
            <a:prstGeom prst="rect">
              <a:avLst/>
            </a:prstGeom>
          </p:spPr>
        </p:pic>
        <p:pic>
          <p:nvPicPr>
            <p:cNvPr id="22" name="Picture 13">
              <a:extLst>
                <a:ext uri="{FF2B5EF4-FFF2-40B4-BE49-F238E27FC236}">
                  <a16:creationId xmlns:a16="http://schemas.microsoft.com/office/drawing/2014/main" id="{6B291928-B057-7B45-8AE9-4CA42DD89F34}"/>
                </a:ext>
              </a:extLst>
            </p:cNvPr>
            <p:cNvPicPr>
              <a:picLocks noChangeAspect="1"/>
            </p:cNvPicPr>
            <p:nvPr/>
          </p:nvPicPr>
          <p:blipFill>
            <a:blip r:embed="rId10"/>
            <a:stretch>
              <a:fillRect/>
            </a:stretch>
          </p:blipFill>
          <p:spPr>
            <a:xfrm>
              <a:off x="4481703" y="4332179"/>
              <a:ext cx="639717" cy="143778"/>
            </a:xfrm>
            <a:prstGeom prst="rect">
              <a:avLst/>
            </a:prstGeom>
          </p:spPr>
        </p:pic>
      </p:grpSp>
      <p:grpSp>
        <p:nvGrpSpPr>
          <p:cNvPr id="23" name="Group 8">
            <a:extLst>
              <a:ext uri="{FF2B5EF4-FFF2-40B4-BE49-F238E27FC236}">
                <a16:creationId xmlns:a16="http://schemas.microsoft.com/office/drawing/2014/main" id="{9643548E-BDFB-0B48-A2FD-F6C608667B95}"/>
              </a:ext>
            </a:extLst>
          </p:cNvPr>
          <p:cNvGrpSpPr/>
          <p:nvPr/>
        </p:nvGrpSpPr>
        <p:grpSpPr>
          <a:xfrm>
            <a:off x="2247900" y="2488012"/>
            <a:ext cx="5867400" cy="366453"/>
            <a:chOff x="2926773" y="2641283"/>
            <a:chExt cx="5867400" cy="366453"/>
          </a:xfrm>
        </p:grpSpPr>
        <p:pic>
          <p:nvPicPr>
            <p:cNvPr id="24" name="Picture 4">
              <a:extLst>
                <a:ext uri="{FF2B5EF4-FFF2-40B4-BE49-F238E27FC236}">
                  <a16:creationId xmlns:a16="http://schemas.microsoft.com/office/drawing/2014/main" id="{3231F234-E64D-A84F-B861-D903ED5C4EB8}"/>
                </a:ext>
              </a:extLst>
            </p:cNvPr>
            <p:cNvPicPr>
              <a:picLocks noChangeAspect="1"/>
            </p:cNvPicPr>
            <p:nvPr/>
          </p:nvPicPr>
          <p:blipFill>
            <a:blip r:embed="rId11"/>
            <a:stretch>
              <a:fillRect/>
            </a:stretch>
          </p:blipFill>
          <p:spPr>
            <a:xfrm>
              <a:off x="2926773" y="2664836"/>
              <a:ext cx="5867400" cy="342900"/>
            </a:xfrm>
            <a:prstGeom prst="rect">
              <a:avLst/>
            </a:prstGeom>
          </p:spPr>
        </p:pic>
        <p:pic>
          <p:nvPicPr>
            <p:cNvPr id="25" name="Picture 5">
              <a:extLst>
                <a:ext uri="{FF2B5EF4-FFF2-40B4-BE49-F238E27FC236}">
                  <a16:creationId xmlns:a16="http://schemas.microsoft.com/office/drawing/2014/main" id="{73105377-E88B-E54A-8BD8-C40974BEA62D}"/>
                </a:ext>
              </a:extLst>
            </p:cNvPr>
            <p:cNvPicPr>
              <a:picLocks noChangeAspect="1"/>
            </p:cNvPicPr>
            <p:nvPr/>
          </p:nvPicPr>
          <p:blipFill>
            <a:blip r:embed="rId12"/>
            <a:stretch>
              <a:fillRect/>
            </a:stretch>
          </p:blipFill>
          <p:spPr>
            <a:xfrm>
              <a:off x="7051658" y="2664836"/>
              <a:ext cx="243771" cy="342900"/>
            </a:xfrm>
            <a:prstGeom prst="rect">
              <a:avLst/>
            </a:prstGeom>
          </p:spPr>
        </p:pic>
        <p:pic>
          <p:nvPicPr>
            <p:cNvPr id="26" name="Picture 6">
              <a:extLst>
                <a:ext uri="{FF2B5EF4-FFF2-40B4-BE49-F238E27FC236}">
                  <a16:creationId xmlns:a16="http://schemas.microsoft.com/office/drawing/2014/main" id="{6EA3C8E3-7424-BE4F-B08D-D4B20B7D9236}"/>
                </a:ext>
              </a:extLst>
            </p:cNvPr>
            <p:cNvPicPr>
              <a:picLocks noChangeAspect="1"/>
            </p:cNvPicPr>
            <p:nvPr/>
          </p:nvPicPr>
          <p:blipFill>
            <a:blip r:embed="rId12"/>
            <a:stretch>
              <a:fillRect/>
            </a:stretch>
          </p:blipFill>
          <p:spPr>
            <a:xfrm>
              <a:off x="6843903" y="2641284"/>
              <a:ext cx="243771" cy="192632"/>
            </a:xfrm>
            <a:prstGeom prst="rect">
              <a:avLst/>
            </a:prstGeom>
          </p:spPr>
        </p:pic>
        <p:pic>
          <p:nvPicPr>
            <p:cNvPr id="27" name="Picture 7">
              <a:extLst>
                <a:ext uri="{FF2B5EF4-FFF2-40B4-BE49-F238E27FC236}">
                  <a16:creationId xmlns:a16="http://schemas.microsoft.com/office/drawing/2014/main" id="{DDD60C21-53B7-BF43-8C8F-A4B7E7CD98FC}"/>
                </a:ext>
              </a:extLst>
            </p:cNvPr>
            <p:cNvPicPr>
              <a:picLocks noChangeAspect="1"/>
            </p:cNvPicPr>
            <p:nvPr/>
          </p:nvPicPr>
          <p:blipFill>
            <a:blip r:embed="rId12"/>
            <a:stretch>
              <a:fillRect/>
            </a:stretch>
          </p:blipFill>
          <p:spPr>
            <a:xfrm>
              <a:off x="7381298" y="2641283"/>
              <a:ext cx="243771" cy="162153"/>
            </a:xfrm>
            <a:prstGeom prst="rect">
              <a:avLst/>
            </a:prstGeom>
          </p:spPr>
        </p:pic>
      </p:grpSp>
    </p:spTree>
    <p:extLst>
      <p:ext uri="{BB962C8B-B14F-4D97-AF65-F5344CB8AC3E}">
        <p14:creationId xmlns:p14="http://schemas.microsoft.com/office/powerpoint/2010/main" val="3923369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187E4F-3EDB-894C-90D7-40809D26BFF6}"/>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算法</a:t>
            </a:r>
            <a:r>
              <a:rPr kumimoji="1" lang="en-US" altLang="zh-CN" b="1" dirty="0">
                <a:latin typeface="SimHei" panose="02010609060101010101" pitchFamily="49" charset="-122"/>
                <a:ea typeface="SimHei" panose="02010609060101010101" pitchFamily="49" charset="-122"/>
              </a:rPr>
              <a:t>-</a:t>
            </a:r>
            <a:r>
              <a:rPr kumimoji="1" lang="zh-CN" altLang="en-US" b="1" dirty="0">
                <a:latin typeface="SimHei" panose="02010609060101010101" pitchFamily="49" charset="-122"/>
                <a:ea typeface="SimHei" panose="02010609060101010101" pitchFamily="49" charset="-122"/>
              </a:rPr>
              <a:t>样本主成分的定义和性质</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209E5F1-0BF0-2345-BD21-3965D46485E6}"/>
                  </a:ext>
                </a:extLst>
              </p:cNvPr>
              <p:cNvSpPr>
                <a:spLocks noGrp="1"/>
              </p:cNvSpPr>
              <p:nvPr>
                <p:ph idx="1"/>
              </p:nvPr>
            </p:nvSpPr>
            <p:spPr>
              <a:xfrm>
                <a:off x="685800" y="1524000"/>
                <a:ext cx="7886700" cy="4351338"/>
              </a:xfrm>
            </p:spPr>
            <p:txBody>
              <a:bodyPr>
                <a:normAutofit lnSpcReduction="10000"/>
              </a:bodyPr>
              <a:lstStyle/>
              <a:p>
                <a:pPr algn="just">
                  <a:lnSpc>
                    <a:spcPct val="120000"/>
                  </a:lnSpc>
                </a:pPr>
                <a14:m>
                  <m:oMath xmlns:m="http://schemas.openxmlformats.org/officeDocument/2006/math">
                    <m:r>
                      <a:rPr lang="en-GB" altLang="ja-JP" sz="2600" dirty="0" smtClean="0">
                        <a:latin typeface="Cambria Math" panose="02040503050406030204" pitchFamily="18" charset="0"/>
                        <a:ea typeface="微软雅黑" panose="020B0503020204020204" pitchFamily="34" charset="-122"/>
                      </a:rPr>
                      <m:t>𝑦𝑖</m:t>
                    </m:r>
                  </m:oMath>
                </a14:m>
                <a:r>
                  <a:rPr lang="ja-JP" altLang="en-GB" sz="2600" dirty="0">
                    <a:latin typeface="微软雅黑" panose="020B0503020204020204" pitchFamily="34" charset="-122"/>
                    <a:ea typeface="微软雅黑" panose="020B0503020204020204" pitchFamily="34" charset="-122"/>
                  </a:rPr>
                  <a:t>的</a:t>
                </a:r>
                <a:r>
                  <a:rPr lang="ja-JP" altLang="en-US" sz="2600" dirty="0">
                    <a:latin typeface="微软雅黑" panose="020B0503020204020204" pitchFamily="34" charset="-122"/>
                    <a:ea typeface="微软雅黑" panose="020B0503020204020204" pitchFamily="34" charset="-122"/>
                  </a:rPr>
                  <a:t>样本方差</a:t>
                </a:r>
                <a:r>
                  <a:rPr lang="en-GB" altLang="ja-JP" sz="2600" dirty="0">
                    <a:latin typeface="微软雅黑" panose="020B0503020204020204" pitchFamily="34" charset="-122"/>
                    <a:ea typeface="微软雅黑" panose="020B0503020204020204" pitchFamily="34" charset="-122"/>
                  </a:rPr>
                  <a:t>	</a:t>
                </a:r>
                <a:r>
                  <a:rPr lang="zh-CN" altLang="en-US" sz="2600" dirty="0">
                    <a:latin typeface="微软雅黑" panose="020B0503020204020204" pitchFamily="34" charset="-122"/>
                    <a:ea typeface="微软雅黑" panose="020B0503020204020204" pitchFamily="34" charset="-122"/>
                  </a:rPr>
                  <a:t>   </a:t>
                </a:r>
                <a:r>
                  <a:rPr lang="ja-JP" altLang="en-US" sz="2600" dirty="0">
                    <a:latin typeface="微软雅黑" panose="020B0503020204020204" pitchFamily="34" charset="-122"/>
                    <a:ea typeface="微软雅黑" panose="020B0503020204020204" pitchFamily="34" charset="-122"/>
                  </a:rPr>
                  <a:t>为</a:t>
                </a:r>
                <a:endParaRPr lang="en-GB" altLang="ja-JP" sz="2600" dirty="0">
                  <a:latin typeface="微软雅黑" panose="020B0503020204020204" pitchFamily="34" charset="-122"/>
                  <a:ea typeface="微软雅黑" panose="020B0503020204020204" pitchFamily="34" charset="-122"/>
                </a:endParaRPr>
              </a:p>
              <a:p>
                <a:pPr algn="just">
                  <a:lnSpc>
                    <a:spcPct val="120000"/>
                  </a:lnSpc>
                </a:pPr>
                <a:endParaRPr lang="en-GB" altLang="zh-CN" sz="2600" dirty="0">
                  <a:latin typeface="微软雅黑" panose="020B0503020204020204" pitchFamily="34" charset="-122"/>
                  <a:ea typeface="微软雅黑" panose="020B0503020204020204" pitchFamily="34" charset="-122"/>
                </a:endParaRPr>
              </a:p>
              <a:p>
                <a:pPr algn="just">
                  <a:lnSpc>
                    <a:spcPct val="120000"/>
                  </a:lnSpc>
                </a:pPr>
                <a:endParaRPr lang="en-GB" altLang="zh-CN" sz="2600" dirty="0">
                  <a:latin typeface="微软雅黑" panose="020B0503020204020204" pitchFamily="34" charset="-122"/>
                  <a:ea typeface="微软雅黑" panose="020B0503020204020204" pitchFamily="34" charset="-122"/>
                </a:endParaRPr>
              </a:p>
              <a:p>
                <a:pPr algn="just">
                  <a:lnSpc>
                    <a:spcPct val="120000"/>
                  </a:lnSpc>
                </a:pPr>
                <a:endParaRPr lang="en-GB" altLang="zh-CN" sz="2600" dirty="0">
                  <a:latin typeface="微软雅黑" panose="020B0503020204020204" pitchFamily="34" charset="-122"/>
                  <a:ea typeface="微软雅黑" panose="020B0503020204020204" pitchFamily="34" charset="-122"/>
                </a:endParaRPr>
              </a:p>
              <a:p>
                <a:pPr algn="just">
                  <a:lnSpc>
                    <a:spcPct val="120000"/>
                  </a:lnSpc>
                </a:pPr>
                <a:endParaRPr lang="en-GB" altLang="zh-CN" sz="2600" dirty="0">
                  <a:latin typeface="微软雅黑" panose="020B0503020204020204" pitchFamily="34" charset="-122"/>
                  <a:ea typeface="微软雅黑" panose="020B0503020204020204" pitchFamily="34" charset="-122"/>
                </a:endParaRPr>
              </a:p>
              <a:p>
                <a:pPr algn="just">
                  <a:lnSpc>
                    <a:spcPct val="120000"/>
                  </a:lnSpc>
                </a:pPr>
                <a:r>
                  <a:rPr lang="ja-JP" altLang="en-US" sz="2600" dirty="0">
                    <a:latin typeface="微软雅黑" panose="020B0503020204020204" pitchFamily="34" charset="-122"/>
                    <a:ea typeface="微软雅黑" panose="020B0503020204020204" pitchFamily="34" charset="-122"/>
                  </a:rPr>
                  <a:t>对任意两个线性变换</a:t>
                </a:r>
                <a:r>
                  <a:rPr lang="en-GB" altLang="ja-JP" sz="2600" dirty="0">
                    <a:latin typeface="微软雅黑" panose="020B0503020204020204" pitchFamily="34" charset="-122"/>
                    <a:ea typeface="微软雅黑" panose="020B0503020204020204" pitchFamily="34" charset="-122"/>
                  </a:rPr>
                  <a:t>			</a:t>
                </a:r>
                <a:r>
                  <a:rPr lang="ja-JP" altLang="en-US" sz="2600" dirty="0">
                    <a:latin typeface="微软雅黑" panose="020B0503020204020204" pitchFamily="34" charset="-122"/>
                    <a:ea typeface="微软雅黑" panose="020B0503020204020204" pitchFamily="34" charset="-122"/>
                  </a:rPr>
                  <a:t>，相应于容量为</a:t>
                </a:r>
                <a:r>
                  <a:rPr lang="en-GB" altLang="zh-CN" sz="2600" dirty="0">
                    <a:latin typeface="微软雅黑" panose="020B0503020204020204" pitchFamily="34" charset="-122"/>
                    <a:ea typeface="微软雅黑" panose="020B0503020204020204" pitchFamily="34" charset="-122"/>
                  </a:rPr>
                  <a:t>n</a:t>
                </a:r>
                <a:r>
                  <a:rPr lang="ja-JP" altLang="en-US" sz="2600" dirty="0">
                    <a:latin typeface="微软雅黑" panose="020B0503020204020204" pitchFamily="34" charset="-122"/>
                    <a:ea typeface="微软雅黑" panose="020B0503020204020204" pitchFamily="34" charset="-122"/>
                  </a:rPr>
                  <a:t>的样本</a:t>
                </a:r>
                <a:r>
                  <a:rPr lang="zh-CN" altLang="en-US" sz="2600" dirty="0">
                    <a:latin typeface="微软雅黑" panose="020B0503020204020204" pitchFamily="34" charset="-122"/>
                    <a:ea typeface="微软雅黑" panose="020B0503020204020204" pitchFamily="34" charset="-122"/>
                  </a:rPr>
                  <a:t>           </a:t>
                </a:r>
                <a:endParaRPr lang="en-GB" altLang="ja-JP" sz="2600" dirty="0">
                  <a:latin typeface="微软雅黑" panose="020B0503020204020204" pitchFamily="34" charset="-122"/>
                  <a:ea typeface="微软雅黑" panose="020B0503020204020204" pitchFamily="34" charset="-122"/>
                </a:endParaRPr>
              </a:p>
              <a:p>
                <a:pPr algn="just">
                  <a:lnSpc>
                    <a:spcPct val="120000"/>
                  </a:lnSpc>
                </a:pPr>
                <a14:m>
                  <m:oMath xmlns:m="http://schemas.openxmlformats.org/officeDocument/2006/math">
                    <m:sSub>
                      <m:sSubPr>
                        <m:ctrlPr>
                          <a:rPr lang="en-GB" altLang="ja-JP" sz="2600" i="1">
                            <a:latin typeface="Cambria Math" panose="02040503050406030204" pitchFamily="18" charset="0"/>
                            <a:ea typeface="微软雅黑" panose="020B0503020204020204" pitchFamily="34" charset="-122"/>
                          </a:rPr>
                        </m:ctrlPr>
                      </m:sSubPr>
                      <m:e>
                        <m:r>
                          <a:rPr lang="en-US" altLang="ja-JP" sz="2600" i="1">
                            <a:latin typeface="Cambria Math" panose="02040503050406030204" pitchFamily="18" charset="0"/>
                            <a:ea typeface="微软雅黑" panose="020B0503020204020204" pitchFamily="34" charset="-122"/>
                          </a:rPr>
                          <m:t>𝑦</m:t>
                        </m:r>
                      </m:e>
                      <m:sub>
                        <m:r>
                          <a:rPr lang="en-US" altLang="ja-JP" sz="2600" i="1">
                            <a:latin typeface="Cambria Math" panose="02040503050406030204" pitchFamily="18" charset="0"/>
                            <a:ea typeface="微软雅黑" panose="020B0503020204020204" pitchFamily="34" charset="-122"/>
                          </a:rPr>
                          <m:t>𝑖</m:t>
                        </m:r>
                      </m:sub>
                    </m:sSub>
                  </m:oMath>
                </a14:m>
                <a:r>
                  <a:rPr lang="en-US" altLang="ja-JP" sz="2600" dirty="0">
                    <a:latin typeface="微软雅黑" panose="020B0503020204020204" pitchFamily="34" charset="-122"/>
                    <a:ea typeface="微软雅黑" panose="020B0503020204020204" pitchFamily="34" charset="-122"/>
                  </a:rPr>
                  <a:t>,</a:t>
                </a:r>
                <a:r>
                  <a:rPr lang="en-GB" altLang="ja-JP" sz="2600" dirty="0">
                    <a:ea typeface="微软雅黑" panose="020B0503020204020204" pitchFamily="34" charset="-122"/>
                  </a:rPr>
                  <a:t> </a:t>
                </a:r>
                <a14:m>
                  <m:oMath xmlns:m="http://schemas.openxmlformats.org/officeDocument/2006/math">
                    <m:sSub>
                      <m:sSubPr>
                        <m:ctrlPr>
                          <a:rPr lang="en-GB" altLang="ja-JP" sz="2600" i="1">
                            <a:latin typeface="Cambria Math" panose="02040503050406030204" pitchFamily="18" charset="0"/>
                            <a:ea typeface="微软雅黑" panose="020B0503020204020204" pitchFamily="34" charset="-122"/>
                          </a:rPr>
                        </m:ctrlPr>
                      </m:sSubPr>
                      <m:e>
                        <m:r>
                          <a:rPr lang="en-US" altLang="ja-JP" sz="2600" i="1">
                            <a:latin typeface="Cambria Math" panose="02040503050406030204" pitchFamily="18" charset="0"/>
                            <a:ea typeface="微软雅黑" panose="020B0503020204020204" pitchFamily="34" charset="-122"/>
                          </a:rPr>
                          <m:t>𝑦</m:t>
                        </m:r>
                      </m:e>
                      <m:sub>
                        <m:r>
                          <a:rPr lang="en-US" altLang="ja-JP" sz="2600" b="0" i="1" smtClean="0">
                            <a:latin typeface="Cambria Math" panose="02040503050406030204" pitchFamily="18" charset="0"/>
                            <a:ea typeface="微软雅黑" panose="020B0503020204020204" pitchFamily="34" charset="-122"/>
                          </a:rPr>
                          <m:t>𝑘</m:t>
                        </m:r>
                      </m:sub>
                    </m:sSub>
                  </m:oMath>
                </a14:m>
                <a:r>
                  <a:rPr lang="ja-JP" altLang="en-GB" sz="2600" dirty="0">
                    <a:latin typeface="微软雅黑" panose="020B0503020204020204" pitchFamily="34" charset="-122"/>
                    <a:ea typeface="微软雅黑" panose="020B0503020204020204" pitchFamily="34" charset="-122"/>
                  </a:rPr>
                  <a:t>的</a:t>
                </a:r>
                <a:r>
                  <a:rPr lang="ja-JP" altLang="en-US" sz="2600" dirty="0">
                    <a:latin typeface="微软雅黑" panose="020B0503020204020204" pitchFamily="34" charset="-122"/>
                    <a:ea typeface="微软雅黑" panose="020B0503020204020204" pitchFamily="34" charset="-122"/>
                  </a:rPr>
                  <a:t>样本协方差为</a:t>
                </a:r>
                <a:endParaRPr lang="en-GB" altLang="zh-CN" sz="2600" dirty="0">
                  <a:latin typeface="微软雅黑" panose="020B0503020204020204" pitchFamily="34" charset="-122"/>
                  <a:ea typeface="微软雅黑" panose="020B0503020204020204" pitchFamily="34" charset="-122"/>
                </a:endParaRPr>
              </a:p>
              <a:p>
                <a:pPr algn="just">
                  <a:lnSpc>
                    <a:spcPct val="120000"/>
                  </a:lnSpc>
                </a:pPr>
                <a:endParaRPr lang="en-US" altLang="ja-JP" sz="2600" dirty="0">
                  <a:latin typeface="微软雅黑" panose="020B0503020204020204" pitchFamily="34" charset="-122"/>
                  <a:ea typeface="微软雅黑" panose="020B0503020204020204" pitchFamily="34" charset="-122"/>
                </a:endParaRPr>
              </a:p>
              <a:p>
                <a:endParaRPr kumimoji="1" lang="zh-CN" altLang="en-US" dirty="0"/>
              </a:p>
            </p:txBody>
          </p:sp>
        </mc:Choice>
        <mc:Fallback xmlns="">
          <p:sp>
            <p:nvSpPr>
              <p:cNvPr id="3" name="内容占位符 2">
                <a:extLst>
                  <a:ext uri="{FF2B5EF4-FFF2-40B4-BE49-F238E27FC236}">
                    <a16:creationId xmlns:a16="http://schemas.microsoft.com/office/drawing/2014/main" id="{C209E5F1-0BF0-2345-BD21-3965D46485E6}"/>
                  </a:ext>
                </a:extLst>
              </p:cNvPr>
              <p:cNvSpPr>
                <a:spLocks noGrp="1" noRot="1" noChangeAspect="1" noMove="1" noResize="1" noEditPoints="1" noAdjustHandles="1" noChangeArrowheads="1" noChangeShapeType="1" noTextEdit="1"/>
              </p:cNvSpPr>
              <p:nvPr>
                <p:ph idx="1"/>
              </p:nvPr>
            </p:nvSpPr>
            <p:spPr>
              <a:xfrm>
                <a:off x="685800" y="1524000"/>
                <a:ext cx="7886700" cy="4351338"/>
              </a:xfrm>
              <a:blipFill>
                <a:blip r:embed="rId3"/>
                <a:stretch>
                  <a:fillRect l="-1288" t="-1166" r="-1449" b="-2624"/>
                </a:stretch>
              </a:blipFill>
            </p:spPr>
            <p:txBody>
              <a:bodyPr/>
              <a:lstStyle/>
              <a:p>
                <a:r>
                  <a:rPr lang="zh-CN" altLang="en-US">
                    <a:noFill/>
                  </a:rPr>
                  <a:t> </a:t>
                </a:r>
              </a:p>
            </p:txBody>
          </p:sp>
        </mc:Fallback>
      </mc:AlternateContent>
      <p:pic>
        <p:nvPicPr>
          <p:cNvPr id="5" name="Picture 4">
            <a:extLst>
              <a:ext uri="{FF2B5EF4-FFF2-40B4-BE49-F238E27FC236}">
                <a16:creationId xmlns:a16="http://schemas.microsoft.com/office/drawing/2014/main" id="{2E8DE04A-6FCD-1F44-8C54-5B9E99D70A67}"/>
              </a:ext>
            </a:extLst>
          </p:cNvPr>
          <p:cNvPicPr>
            <a:picLocks noChangeAspect="1"/>
          </p:cNvPicPr>
          <p:nvPr/>
        </p:nvPicPr>
        <p:blipFill>
          <a:blip r:embed="rId4"/>
          <a:stretch>
            <a:fillRect/>
          </a:stretch>
        </p:blipFill>
        <p:spPr>
          <a:xfrm>
            <a:off x="2362200" y="2209800"/>
            <a:ext cx="5765800" cy="1892300"/>
          </a:xfrm>
          <a:prstGeom prst="rect">
            <a:avLst/>
          </a:prstGeom>
        </p:spPr>
      </p:pic>
      <p:pic>
        <p:nvPicPr>
          <p:cNvPr id="6" name="Picture 3">
            <a:extLst>
              <a:ext uri="{FF2B5EF4-FFF2-40B4-BE49-F238E27FC236}">
                <a16:creationId xmlns:a16="http://schemas.microsoft.com/office/drawing/2014/main" id="{76D3E102-C039-E342-9E85-CAFF9C53C517}"/>
              </a:ext>
            </a:extLst>
          </p:cNvPr>
          <p:cNvPicPr>
            <a:picLocks noChangeAspect="1"/>
          </p:cNvPicPr>
          <p:nvPr/>
        </p:nvPicPr>
        <p:blipFill>
          <a:blip r:embed="rId5"/>
          <a:stretch>
            <a:fillRect/>
          </a:stretch>
        </p:blipFill>
        <p:spPr>
          <a:xfrm>
            <a:off x="3048000" y="1632240"/>
            <a:ext cx="736600" cy="279400"/>
          </a:xfrm>
          <a:prstGeom prst="rect">
            <a:avLst/>
          </a:prstGeom>
        </p:spPr>
      </p:pic>
      <p:pic>
        <p:nvPicPr>
          <p:cNvPr id="7" name="Picture 5">
            <a:extLst>
              <a:ext uri="{FF2B5EF4-FFF2-40B4-BE49-F238E27FC236}">
                <a16:creationId xmlns:a16="http://schemas.microsoft.com/office/drawing/2014/main" id="{67C58209-582E-CC43-87C8-87310A79E2E2}"/>
              </a:ext>
            </a:extLst>
          </p:cNvPr>
          <p:cNvPicPr>
            <a:picLocks noChangeAspect="1"/>
          </p:cNvPicPr>
          <p:nvPr/>
        </p:nvPicPr>
        <p:blipFill>
          <a:blip r:embed="rId6"/>
          <a:stretch>
            <a:fillRect/>
          </a:stretch>
        </p:blipFill>
        <p:spPr>
          <a:xfrm>
            <a:off x="4191000" y="4398961"/>
            <a:ext cx="1968500" cy="444500"/>
          </a:xfrm>
          <a:prstGeom prst="rect">
            <a:avLst/>
          </a:prstGeom>
        </p:spPr>
      </p:pic>
      <p:pic>
        <p:nvPicPr>
          <p:cNvPr id="8" name="Picture 6">
            <a:extLst>
              <a:ext uri="{FF2B5EF4-FFF2-40B4-BE49-F238E27FC236}">
                <a16:creationId xmlns:a16="http://schemas.microsoft.com/office/drawing/2014/main" id="{04A03D74-1AAA-5C47-AF1E-7634DD4F641B}"/>
              </a:ext>
            </a:extLst>
          </p:cNvPr>
          <p:cNvPicPr>
            <a:picLocks noChangeAspect="1"/>
          </p:cNvPicPr>
          <p:nvPr/>
        </p:nvPicPr>
        <p:blipFill>
          <a:blip r:embed="rId7"/>
          <a:stretch>
            <a:fillRect/>
          </a:stretch>
        </p:blipFill>
        <p:spPr>
          <a:xfrm>
            <a:off x="2590800" y="4870595"/>
            <a:ext cx="1498600" cy="342900"/>
          </a:xfrm>
          <a:prstGeom prst="rect">
            <a:avLst/>
          </a:prstGeom>
        </p:spPr>
      </p:pic>
      <p:pic>
        <p:nvPicPr>
          <p:cNvPr id="9" name="Picture 7">
            <a:extLst>
              <a:ext uri="{FF2B5EF4-FFF2-40B4-BE49-F238E27FC236}">
                <a16:creationId xmlns:a16="http://schemas.microsoft.com/office/drawing/2014/main" id="{CD6E4AA1-DDE1-F643-ADD6-97B7C7C28447}"/>
              </a:ext>
            </a:extLst>
          </p:cNvPr>
          <p:cNvPicPr>
            <a:picLocks noChangeAspect="1"/>
          </p:cNvPicPr>
          <p:nvPr/>
        </p:nvPicPr>
        <p:blipFill>
          <a:blip r:embed="rId8"/>
          <a:stretch>
            <a:fillRect/>
          </a:stretch>
        </p:blipFill>
        <p:spPr>
          <a:xfrm>
            <a:off x="4191000" y="5455409"/>
            <a:ext cx="2120900" cy="368300"/>
          </a:xfrm>
          <a:prstGeom prst="rect">
            <a:avLst/>
          </a:prstGeom>
        </p:spPr>
      </p:pic>
    </p:spTree>
    <p:extLst>
      <p:ext uri="{BB962C8B-B14F-4D97-AF65-F5344CB8AC3E}">
        <p14:creationId xmlns:p14="http://schemas.microsoft.com/office/powerpoint/2010/main" val="21031411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187E4F-3EDB-894C-90D7-40809D26BFF6}"/>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算法</a:t>
            </a:r>
            <a:r>
              <a:rPr kumimoji="1" lang="en-US" altLang="zh-CN" b="1" dirty="0">
                <a:latin typeface="SimHei" panose="02010609060101010101" pitchFamily="49" charset="-122"/>
                <a:ea typeface="SimHei" panose="02010609060101010101" pitchFamily="49" charset="-122"/>
              </a:rPr>
              <a:t>-</a:t>
            </a:r>
            <a:r>
              <a:rPr kumimoji="1" lang="zh-CN" altLang="en-US" b="1" dirty="0">
                <a:latin typeface="SimHei" panose="02010609060101010101" pitchFamily="49" charset="-122"/>
                <a:ea typeface="SimHei" panose="02010609060101010101" pitchFamily="49" charset="-122"/>
              </a:rPr>
              <a:t>样本主成分的定义和性质</a:t>
            </a:r>
            <a:endParaRPr kumimoji="1" lang="zh-CN" altLang="en-US" dirty="0"/>
          </a:p>
        </p:txBody>
      </p:sp>
      <p:sp>
        <p:nvSpPr>
          <p:cNvPr id="3" name="内容占位符 2">
            <a:extLst>
              <a:ext uri="{FF2B5EF4-FFF2-40B4-BE49-F238E27FC236}">
                <a16:creationId xmlns:a16="http://schemas.microsoft.com/office/drawing/2014/main" id="{C209E5F1-0BF0-2345-BD21-3965D46485E6}"/>
              </a:ext>
            </a:extLst>
          </p:cNvPr>
          <p:cNvSpPr>
            <a:spLocks noGrp="1"/>
          </p:cNvSpPr>
          <p:nvPr>
            <p:ph idx="1"/>
          </p:nvPr>
        </p:nvSpPr>
        <p:spPr/>
        <p:txBody>
          <a:bodyPr/>
          <a:lstStyle/>
          <a:p>
            <a:pPr algn="just">
              <a:lnSpc>
                <a:spcPct val="120000"/>
              </a:lnSpc>
            </a:pPr>
            <a:endParaRPr lang="en-US" altLang="ja-JP" sz="2600" dirty="0">
              <a:latin typeface="微软雅黑" panose="020B0503020204020204" pitchFamily="34" charset="-122"/>
              <a:ea typeface="微软雅黑" panose="020B0503020204020204" pitchFamily="34" charset="-122"/>
            </a:endParaRPr>
          </a:p>
          <a:p>
            <a:endParaRPr kumimoji="1" lang="zh-CN" altLang="en-US" dirty="0"/>
          </a:p>
        </p:txBody>
      </p:sp>
      <p:pic>
        <p:nvPicPr>
          <p:cNvPr id="4" name="Picture 3">
            <a:extLst>
              <a:ext uri="{FF2B5EF4-FFF2-40B4-BE49-F238E27FC236}">
                <a16:creationId xmlns:a16="http://schemas.microsoft.com/office/drawing/2014/main" id="{2089FF48-CF09-2749-9A88-04B60B102C6E}"/>
              </a:ext>
            </a:extLst>
          </p:cNvPr>
          <p:cNvPicPr>
            <a:picLocks noChangeAspect="1"/>
          </p:cNvPicPr>
          <p:nvPr/>
        </p:nvPicPr>
        <p:blipFill>
          <a:blip r:embed="rId3"/>
          <a:stretch>
            <a:fillRect/>
          </a:stretch>
        </p:blipFill>
        <p:spPr>
          <a:xfrm>
            <a:off x="762000" y="1447800"/>
            <a:ext cx="7162801" cy="2211890"/>
          </a:xfrm>
          <a:prstGeom prst="rect">
            <a:avLst/>
          </a:prstGeom>
        </p:spPr>
      </p:pic>
      <p:sp>
        <p:nvSpPr>
          <p:cNvPr id="7" name="内容占位符 2">
            <a:extLst>
              <a:ext uri="{FF2B5EF4-FFF2-40B4-BE49-F238E27FC236}">
                <a16:creationId xmlns:a16="http://schemas.microsoft.com/office/drawing/2014/main" id="{175DDC21-569B-6B42-9D13-5A69F38F5A1B}"/>
              </a:ext>
            </a:extLst>
          </p:cNvPr>
          <p:cNvSpPr txBox="1">
            <a:spLocks/>
          </p:cNvSpPr>
          <p:nvPr/>
        </p:nvSpPr>
        <p:spPr>
          <a:xfrm>
            <a:off x="533400" y="3794626"/>
            <a:ext cx="7886700" cy="221189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zh-CN" altLang="en-GB" sz="2600" dirty="0">
                <a:latin typeface="微软雅黑" panose="020B0503020204020204" pitchFamily="34" charset="-122"/>
                <a:ea typeface="微软雅黑" panose="020B0503020204020204" pitchFamily="34" charset="-122"/>
              </a:rPr>
              <a:t>样本</a:t>
            </a:r>
            <a:r>
              <a:rPr lang="zh-CN" altLang="en-US" sz="2600" dirty="0">
                <a:latin typeface="微软雅黑" panose="020B0503020204020204" pitchFamily="34" charset="-122"/>
                <a:ea typeface="微软雅黑" panose="020B0503020204020204" pitchFamily="34" charset="-122"/>
              </a:rPr>
              <a:t>主成分与总体成分具有同样的性质</a:t>
            </a:r>
            <a:endParaRPr lang="en-GB" altLang="zh-CN" sz="2600" dirty="0">
              <a:latin typeface="微软雅黑" panose="020B0503020204020204" pitchFamily="34" charset="-122"/>
              <a:ea typeface="微软雅黑" panose="020B0503020204020204" pitchFamily="34" charset="-122"/>
            </a:endParaRPr>
          </a:p>
          <a:p>
            <a:pPr algn="just">
              <a:lnSpc>
                <a:spcPct val="120000"/>
              </a:lnSpc>
            </a:pPr>
            <a:r>
              <a:rPr lang="ja-JP" altLang="en-US" sz="2600" dirty="0">
                <a:latin typeface="微软雅黑" panose="020B0503020204020204" pitchFamily="34" charset="-122"/>
                <a:ea typeface="微软雅黑" panose="020B0503020204020204" pitchFamily="34" charset="-122"/>
              </a:rPr>
              <a:t>样本协</a:t>
            </a:r>
            <a:r>
              <a:rPr lang="ja-JP" altLang="en-US" sz="2600">
                <a:latin typeface="微软雅黑" panose="020B0503020204020204" pitchFamily="34" charset="-122"/>
                <a:ea typeface="微软雅黑" panose="020B0503020204020204" pitchFamily="34" charset="-122"/>
              </a:rPr>
              <a:t>方差矩阵</a:t>
            </a:r>
            <a:r>
              <a:rPr lang="en-GB" altLang="zh-CN" sz="2600" dirty="0">
                <a:latin typeface="微软雅黑" panose="020B0503020204020204" pitchFamily="34" charset="-122"/>
                <a:ea typeface="微软雅黑" panose="020B0503020204020204" pitchFamily="34" charset="-122"/>
              </a:rPr>
              <a:t>S</a:t>
            </a:r>
            <a:r>
              <a:rPr lang="ja-JP" altLang="en-US" sz="2600" dirty="0">
                <a:latin typeface="微软雅黑" panose="020B0503020204020204" pitchFamily="34" charset="-122"/>
                <a:ea typeface="微软雅黑" panose="020B0503020204020204" pitchFamily="34" charset="-122"/>
              </a:rPr>
              <a:t>是总体协方差</a:t>
            </a:r>
            <a:r>
              <a:rPr lang="ja-JP" altLang="en-US" sz="2600">
                <a:latin typeface="微软雅黑" panose="020B0503020204020204" pitchFamily="34" charset="-122"/>
                <a:ea typeface="微软雅黑" panose="020B0503020204020204" pitchFamily="34" charset="-122"/>
              </a:rPr>
              <a:t>矩阵</a:t>
            </a:r>
            <a:r>
              <a:rPr lang="zh-CN" altLang="en-US" sz="2600" dirty="0">
                <a:latin typeface="微软雅黑" panose="020B0503020204020204" pitchFamily="34" charset="-122"/>
                <a:ea typeface="微软雅黑" panose="020B0503020204020204" pitchFamily="34" charset="-122"/>
              </a:rPr>
              <a:t>      </a:t>
            </a:r>
            <a:r>
              <a:rPr lang="ja-JP" altLang="en-US" sz="2600">
                <a:latin typeface="微软雅黑" panose="020B0503020204020204" pitchFamily="34" charset="-122"/>
                <a:ea typeface="微软雅黑" panose="020B0503020204020204" pitchFamily="34" charset="-122"/>
              </a:rPr>
              <a:t>的无偏估计</a:t>
            </a:r>
            <a:endParaRPr lang="en-US" altLang="ja-JP" sz="2600" dirty="0">
              <a:latin typeface="微软雅黑" panose="020B0503020204020204" pitchFamily="34" charset="-122"/>
              <a:ea typeface="微软雅黑" panose="020B0503020204020204" pitchFamily="34" charset="-122"/>
            </a:endParaRPr>
          </a:p>
          <a:p>
            <a:pPr algn="just">
              <a:lnSpc>
                <a:spcPct val="120000"/>
              </a:lnSpc>
            </a:pPr>
            <a:r>
              <a:rPr lang="en-GB" altLang="zh-CN" sz="2600" dirty="0">
                <a:latin typeface="微软雅黑" panose="020B0503020204020204" pitchFamily="34" charset="-122"/>
                <a:ea typeface="微软雅黑" panose="020B0503020204020204" pitchFamily="34" charset="-122"/>
              </a:rPr>
              <a:t>S</a:t>
            </a:r>
            <a:r>
              <a:rPr lang="ja-JP" altLang="en-US" sz="2600" dirty="0">
                <a:latin typeface="微软雅黑" panose="020B0503020204020204" pitchFamily="34" charset="-122"/>
                <a:ea typeface="微软雅黑" panose="020B0503020204020204" pitchFamily="34" charset="-122"/>
              </a:rPr>
              <a:t>的特征值和特征向量</a:t>
            </a:r>
            <a:r>
              <a:rPr lang="ja-JP" altLang="en-US" sz="2600">
                <a:latin typeface="微软雅黑" panose="020B0503020204020204" pitchFamily="34" charset="-122"/>
                <a:ea typeface="微软雅黑" panose="020B0503020204020204" pitchFamily="34" charset="-122"/>
              </a:rPr>
              <a:t>是</a:t>
            </a:r>
            <a:r>
              <a:rPr lang="zh-CN" altLang="en-US" sz="2600" dirty="0">
                <a:latin typeface="微软雅黑" panose="020B0503020204020204" pitchFamily="34" charset="-122"/>
                <a:ea typeface="微软雅黑" panose="020B0503020204020204" pitchFamily="34" charset="-122"/>
              </a:rPr>
              <a:t>    </a:t>
            </a:r>
            <a:r>
              <a:rPr lang="ja-JP" altLang="en-US" sz="2600">
                <a:latin typeface="微软雅黑" panose="020B0503020204020204" pitchFamily="34" charset="-122"/>
                <a:ea typeface="微软雅黑" panose="020B0503020204020204" pitchFamily="34" charset="-122"/>
              </a:rPr>
              <a:t>的</a:t>
            </a:r>
            <a:r>
              <a:rPr lang="ja-JP" altLang="en-US" sz="2600" dirty="0">
                <a:latin typeface="微软雅黑" panose="020B0503020204020204" pitchFamily="34" charset="-122"/>
                <a:ea typeface="微软雅黑" panose="020B0503020204020204" pitchFamily="34" charset="-122"/>
              </a:rPr>
              <a:t>特征值和特征向量的极大似然</a:t>
            </a:r>
            <a:r>
              <a:rPr lang="ja-JP" altLang="en-US" sz="2600">
                <a:latin typeface="微软雅黑" panose="020B0503020204020204" pitchFamily="34" charset="-122"/>
                <a:ea typeface="微软雅黑" panose="020B0503020204020204" pitchFamily="34" charset="-122"/>
              </a:rPr>
              <a:t>估计。</a:t>
            </a:r>
            <a:endParaRPr lang="en-GB" altLang="zh-CN" sz="2600" dirty="0">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9DCC47E5-CB4C-C6F1-47F3-697A98D2548D}"/>
              </a:ext>
            </a:extLst>
          </p:cNvPr>
          <p:cNvPicPr>
            <a:picLocks noChangeAspect="1"/>
          </p:cNvPicPr>
          <p:nvPr/>
        </p:nvPicPr>
        <p:blipFill rotWithShape="1">
          <a:blip r:embed="rId4"/>
          <a:srcRect t="9335" r="24276"/>
          <a:stretch>
            <a:fillRect/>
          </a:stretch>
        </p:blipFill>
        <p:spPr>
          <a:xfrm>
            <a:off x="6019800" y="4495800"/>
            <a:ext cx="381000" cy="423588"/>
          </a:xfrm>
          <a:prstGeom prst="rect">
            <a:avLst/>
          </a:prstGeom>
        </p:spPr>
      </p:pic>
      <p:pic>
        <p:nvPicPr>
          <p:cNvPr id="8" name="Picture 7">
            <a:extLst>
              <a:ext uri="{FF2B5EF4-FFF2-40B4-BE49-F238E27FC236}">
                <a16:creationId xmlns:a16="http://schemas.microsoft.com/office/drawing/2014/main" id="{AA5C60EA-214B-B408-BF3B-A9B30AEF122F}"/>
              </a:ext>
            </a:extLst>
          </p:cNvPr>
          <p:cNvPicPr>
            <a:picLocks noChangeAspect="1"/>
          </p:cNvPicPr>
          <p:nvPr/>
        </p:nvPicPr>
        <p:blipFill rotWithShape="1">
          <a:blip r:embed="rId4"/>
          <a:srcRect t="9335" r="24276"/>
          <a:stretch>
            <a:fillRect/>
          </a:stretch>
        </p:blipFill>
        <p:spPr>
          <a:xfrm>
            <a:off x="4437363" y="5074043"/>
            <a:ext cx="439437" cy="488557"/>
          </a:xfrm>
          <a:prstGeom prst="rect">
            <a:avLst/>
          </a:prstGeom>
        </p:spPr>
      </p:pic>
    </p:spTree>
    <p:extLst>
      <p:ext uri="{BB962C8B-B14F-4D97-AF65-F5344CB8AC3E}">
        <p14:creationId xmlns:p14="http://schemas.microsoft.com/office/powerpoint/2010/main" val="42559679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187E4F-3EDB-894C-90D7-40809D26BFF6}"/>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应用：人脸识别</a:t>
            </a:r>
            <a:endParaRPr kumimoji="1" lang="zh-CN" altLang="en-US" dirty="0"/>
          </a:p>
        </p:txBody>
      </p:sp>
      <p:sp>
        <p:nvSpPr>
          <p:cNvPr id="3" name="内容占位符 2">
            <a:extLst>
              <a:ext uri="{FF2B5EF4-FFF2-40B4-BE49-F238E27FC236}">
                <a16:creationId xmlns:a16="http://schemas.microsoft.com/office/drawing/2014/main" id="{C209E5F1-0BF0-2345-BD21-3965D46485E6}"/>
              </a:ext>
            </a:extLst>
          </p:cNvPr>
          <p:cNvSpPr>
            <a:spLocks noGrp="1"/>
          </p:cNvSpPr>
          <p:nvPr>
            <p:ph idx="1"/>
          </p:nvPr>
        </p:nvSpPr>
        <p:spPr/>
        <p:txBody>
          <a:bodyPr/>
          <a:lstStyle/>
          <a:p>
            <a:pPr algn="just">
              <a:lnSpc>
                <a:spcPct val="120000"/>
              </a:lnSpc>
            </a:pPr>
            <a:endParaRPr lang="en-US" altLang="ja-JP" sz="2600" dirty="0">
              <a:latin typeface="微软雅黑" panose="020B0503020204020204" pitchFamily="34" charset="-122"/>
              <a:ea typeface="微软雅黑" panose="020B0503020204020204" pitchFamily="34" charset="-122"/>
            </a:endParaRPr>
          </a:p>
          <a:p>
            <a:endParaRPr kumimoji="1" lang="zh-CN" altLang="en-US" dirty="0"/>
          </a:p>
        </p:txBody>
      </p:sp>
      <p:sp>
        <p:nvSpPr>
          <p:cNvPr id="4" name="文本框 3">
            <a:extLst>
              <a:ext uri="{FF2B5EF4-FFF2-40B4-BE49-F238E27FC236}">
                <a16:creationId xmlns:a16="http://schemas.microsoft.com/office/drawing/2014/main" id="{1B63FB6B-5823-EF40-B039-5A96607692A5}"/>
              </a:ext>
            </a:extLst>
          </p:cNvPr>
          <p:cNvSpPr txBox="1"/>
          <p:nvPr/>
        </p:nvSpPr>
        <p:spPr>
          <a:xfrm>
            <a:off x="1101178" y="1527325"/>
            <a:ext cx="347082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数据集：</a:t>
            </a:r>
            <a:r>
              <a:rPr lang="en-US" altLang="zh-CN" sz="2400" dirty="0">
                <a:latin typeface="微软雅黑" panose="020B0503020204020204" pitchFamily="34" charset="-122"/>
                <a:ea typeface="微软雅黑" panose="020B0503020204020204" pitchFamily="34" charset="-122"/>
              </a:rPr>
              <a:t>CMU-PIE-face</a:t>
            </a:r>
            <a:endParaRPr lang="zh-CN" altLang="en-US" sz="24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33D30FBF-8BED-6747-BF8E-237FA0C8CD46}"/>
              </a:ext>
            </a:extLst>
          </p:cNvPr>
          <p:cNvPicPr>
            <a:picLocks noChangeAspect="1"/>
          </p:cNvPicPr>
          <p:nvPr/>
        </p:nvPicPr>
        <p:blipFill>
          <a:blip r:embed="rId3"/>
          <a:stretch>
            <a:fillRect/>
          </a:stretch>
        </p:blipFill>
        <p:spPr>
          <a:xfrm>
            <a:off x="1075220" y="2066297"/>
            <a:ext cx="7001980" cy="2669705"/>
          </a:xfrm>
          <a:prstGeom prst="rect">
            <a:avLst/>
          </a:prstGeom>
        </p:spPr>
      </p:pic>
      <p:sp>
        <p:nvSpPr>
          <p:cNvPr id="6" name="文本框 5">
            <a:extLst>
              <a:ext uri="{FF2B5EF4-FFF2-40B4-BE49-F238E27FC236}">
                <a16:creationId xmlns:a16="http://schemas.microsoft.com/office/drawing/2014/main" id="{DF961ED4-270C-6E4D-AAD9-7CB799C45927}"/>
              </a:ext>
            </a:extLst>
          </p:cNvPr>
          <p:cNvSpPr txBox="1"/>
          <p:nvPr/>
        </p:nvSpPr>
        <p:spPr>
          <a:xfrm>
            <a:off x="1075220" y="4976674"/>
            <a:ext cx="5905500" cy="830997"/>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训练集：</a:t>
            </a:r>
            <a:r>
              <a:rPr lang="en-US" altLang="zh-CN" sz="2400" dirty="0">
                <a:latin typeface="微软雅黑" panose="020B0503020204020204" pitchFamily="34" charset="-122"/>
                <a:ea typeface="微软雅黑" panose="020B0503020204020204" pitchFamily="34" charset="-122"/>
              </a:rPr>
              <a:t>8</a:t>
            </a:r>
            <a:r>
              <a:rPr lang="zh-CN" altLang="en-US" sz="2400" dirty="0">
                <a:latin typeface="微软雅黑" panose="020B0503020204020204" pitchFamily="34" charset="-122"/>
                <a:ea typeface="微软雅黑" panose="020B0503020204020204" pitchFamily="34" charset="-122"/>
              </a:rPr>
              <a:t>个人，每人</a:t>
            </a:r>
            <a:r>
              <a:rPr lang="en-US" altLang="zh-CN" sz="2400" dirty="0">
                <a:latin typeface="微软雅黑" panose="020B0503020204020204" pitchFamily="34" charset="-122"/>
                <a:ea typeface="微软雅黑" panose="020B0503020204020204" pitchFamily="34" charset="-122"/>
              </a:rPr>
              <a:t>12</a:t>
            </a:r>
            <a:r>
              <a:rPr lang="zh-CN" altLang="en-US" sz="2400" dirty="0">
                <a:latin typeface="微软雅黑" panose="020B0503020204020204" pitchFamily="34" charset="-122"/>
                <a:ea typeface="微软雅黑" panose="020B0503020204020204" pitchFamily="34" charset="-122"/>
              </a:rPr>
              <a:t>张照片 </a:t>
            </a:r>
            <a:r>
              <a:rPr lang="en-US" altLang="zh-CN" sz="2400" dirty="0">
                <a:latin typeface="微软雅黑" panose="020B0503020204020204" pitchFamily="34" charset="-122"/>
                <a:ea typeface="微软雅黑" panose="020B0503020204020204" pitchFamily="34" charset="-122"/>
              </a:rPr>
              <a:t>160</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140</a:t>
            </a:r>
            <a:r>
              <a:rPr lang="zh-CN" altLang="en-US" sz="2400" dirty="0">
                <a:latin typeface="微软雅黑" panose="020B0503020204020204" pitchFamily="34" charset="-122"/>
                <a:ea typeface="微软雅黑" panose="020B0503020204020204" pitchFamily="34" charset="-122"/>
              </a:rPr>
              <a:t>测试集：</a:t>
            </a:r>
            <a:r>
              <a:rPr lang="en-US" altLang="zh-CN" sz="2400" dirty="0">
                <a:latin typeface="微软雅黑" panose="020B0503020204020204" pitchFamily="34" charset="-122"/>
                <a:ea typeface="微软雅黑" panose="020B0503020204020204" pitchFamily="34" charset="-122"/>
              </a:rPr>
              <a:t>8</a:t>
            </a:r>
            <a:r>
              <a:rPr lang="zh-CN" altLang="en-US" sz="2400" dirty="0">
                <a:latin typeface="微软雅黑" panose="020B0503020204020204" pitchFamily="34" charset="-122"/>
                <a:ea typeface="微软雅黑" panose="020B0503020204020204" pitchFamily="34" charset="-122"/>
              </a:rPr>
              <a:t>个人，每人</a:t>
            </a:r>
            <a:r>
              <a:rPr lang="en-US" altLang="zh-CN" sz="2400" dirty="0">
                <a:latin typeface="微软雅黑" panose="020B0503020204020204" pitchFamily="34" charset="-122"/>
                <a:ea typeface="微软雅黑" panose="020B0503020204020204" pitchFamily="34" charset="-122"/>
              </a:rPr>
              <a:t>12</a:t>
            </a:r>
            <a:r>
              <a:rPr lang="zh-CN" altLang="en-US" sz="2400" dirty="0">
                <a:latin typeface="微软雅黑" panose="020B0503020204020204" pitchFamily="34" charset="-122"/>
                <a:ea typeface="微软雅黑" panose="020B0503020204020204" pitchFamily="34" charset="-122"/>
              </a:rPr>
              <a:t>张照片</a:t>
            </a:r>
          </a:p>
        </p:txBody>
      </p:sp>
    </p:spTree>
    <p:extLst>
      <p:ext uri="{BB962C8B-B14F-4D97-AF65-F5344CB8AC3E}">
        <p14:creationId xmlns:p14="http://schemas.microsoft.com/office/powerpoint/2010/main" val="19143244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187E4F-3EDB-894C-90D7-40809D26BFF6}"/>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应用：人脸识别</a:t>
            </a:r>
            <a:r>
              <a:rPr kumimoji="1" lang="en-US" altLang="zh-CN" b="1" dirty="0">
                <a:latin typeface="SimHei" panose="02010609060101010101" pitchFamily="49" charset="-122"/>
                <a:ea typeface="SimHei" panose="02010609060101010101" pitchFamily="49" charset="-122"/>
              </a:rPr>
              <a:t>-</a:t>
            </a:r>
            <a:r>
              <a:rPr kumimoji="1" lang="zh-CN" altLang="en-US" b="1" dirty="0">
                <a:latin typeface="SimHei" panose="02010609060101010101" pitchFamily="49" charset="-122"/>
                <a:ea typeface="SimHei" panose="02010609060101010101" pitchFamily="49" charset="-122"/>
              </a:rPr>
              <a:t>训练阶段</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209E5F1-0BF0-2345-BD21-3965D46485E6}"/>
                  </a:ext>
                </a:extLst>
              </p:cNvPr>
              <p:cNvSpPr>
                <a:spLocks noGrp="1"/>
              </p:cNvSpPr>
              <p:nvPr>
                <p:ph idx="1"/>
              </p:nvPr>
            </p:nvSpPr>
            <p:spPr/>
            <p:txBody>
              <a:bodyPr>
                <a:normAutofit/>
              </a:bodyPr>
              <a:lstStyle/>
              <a:p>
                <a:pPr algn="just">
                  <a:lnSpc>
                    <a:spcPct val="120000"/>
                  </a:lnSpc>
                </a:pPr>
                <a:r>
                  <a:rPr lang="zh-CN" altLang="en-US" sz="2600" b="1" dirty="0">
                    <a:latin typeface="微软雅黑" panose="020B0503020204020204" pitchFamily="34" charset="-122"/>
                    <a:ea typeface="微软雅黑" panose="020B0503020204020204" pitchFamily="34" charset="-122"/>
                  </a:rPr>
                  <a:t>第一步</a:t>
                </a:r>
                <a:r>
                  <a:rPr lang="zh-CN" altLang="en-US" sz="2600" dirty="0">
                    <a:latin typeface="微软雅黑" panose="020B0503020204020204" pitchFamily="34" charset="-122"/>
                    <a:ea typeface="微软雅黑" panose="020B0503020204020204" pitchFamily="34" charset="-122"/>
                  </a:rPr>
                  <a:t>：训练集有</a:t>
                </a:r>
                <a:r>
                  <a:rPr lang="en-US" altLang="zh-CN" sz="2600" dirty="0">
                    <a:latin typeface="微软雅黑" panose="020B0503020204020204" pitchFamily="34" charset="-122"/>
                    <a:ea typeface="微软雅黑" panose="020B0503020204020204" pitchFamily="34" charset="-122"/>
                  </a:rPr>
                  <a:t>96</a:t>
                </a:r>
                <a:r>
                  <a:rPr lang="zh-CN" altLang="en-US" sz="2600" dirty="0">
                    <a:latin typeface="微软雅黑" panose="020B0503020204020204" pitchFamily="34" charset="-122"/>
                    <a:ea typeface="微软雅黑" panose="020B0503020204020204" pitchFamily="34" charset="-122"/>
                  </a:rPr>
                  <a:t>个样本，由灰度图组成，每个样本大小为</a:t>
                </a:r>
                <a:endParaRPr lang="en-US" altLang="zh-CN" sz="2600" dirty="0">
                  <a:latin typeface="微软雅黑" panose="020B0503020204020204" pitchFamily="34" charset="-122"/>
                  <a:ea typeface="微软雅黑" panose="020B0503020204020204" pitchFamily="34" charset="-122"/>
                </a:endParaRPr>
              </a:p>
              <a:p>
                <a:pPr marL="0" indent="0" algn="just">
                  <a:lnSpc>
                    <a:spcPct val="120000"/>
                  </a:lnSpc>
                  <a:buNone/>
                </a:pPr>
                <a14:m>
                  <m:oMathPara xmlns:m="http://schemas.openxmlformats.org/officeDocument/2006/math">
                    <m:oMathParaPr>
                      <m:jc m:val="centerGroup"/>
                    </m:oMathParaPr>
                    <m:oMath xmlns:m="http://schemas.openxmlformats.org/officeDocument/2006/math">
                      <m:r>
                        <m:rPr>
                          <m:sty m:val="p"/>
                        </m:rPr>
                        <a:rPr lang="en-US" altLang="zh-CN" sz="2600" dirty="0">
                          <a:latin typeface="Cambria Math" panose="02040503050406030204" pitchFamily="18" charset="0"/>
                        </a:rPr>
                        <m:t>M</m:t>
                      </m:r>
                      <m:r>
                        <a:rPr lang="en-US" altLang="zh-CN" sz="2600" dirty="0">
                          <a:latin typeface="Cambria Math" panose="02040503050406030204" pitchFamily="18" charset="0"/>
                        </a:rPr>
                        <m:t>∗</m:t>
                      </m:r>
                      <m:r>
                        <m:rPr>
                          <m:sty m:val="p"/>
                        </m:rPr>
                        <a:rPr lang="en-US" altLang="zh-CN" sz="2600" dirty="0">
                          <a:latin typeface="Cambria Math" panose="02040503050406030204" pitchFamily="18" charset="0"/>
                        </a:rPr>
                        <m:t>N</m:t>
                      </m:r>
                      <m:r>
                        <m:rPr>
                          <m:nor/>
                        </m:rPr>
                        <a:rPr lang="en-US" altLang="zh-CN" sz="2600" dirty="0">
                          <a:latin typeface="微软雅黑" panose="020B0503020204020204" pitchFamily="34" charset="-122"/>
                          <a:ea typeface="微软雅黑" panose="020B0503020204020204" pitchFamily="34" charset="-122"/>
                        </a:rPr>
                        <m:t>=160</m:t>
                      </m:r>
                      <m:r>
                        <m:rPr>
                          <m:nor/>
                        </m:rPr>
                        <a:rPr lang="zh-CN" altLang="en-US" sz="2600" dirty="0">
                          <a:latin typeface="微软雅黑" panose="020B0503020204020204" pitchFamily="34" charset="-122"/>
                          <a:ea typeface="微软雅黑" panose="020B0503020204020204" pitchFamily="34" charset="-122"/>
                        </a:rPr>
                        <m:t>∗</m:t>
                      </m:r>
                      <m:r>
                        <m:rPr>
                          <m:nor/>
                        </m:rPr>
                        <a:rPr lang="en-US" altLang="zh-CN" sz="2600" dirty="0">
                          <a:latin typeface="微软雅黑" panose="020B0503020204020204" pitchFamily="34" charset="-122"/>
                          <a:ea typeface="微软雅黑" panose="020B0503020204020204" pitchFamily="34" charset="-122"/>
                        </a:rPr>
                        <m:t>140=22400</m:t>
                      </m:r>
                    </m:oMath>
                  </m:oMathPara>
                </a14:m>
                <a:endParaRPr lang="en-US" altLang="zh-CN" sz="2600" dirty="0">
                  <a:latin typeface="微软雅黑" panose="020B0503020204020204" pitchFamily="34" charset="-122"/>
                  <a:ea typeface="微软雅黑" panose="020B0503020204020204" pitchFamily="34" charset="-122"/>
                </a:endParaRPr>
              </a:p>
              <a:p>
                <a:pPr algn="just">
                  <a:lnSpc>
                    <a:spcPct val="120000"/>
                  </a:lnSpc>
                </a:pPr>
                <a:r>
                  <a:rPr lang="zh-CN" altLang="en-US" sz="2600" dirty="0">
                    <a:latin typeface="微软雅黑" panose="020B0503020204020204" pitchFamily="34" charset="-122"/>
                    <a:ea typeface="微软雅黑" panose="020B0503020204020204" pitchFamily="34" charset="-122"/>
                  </a:rPr>
                  <a:t>写出训练样本矩阵：</a:t>
                </a:r>
                <a:endParaRPr lang="en-US" altLang="zh-CN" sz="2600" dirty="0">
                  <a:latin typeface="微软雅黑" panose="020B0503020204020204" pitchFamily="34" charset="-122"/>
                  <a:ea typeface="微软雅黑" panose="020B0503020204020204" pitchFamily="34" charset="-122"/>
                </a:endParaRPr>
              </a:p>
              <a:p>
                <a:pPr marL="0" indent="0" algn="just">
                  <a:lnSpc>
                    <a:spcPct val="120000"/>
                  </a:lnSpc>
                  <a:buNone/>
                </a:pPr>
                <a14:m>
                  <m:oMathPara xmlns:m="http://schemas.openxmlformats.org/officeDocument/2006/math">
                    <m:oMathParaPr>
                      <m:jc m:val="centerGroup"/>
                    </m:oMathParaPr>
                    <m:oMath xmlns:m="http://schemas.openxmlformats.org/officeDocument/2006/math">
                      <m:r>
                        <a:rPr lang="en-US" altLang="zh-CN" sz="2600">
                          <a:latin typeface="Cambria Math" panose="02040503050406030204" pitchFamily="18" charset="0"/>
                        </a:rPr>
                        <m:t>𝑥</m:t>
                      </m:r>
                      <m:r>
                        <a:rPr lang="en-US" altLang="zh-CN" sz="2600">
                          <a:latin typeface="Cambria Math" panose="02040503050406030204" pitchFamily="18" charset="0"/>
                        </a:rPr>
                        <m:t>=</m:t>
                      </m:r>
                      <m:sSup>
                        <m:sSupPr>
                          <m:ctrlPr>
                            <a:rPr lang="en-US" altLang="zh-CN" sz="2600" i="1">
                              <a:latin typeface="Cambria Math" panose="02040503050406030204" pitchFamily="18" charset="0"/>
                            </a:rPr>
                          </m:ctrlPr>
                        </m:sSupPr>
                        <m:e>
                          <m:d>
                            <m:dPr>
                              <m:ctrlPr>
                                <a:rPr lang="en-US" altLang="zh-CN" sz="2600" i="1">
                                  <a:latin typeface="Cambria Math" panose="02040503050406030204" pitchFamily="18" charset="0"/>
                                </a:rPr>
                              </m:ctrlPr>
                            </m:dPr>
                            <m:e>
                              <m:sSub>
                                <m:sSubPr>
                                  <m:ctrlPr>
                                    <a:rPr lang="en-US" altLang="zh-CN" sz="2600" i="1">
                                      <a:latin typeface="Cambria Math" panose="02040503050406030204" pitchFamily="18" charset="0"/>
                                    </a:rPr>
                                  </m:ctrlPr>
                                </m:sSubPr>
                                <m:e>
                                  <m:r>
                                    <a:rPr lang="en-US" altLang="zh-CN" sz="2600">
                                      <a:latin typeface="Cambria Math" panose="02040503050406030204" pitchFamily="18" charset="0"/>
                                    </a:rPr>
                                    <m:t>𝑥</m:t>
                                  </m:r>
                                </m:e>
                                <m:sub>
                                  <m:r>
                                    <a:rPr lang="en-US" altLang="zh-CN" sz="2600">
                                      <a:latin typeface="Cambria Math" panose="02040503050406030204" pitchFamily="18" charset="0"/>
                                    </a:rPr>
                                    <m:t>1</m:t>
                                  </m:r>
                                </m:sub>
                              </m:sSub>
                              <m:r>
                                <a:rPr lang="en-US" altLang="zh-CN" sz="2600">
                                  <a:latin typeface="Cambria Math" panose="02040503050406030204" pitchFamily="18" charset="0"/>
                                </a:rPr>
                                <m:t>,</m:t>
                              </m:r>
                              <m:sSub>
                                <m:sSubPr>
                                  <m:ctrlPr>
                                    <a:rPr lang="en-US" altLang="zh-CN" sz="2600" i="1">
                                      <a:latin typeface="Cambria Math" panose="02040503050406030204" pitchFamily="18" charset="0"/>
                                    </a:rPr>
                                  </m:ctrlPr>
                                </m:sSubPr>
                                <m:e>
                                  <m:r>
                                    <a:rPr lang="en-US" altLang="zh-CN" sz="2600">
                                      <a:latin typeface="Cambria Math" panose="02040503050406030204" pitchFamily="18" charset="0"/>
                                    </a:rPr>
                                    <m:t>𝑥</m:t>
                                  </m:r>
                                </m:e>
                                <m:sub>
                                  <m:r>
                                    <a:rPr lang="en-US" altLang="zh-CN" sz="2600">
                                      <a:latin typeface="Cambria Math" panose="02040503050406030204" pitchFamily="18" charset="0"/>
                                    </a:rPr>
                                    <m:t>2</m:t>
                                  </m:r>
                                </m:sub>
                              </m:sSub>
                              <m:r>
                                <a:rPr lang="en-US" altLang="zh-CN" sz="2600">
                                  <a:latin typeface="Cambria Math" panose="02040503050406030204" pitchFamily="18" charset="0"/>
                                </a:rPr>
                                <m:t>,…,</m:t>
                              </m:r>
                              <m:sSub>
                                <m:sSubPr>
                                  <m:ctrlPr>
                                    <a:rPr lang="en-US" altLang="zh-CN" sz="2600" i="1">
                                      <a:latin typeface="Cambria Math" panose="02040503050406030204" pitchFamily="18" charset="0"/>
                                    </a:rPr>
                                  </m:ctrlPr>
                                </m:sSubPr>
                                <m:e>
                                  <m:r>
                                    <a:rPr lang="en-US" altLang="zh-CN" sz="2600">
                                      <a:latin typeface="Cambria Math" panose="02040503050406030204" pitchFamily="18" charset="0"/>
                                    </a:rPr>
                                    <m:t>𝑥</m:t>
                                  </m:r>
                                </m:e>
                                <m:sub>
                                  <m:r>
                                    <a:rPr lang="en-US" altLang="zh-CN" sz="2600">
                                      <a:latin typeface="Cambria Math" panose="02040503050406030204" pitchFamily="18" charset="0"/>
                                    </a:rPr>
                                    <m:t>96</m:t>
                                  </m:r>
                                </m:sub>
                              </m:sSub>
                            </m:e>
                          </m:d>
                        </m:e>
                        <m:sup>
                          <m:r>
                            <a:rPr lang="en-US" altLang="zh-CN" sz="2600">
                              <a:latin typeface="Cambria Math" panose="02040503050406030204" pitchFamily="18" charset="0"/>
                            </a:rPr>
                            <m:t>𝑇</m:t>
                          </m:r>
                        </m:sup>
                      </m:sSup>
                    </m:oMath>
                  </m:oMathPara>
                </a14:m>
                <a:endParaRPr lang="en-US" altLang="zh-CN" sz="2600" dirty="0">
                  <a:latin typeface="微软雅黑" panose="020B0503020204020204" pitchFamily="34" charset="-122"/>
                  <a:ea typeface="微软雅黑" panose="020B0503020204020204" pitchFamily="34" charset="-122"/>
                </a:endParaRPr>
              </a:p>
              <a:p>
                <a:pPr algn="just">
                  <a:lnSpc>
                    <a:spcPct val="120000"/>
                  </a:lnSpc>
                </a:pPr>
                <a:endParaRPr lang="en-US" altLang="ja-JP" sz="2600" dirty="0">
                  <a:latin typeface="微软雅黑" panose="020B0503020204020204" pitchFamily="34" charset="-122"/>
                  <a:ea typeface="微软雅黑" panose="020B0503020204020204" pitchFamily="34" charset="-122"/>
                </a:endParaRPr>
              </a:p>
              <a:p>
                <a:endParaRPr kumimoji="1" lang="zh-CN" altLang="en-US" dirty="0"/>
              </a:p>
            </p:txBody>
          </p:sp>
        </mc:Choice>
        <mc:Fallback xmlns="">
          <p:sp>
            <p:nvSpPr>
              <p:cNvPr id="3" name="内容占位符 2">
                <a:extLst>
                  <a:ext uri="{FF2B5EF4-FFF2-40B4-BE49-F238E27FC236}">
                    <a16:creationId xmlns:a16="http://schemas.microsoft.com/office/drawing/2014/main" id="{C209E5F1-0BF0-2345-BD21-3965D46485E6}"/>
                  </a:ext>
                </a:extLst>
              </p:cNvPr>
              <p:cNvSpPr>
                <a:spLocks noGrp="1" noRot="1" noChangeAspect="1" noMove="1" noResize="1" noEditPoints="1" noAdjustHandles="1" noChangeArrowheads="1" noChangeShapeType="1" noTextEdit="1"/>
              </p:cNvSpPr>
              <p:nvPr>
                <p:ph idx="1"/>
              </p:nvPr>
            </p:nvSpPr>
            <p:spPr>
              <a:blipFill>
                <a:blip r:embed="rId3"/>
                <a:stretch>
                  <a:fillRect l="-1286" t="-291" r="-12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36384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187E4F-3EDB-894C-90D7-40809D26BFF6}"/>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应用：人脸识别</a:t>
            </a:r>
            <a:r>
              <a:rPr kumimoji="1" lang="en-US" altLang="zh-CN" b="1" dirty="0">
                <a:latin typeface="SimHei" panose="02010609060101010101" pitchFamily="49" charset="-122"/>
                <a:ea typeface="SimHei" panose="02010609060101010101" pitchFamily="49" charset="-122"/>
              </a:rPr>
              <a:t>-</a:t>
            </a:r>
            <a:r>
              <a:rPr kumimoji="1" lang="zh-CN" altLang="en-US" b="1" dirty="0">
                <a:latin typeface="SimHei" panose="02010609060101010101" pitchFamily="49" charset="-122"/>
                <a:ea typeface="SimHei" panose="02010609060101010101" pitchFamily="49" charset="-122"/>
              </a:rPr>
              <a:t>训练阶段</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209E5F1-0BF0-2345-BD21-3965D46485E6}"/>
                  </a:ext>
                </a:extLst>
              </p:cNvPr>
              <p:cNvSpPr>
                <a:spLocks noGrp="1"/>
              </p:cNvSpPr>
              <p:nvPr>
                <p:ph idx="1"/>
              </p:nvPr>
            </p:nvSpPr>
            <p:spPr>
              <a:xfrm>
                <a:off x="663819" y="1600200"/>
                <a:ext cx="7886700" cy="2895600"/>
              </a:xfrm>
            </p:spPr>
            <p:txBody>
              <a:bodyPr/>
              <a:lstStyle/>
              <a:p>
                <a:pPr algn="just">
                  <a:lnSpc>
                    <a:spcPct val="120000"/>
                  </a:lnSpc>
                </a:pPr>
                <a:r>
                  <a:rPr lang="zh-CN" altLang="en-US" sz="2600" dirty="0">
                    <a:latin typeface="微软雅黑" panose="020B0503020204020204" pitchFamily="34" charset="-122"/>
                    <a:ea typeface="微软雅黑" panose="020B0503020204020204" pitchFamily="34" charset="-122"/>
                  </a:rPr>
                  <a:t>其中向量</a:t>
                </a:r>
                <a14:m>
                  <m:oMath xmlns:m="http://schemas.openxmlformats.org/officeDocument/2006/math">
                    <m:sSub>
                      <m:sSubPr>
                        <m:ctrlPr>
                          <a:rPr lang="en-US" altLang="zh-CN" sz="2600" i="1" dirty="0">
                            <a:latin typeface="Cambria Math" panose="02040503050406030204" pitchFamily="18" charset="0"/>
                          </a:rPr>
                        </m:ctrlPr>
                      </m:sSubPr>
                      <m:e>
                        <m:r>
                          <m:rPr>
                            <m:sty m:val="p"/>
                          </m:rPr>
                          <a:rPr lang="en-US" altLang="zh-CN" sz="2600" dirty="0">
                            <a:latin typeface="Cambria Math" panose="02040503050406030204" pitchFamily="18" charset="0"/>
                          </a:rPr>
                          <m:t>x</m:t>
                        </m:r>
                      </m:e>
                      <m:sub>
                        <m:r>
                          <a:rPr lang="en-US" altLang="zh-CN" sz="2600" dirty="0">
                            <a:latin typeface="Cambria Math" panose="02040503050406030204" pitchFamily="18" charset="0"/>
                          </a:rPr>
                          <m:t>𝑖</m:t>
                        </m:r>
                      </m:sub>
                    </m:sSub>
                  </m:oMath>
                </a14:m>
                <a:r>
                  <a:rPr lang="zh-CN" altLang="en-US" sz="2600" dirty="0">
                    <a:latin typeface="微软雅黑" panose="020B0503020204020204" pitchFamily="34" charset="-122"/>
                    <a:ea typeface="微软雅黑" panose="020B0503020204020204" pitchFamily="34" charset="-122"/>
                  </a:rPr>
                  <a:t>为由第</a:t>
                </a:r>
                <a14:m>
                  <m:oMath xmlns:m="http://schemas.openxmlformats.org/officeDocument/2006/math">
                    <m:r>
                      <a:rPr lang="en-US" altLang="zh-CN" sz="2600">
                        <a:latin typeface="Cambria Math" panose="02040503050406030204" pitchFamily="18" charset="0"/>
                      </a:rPr>
                      <m:t>𝑖</m:t>
                    </m:r>
                  </m:oMath>
                </a14:m>
                <a:r>
                  <a:rPr lang="zh-CN" altLang="en-US" sz="2600" dirty="0">
                    <a:latin typeface="微软雅黑" panose="020B0503020204020204" pitchFamily="34" charset="-122"/>
                    <a:ea typeface="微软雅黑" panose="020B0503020204020204" pitchFamily="34" charset="-122"/>
                  </a:rPr>
                  <a:t>个图像的每一列向量堆叠成一列</a:t>
                </a:r>
                <a14:m>
                  <m:oMath xmlns:m="http://schemas.openxmlformats.org/officeDocument/2006/math">
                    <m:r>
                      <a:rPr lang="en-US" altLang="zh-CN" sz="2600">
                        <a:latin typeface="Cambria Math" panose="02040503050406030204" pitchFamily="18" charset="0"/>
                      </a:rPr>
                      <m:t>𝑀𝑁</m:t>
                    </m:r>
                  </m:oMath>
                </a14:m>
                <a:r>
                  <a:rPr lang="zh-CN" altLang="en-US" sz="2600" dirty="0">
                    <a:latin typeface="微软雅黑" panose="020B0503020204020204" pitchFamily="34" charset="-122"/>
                    <a:ea typeface="微软雅黑" panose="020B0503020204020204" pitchFamily="34" charset="-122"/>
                  </a:rPr>
                  <a:t>维列向量，即把矩阵向量化，如：第</a:t>
                </a:r>
                <a14:m>
                  <m:oMath xmlns:m="http://schemas.openxmlformats.org/officeDocument/2006/math">
                    <m:r>
                      <m:rPr>
                        <m:sty m:val="p"/>
                      </m:rPr>
                      <a:rPr lang="en-US" altLang="zh-CN" sz="2600">
                        <a:latin typeface="Cambria Math" panose="02040503050406030204" pitchFamily="18" charset="0"/>
                      </a:rPr>
                      <m:t>i</m:t>
                    </m:r>
                  </m:oMath>
                </a14:m>
                <a:r>
                  <a:rPr lang="zh-CN" altLang="en-US" sz="2600" dirty="0">
                    <a:latin typeface="微软雅黑" panose="020B0503020204020204" pitchFamily="34" charset="-122"/>
                    <a:ea typeface="微软雅黑" panose="020B0503020204020204" pitchFamily="34" charset="-122"/>
                  </a:rPr>
                  <a:t>个图像矩阵为</a:t>
                </a:r>
                <a:r>
                  <a:rPr lang="en-US" altLang="zh-CN" sz="2600" dirty="0">
                    <a:latin typeface="微软雅黑" panose="020B0503020204020204" pitchFamily="34" charset="-122"/>
                    <a:ea typeface="微软雅黑" panose="020B0503020204020204" pitchFamily="34" charset="-122"/>
                  </a:rPr>
                  <a:t>			       </a:t>
                </a:r>
                <a:r>
                  <a:rPr lang="zh-CN" altLang="en-US" sz="2600" dirty="0">
                    <a:latin typeface="微软雅黑" panose="020B0503020204020204" pitchFamily="34" charset="-122"/>
                    <a:ea typeface="微软雅黑" panose="020B0503020204020204" pitchFamily="34" charset="-122"/>
                  </a:rPr>
                  <a:t>则</a:t>
                </a:r>
                <a14:m>
                  <m:oMath xmlns:m="http://schemas.openxmlformats.org/officeDocument/2006/math">
                    <m:sSub>
                      <m:sSubPr>
                        <m:ctrlPr>
                          <a:rPr lang="en-US" altLang="zh-CN" sz="2600" i="1">
                            <a:latin typeface="Cambria Math" panose="02040503050406030204" pitchFamily="18" charset="0"/>
                          </a:rPr>
                        </m:ctrlPr>
                      </m:sSubPr>
                      <m:e>
                        <m:r>
                          <a:rPr lang="en-US" altLang="zh-CN" sz="2600">
                            <a:latin typeface="Cambria Math" panose="02040503050406030204" pitchFamily="18" charset="0"/>
                          </a:rPr>
                          <m:t>𝑥</m:t>
                        </m:r>
                      </m:e>
                      <m:sub>
                        <m:r>
                          <a:rPr lang="en-US" altLang="zh-CN" sz="2600">
                            <a:latin typeface="Cambria Math" panose="02040503050406030204" pitchFamily="18" charset="0"/>
                          </a:rPr>
                          <m:t>𝑖</m:t>
                        </m:r>
                      </m:sub>
                    </m:sSub>
                  </m:oMath>
                </a14:m>
                <a:r>
                  <a:rPr lang="zh-CN" altLang="en-US" sz="2600" dirty="0">
                    <a:latin typeface="微软雅黑" panose="020B0503020204020204" pitchFamily="34" charset="-122"/>
                    <a:ea typeface="微软雅黑" panose="020B0503020204020204" pitchFamily="34" charset="-122"/>
                  </a:rPr>
                  <a:t>为</a:t>
                </a:r>
                <a:endParaRPr lang="en-US" altLang="zh-CN" sz="2600" dirty="0">
                  <a:latin typeface="微软雅黑" panose="020B0503020204020204" pitchFamily="34" charset="-122"/>
                  <a:ea typeface="微软雅黑" panose="020B0503020204020204" pitchFamily="34" charset="-122"/>
                </a:endParaRPr>
              </a:p>
              <a:p>
                <a:pPr algn="just">
                  <a:lnSpc>
                    <a:spcPct val="120000"/>
                  </a:lnSpc>
                </a:pPr>
                <a:endParaRPr lang="en-US" altLang="ja-JP" sz="2600" dirty="0">
                  <a:latin typeface="微软雅黑" panose="020B0503020204020204" pitchFamily="34" charset="-122"/>
                  <a:ea typeface="微软雅黑" panose="020B0503020204020204" pitchFamily="34" charset="-122"/>
                </a:endParaRPr>
              </a:p>
              <a:p>
                <a:pPr marL="0" indent="0">
                  <a:buNone/>
                </a:pPr>
                <a:endParaRPr kumimoji="1" lang="zh-CN" altLang="en-US" dirty="0"/>
              </a:p>
            </p:txBody>
          </p:sp>
        </mc:Choice>
        <mc:Fallback xmlns="">
          <p:sp>
            <p:nvSpPr>
              <p:cNvPr id="3" name="内容占位符 2">
                <a:extLst>
                  <a:ext uri="{FF2B5EF4-FFF2-40B4-BE49-F238E27FC236}">
                    <a16:creationId xmlns:a16="http://schemas.microsoft.com/office/drawing/2014/main" id="{C209E5F1-0BF0-2345-BD21-3965D46485E6}"/>
                  </a:ext>
                </a:extLst>
              </p:cNvPr>
              <p:cNvSpPr>
                <a:spLocks noGrp="1" noRot="1" noChangeAspect="1" noMove="1" noResize="1" noEditPoints="1" noAdjustHandles="1" noChangeArrowheads="1" noChangeShapeType="1" noTextEdit="1"/>
              </p:cNvSpPr>
              <p:nvPr>
                <p:ph idx="1"/>
              </p:nvPr>
            </p:nvSpPr>
            <p:spPr>
              <a:xfrm>
                <a:off x="663819" y="1600200"/>
                <a:ext cx="7886700" cy="2895600"/>
              </a:xfrm>
              <a:blipFill>
                <a:blip r:embed="rId3"/>
                <a:stretch>
                  <a:fillRect l="-1286" t="-873" r="-1286"/>
                </a:stretch>
              </a:blipFill>
            </p:spPr>
            <p:txBody>
              <a:bodyPr/>
              <a:lstStyle/>
              <a:p>
                <a:r>
                  <a:rPr lang="en-CN">
                    <a:noFill/>
                  </a:rPr>
                  <a:t> </a:t>
                </a:r>
              </a:p>
            </p:txBody>
          </p:sp>
        </mc:Fallback>
      </mc:AlternateContent>
      <p:pic>
        <p:nvPicPr>
          <p:cNvPr id="5" name="图片 4">
            <a:extLst>
              <a:ext uri="{FF2B5EF4-FFF2-40B4-BE49-F238E27FC236}">
                <a16:creationId xmlns:a16="http://schemas.microsoft.com/office/drawing/2014/main" id="{651938FE-448A-3041-B49D-3A2313DBBD04}"/>
              </a:ext>
            </a:extLst>
          </p:cNvPr>
          <p:cNvPicPr>
            <a:picLocks noChangeAspect="1"/>
          </p:cNvPicPr>
          <p:nvPr/>
        </p:nvPicPr>
        <p:blipFill>
          <a:blip r:embed="rId4"/>
          <a:stretch>
            <a:fillRect/>
          </a:stretch>
        </p:blipFill>
        <p:spPr>
          <a:xfrm>
            <a:off x="1752600" y="2643196"/>
            <a:ext cx="1600200" cy="1607821"/>
          </a:xfrm>
          <a:prstGeom prst="rect">
            <a:avLst/>
          </a:prstGeom>
        </p:spPr>
      </p:pic>
      <p:pic>
        <p:nvPicPr>
          <p:cNvPr id="6" name="图片 3">
            <a:extLst>
              <a:ext uri="{FF2B5EF4-FFF2-40B4-BE49-F238E27FC236}">
                <a16:creationId xmlns:a16="http://schemas.microsoft.com/office/drawing/2014/main" id="{B43163FA-AD12-FDC2-F47D-8E28D07582F4}"/>
              </a:ext>
            </a:extLst>
          </p:cNvPr>
          <p:cNvPicPr>
            <a:picLocks noChangeAspect="1"/>
          </p:cNvPicPr>
          <p:nvPr/>
        </p:nvPicPr>
        <p:blipFill>
          <a:blip r:embed="rId5"/>
          <a:stretch>
            <a:fillRect/>
          </a:stretch>
        </p:blipFill>
        <p:spPr>
          <a:xfrm>
            <a:off x="5336380" y="2628937"/>
            <a:ext cx="416722" cy="3333779"/>
          </a:xfrm>
          <a:prstGeom prst="rect">
            <a:avLst/>
          </a:prstGeom>
        </p:spPr>
      </p:pic>
    </p:spTree>
    <p:extLst>
      <p:ext uri="{BB962C8B-B14F-4D97-AF65-F5344CB8AC3E}">
        <p14:creationId xmlns:p14="http://schemas.microsoft.com/office/powerpoint/2010/main" val="2808832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0"/>
          <p:cNvSpPr txBox="1"/>
          <p:nvPr/>
        </p:nvSpPr>
        <p:spPr>
          <a:xfrm>
            <a:off x="838200" y="1524000"/>
            <a:ext cx="7002780" cy="3055324"/>
          </a:xfrm>
          <a:prstGeom prst="rect">
            <a:avLst/>
          </a:prstGeom>
        </p:spPr>
        <p:txBody>
          <a:bodyPr vert="horz" wrap="square" lIns="0" tIns="13335" rIns="0" bIns="0" rtlCol="0">
            <a:spAutoFit/>
          </a:bodyPr>
          <a:lstStyle/>
          <a:p>
            <a:pPr marL="355600" marR="5080" indent="-342900" algn="just">
              <a:lnSpc>
                <a:spcPct val="100000"/>
              </a:lnSpc>
              <a:spcBef>
                <a:spcPts val="105"/>
              </a:spcBef>
              <a:buChar char="•"/>
              <a:tabLst>
                <a:tab pos="354965" algn="l"/>
                <a:tab pos="355600" algn="l"/>
              </a:tabLst>
            </a:pPr>
            <a:r>
              <a:rPr lang="en-US" altLang="zh-CN" sz="2800" spc="-5" dirty="0">
                <a:cs typeface="Calibri" panose="020F0502020204030204"/>
              </a:rPr>
              <a:t>During recognition a vector corresponding to an unknown face is compared with all vectors in the database.</a:t>
            </a:r>
          </a:p>
          <a:p>
            <a:pPr marL="355600" marR="5080" indent="-342900" algn="just">
              <a:lnSpc>
                <a:spcPct val="100000"/>
              </a:lnSpc>
              <a:spcBef>
                <a:spcPts val="105"/>
              </a:spcBef>
              <a:buChar char="•"/>
              <a:tabLst>
                <a:tab pos="354965" algn="l"/>
                <a:tab pos="355600" algn="l"/>
              </a:tabLst>
            </a:pPr>
            <a:endParaRPr lang="en-US" altLang="zh-CN" sz="2800" spc="-5" dirty="0">
              <a:cs typeface="Calibri" panose="020F0502020204030204"/>
            </a:endParaRPr>
          </a:p>
          <a:p>
            <a:pPr marL="355600" marR="5080" indent="-342900" algn="just">
              <a:lnSpc>
                <a:spcPct val="100000"/>
              </a:lnSpc>
              <a:spcBef>
                <a:spcPts val="105"/>
              </a:spcBef>
              <a:buChar char="•"/>
              <a:tabLst>
                <a:tab pos="354965" algn="l"/>
                <a:tab pos="355600" algn="l"/>
              </a:tabLst>
            </a:pPr>
            <a:r>
              <a:rPr lang="en-US" altLang="zh-CN" sz="2800" spc="-5" dirty="0">
                <a:cs typeface="Calibri" panose="020F0502020204030204"/>
              </a:rPr>
              <a:t>The face from database, which is closest to the unknown face is declared as a recognized face.</a:t>
            </a:r>
          </a:p>
        </p:txBody>
      </p:sp>
      <p:sp>
        <p:nvSpPr>
          <p:cNvPr id="14" name="object 2"/>
          <p:cNvSpPr txBox="1"/>
          <p:nvPr/>
        </p:nvSpPr>
        <p:spPr>
          <a:xfrm>
            <a:off x="838200" y="689409"/>
            <a:ext cx="4648200" cy="5668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US" altLang="zh-CN" sz="3600" b="1" spc="-5" dirty="0">
                <a:latin typeface="Arial" panose="020B0604020202020204"/>
                <a:cs typeface="Arial" panose="020B0604020202020204"/>
              </a:rPr>
              <a:t>Simple Approach</a:t>
            </a:r>
            <a:endParaRPr lang="en-US" sz="3600" dirty="0">
              <a:latin typeface="Arial" panose="020B0604020202020204"/>
              <a:cs typeface="Arial" panose="020B0604020202020204"/>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187E4F-3EDB-894C-90D7-40809D26BFF6}"/>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应用：人脸识别</a:t>
            </a:r>
            <a:r>
              <a:rPr kumimoji="1" lang="en-US" altLang="zh-CN" b="1" dirty="0">
                <a:latin typeface="SimHei" panose="02010609060101010101" pitchFamily="49" charset="-122"/>
                <a:ea typeface="SimHei" panose="02010609060101010101" pitchFamily="49" charset="-122"/>
              </a:rPr>
              <a:t>-</a:t>
            </a:r>
            <a:r>
              <a:rPr kumimoji="1" lang="zh-CN" altLang="en-US" b="1" dirty="0">
                <a:latin typeface="SimHei" panose="02010609060101010101" pitchFamily="49" charset="-122"/>
                <a:ea typeface="SimHei" panose="02010609060101010101" pitchFamily="49" charset="-122"/>
              </a:rPr>
              <a:t>训练阶段</a:t>
            </a:r>
            <a:endParaRPr kumimoji="1" lang="zh-CN" altLang="en-US" dirty="0"/>
          </a:p>
        </p:txBody>
      </p:sp>
      <p:sp>
        <p:nvSpPr>
          <p:cNvPr id="3" name="内容占位符 2">
            <a:extLst>
              <a:ext uri="{FF2B5EF4-FFF2-40B4-BE49-F238E27FC236}">
                <a16:creationId xmlns:a16="http://schemas.microsoft.com/office/drawing/2014/main" id="{C209E5F1-0BF0-2345-BD21-3965D46485E6}"/>
              </a:ext>
            </a:extLst>
          </p:cNvPr>
          <p:cNvSpPr>
            <a:spLocks noGrp="1"/>
          </p:cNvSpPr>
          <p:nvPr>
            <p:ph idx="1"/>
          </p:nvPr>
        </p:nvSpPr>
        <p:spPr/>
        <p:txBody>
          <a:bodyPr/>
          <a:lstStyle/>
          <a:p>
            <a:pPr algn="just">
              <a:lnSpc>
                <a:spcPct val="120000"/>
              </a:lnSpc>
            </a:pPr>
            <a:r>
              <a:rPr lang="zh-CN" altLang="en-US" sz="2600" b="1" dirty="0">
                <a:latin typeface="微软雅黑" panose="020B0503020204020204" pitchFamily="34" charset="-122"/>
                <a:ea typeface="微软雅黑" panose="020B0503020204020204" pitchFamily="34" charset="-122"/>
              </a:rPr>
              <a:t>第二步：</a:t>
            </a:r>
            <a:r>
              <a:rPr lang="zh-CN" altLang="en-US" sz="2600" dirty="0">
                <a:latin typeface="微软雅黑" panose="020B0503020204020204" pitchFamily="34" charset="-122"/>
                <a:ea typeface="微软雅黑" panose="020B0503020204020204" pitchFamily="34" charset="-122"/>
              </a:rPr>
              <a:t>计算训练图片的平均脸</a:t>
            </a:r>
            <a:endParaRPr lang="en-US" altLang="zh-CN" sz="2600" dirty="0">
              <a:latin typeface="微软雅黑" panose="020B0503020204020204" pitchFamily="34" charset="-122"/>
              <a:ea typeface="微软雅黑" panose="020B0503020204020204" pitchFamily="34" charset="-122"/>
            </a:endParaRPr>
          </a:p>
          <a:p>
            <a:pPr algn="just">
              <a:lnSpc>
                <a:spcPct val="120000"/>
              </a:lnSpc>
            </a:pPr>
            <a:endParaRPr lang="en-US" altLang="ja-JP" sz="2600" dirty="0">
              <a:latin typeface="微软雅黑" panose="020B0503020204020204" pitchFamily="34" charset="-122"/>
              <a:ea typeface="微软雅黑" panose="020B0503020204020204" pitchFamily="34" charset="-122"/>
            </a:endParaRPr>
          </a:p>
          <a:p>
            <a:endParaRPr kumimoji="1"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7956C273-CFBE-5043-8D85-BD63C8617715}"/>
                  </a:ext>
                </a:extLst>
              </p:cNvPr>
              <p:cNvSpPr txBox="1"/>
              <p:nvPr/>
            </p:nvSpPr>
            <p:spPr>
              <a:xfrm>
                <a:off x="3200400" y="2681904"/>
                <a:ext cx="3548511" cy="1231299"/>
              </a:xfrm>
              <a:prstGeom prst="rect">
                <a:avLst/>
              </a:prstGeom>
              <a:noFill/>
            </p:spPr>
            <p:txBody>
              <a:bodyPr wrap="square">
                <a:spAutoFit/>
              </a:bodyPr>
              <a:lstStyle/>
              <a:p>
                <a:pPr>
                  <a:buNone/>
                </a:pPr>
                <a14:m>
                  <m:oMathPara xmlns:m="http://schemas.openxmlformats.org/officeDocument/2006/math">
                    <m:oMathParaPr>
                      <m:jc m:val="left"/>
                    </m:oMathParaPr>
                    <m:oMath xmlns:m="http://schemas.openxmlformats.org/officeDocument/2006/math">
                      <m:r>
                        <m:rPr>
                          <m:sty m:val="p"/>
                        </m:rPr>
                        <a:rPr lang="zh-CN" altLang="en-US" sz="2600" i="1" smtClean="0">
                          <a:solidFill>
                            <a:srgbClr val="000000"/>
                          </a:solidFill>
                          <a:latin typeface="Cambria Math" panose="02040503050406030204" pitchFamily="18" charset="0"/>
                        </a:rPr>
                        <m:t>Ψ</m:t>
                      </m:r>
                      <m:r>
                        <a:rPr lang="zh-CN" altLang="en-US" sz="2600" i="1" smtClean="0">
                          <a:solidFill>
                            <a:srgbClr val="000000"/>
                          </a:solidFill>
                          <a:latin typeface="Cambria Math" panose="02040503050406030204" pitchFamily="18" charset="0"/>
                        </a:rPr>
                        <m:t>=</m:t>
                      </m:r>
                      <m:f>
                        <m:fPr>
                          <m:ctrlPr>
                            <a:rPr lang="zh-CN" altLang="en-US" sz="2600" i="1">
                              <a:solidFill>
                                <a:srgbClr val="000000"/>
                              </a:solidFill>
                              <a:latin typeface="Cambria Math" panose="02040503050406030204" pitchFamily="18" charset="0"/>
                            </a:rPr>
                          </m:ctrlPr>
                        </m:fPr>
                        <m:num>
                          <m:r>
                            <a:rPr lang="zh-CN" altLang="en-US" sz="2600" i="1">
                              <a:solidFill>
                                <a:srgbClr val="000000"/>
                              </a:solidFill>
                              <a:latin typeface="Cambria Math" panose="02040503050406030204" pitchFamily="18" charset="0"/>
                            </a:rPr>
                            <m:t>1</m:t>
                          </m:r>
                        </m:num>
                        <m:den>
                          <m:r>
                            <a:rPr lang="en-US" altLang="zh-CN" sz="2600" i="1">
                              <a:solidFill>
                                <a:srgbClr val="000000"/>
                              </a:solidFill>
                              <a:latin typeface="Cambria Math" panose="02040503050406030204" pitchFamily="18" charset="0"/>
                            </a:rPr>
                            <m:t>96</m:t>
                          </m:r>
                        </m:den>
                      </m:f>
                      <m:nary>
                        <m:naryPr>
                          <m:chr m:val="∑"/>
                          <m:ctrlPr>
                            <a:rPr lang="zh-CN" altLang="en-US" sz="2600" i="1">
                              <a:solidFill>
                                <a:srgbClr val="000000"/>
                              </a:solidFill>
                              <a:latin typeface="Cambria Math" panose="02040503050406030204" pitchFamily="18" charset="0"/>
                            </a:rPr>
                          </m:ctrlPr>
                        </m:naryPr>
                        <m:sub>
                          <m:r>
                            <a:rPr lang="zh-CN" altLang="en-US" sz="2600" i="1">
                              <a:solidFill>
                                <a:srgbClr val="000000"/>
                              </a:solidFill>
                              <a:latin typeface="Cambria Math" panose="02040503050406030204" pitchFamily="18" charset="0"/>
                            </a:rPr>
                            <m:t>𝑖</m:t>
                          </m:r>
                          <m:r>
                            <a:rPr lang="zh-CN" altLang="en-US" sz="2600" i="1">
                              <a:solidFill>
                                <a:srgbClr val="000000"/>
                              </a:solidFill>
                              <a:latin typeface="Cambria Math" panose="02040503050406030204" pitchFamily="18" charset="0"/>
                            </a:rPr>
                            <m:t>=1</m:t>
                          </m:r>
                        </m:sub>
                        <m:sup>
                          <m:r>
                            <a:rPr lang="zh-CN" altLang="en-US" sz="2600" i="1">
                              <a:solidFill>
                                <a:srgbClr val="000000"/>
                              </a:solidFill>
                              <a:latin typeface="Cambria Math" panose="02040503050406030204" pitchFamily="18" charset="0"/>
                            </a:rPr>
                            <m:t>𝑖</m:t>
                          </m:r>
                          <m:r>
                            <a:rPr lang="zh-CN" altLang="en-US" sz="2600" i="1">
                              <a:solidFill>
                                <a:srgbClr val="000000"/>
                              </a:solidFill>
                              <a:latin typeface="Cambria Math" panose="02040503050406030204" pitchFamily="18" charset="0"/>
                            </a:rPr>
                            <m:t>=96</m:t>
                          </m:r>
                        </m:sup>
                        <m:e>
                          <m:sSub>
                            <m:sSubPr>
                              <m:ctrlPr>
                                <a:rPr lang="zh-CN" altLang="en-US" sz="2600" i="1">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𝑥</m:t>
                              </m:r>
                            </m:e>
                            <m:sub>
                              <m:r>
                                <a:rPr lang="zh-CN" altLang="en-US" sz="2600" i="1">
                                  <a:solidFill>
                                    <a:srgbClr val="000000"/>
                                  </a:solidFill>
                                  <a:latin typeface="Cambria Math" panose="02040503050406030204" pitchFamily="18" charset="0"/>
                                </a:rPr>
                                <m:t>𝑖</m:t>
                              </m:r>
                            </m:sub>
                          </m:sSub>
                        </m:e>
                      </m:nary>
                    </m:oMath>
                  </m:oMathPara>
                </a14:m>
                <a:endParaRPr lang="zh-CN" altLang="en-US" sz="2600" dirty="0"/>
              </a:p>
            </p:txBody>
          </p:sp>
        </mc:Choice>
        <mc:Fallback xmlns="">
          <p:sp>
            <p:nvSpPr>
              <p:cNvPr id="4" name="文本框 3">
                <a:extLst>
                  <a:ext uri="{FF2B5EF4-FFF2-40B4-BE49-F238E27FC236}">
                    <a16:creationId xmlns:a16="http://schemas.microsoft.com/office/drawing/2014/main" id="{7956C273-CFBE-5043-8D85-BD63C8617715}"/>
                  </a:ext>
                </a:extLst>
              </p:cNvPr>
              <p:cNvSpPr txBox="1">
                <a:spLocks noRot="1" noChangeAspect="1" noMove="1" noResize="1" noEditPoints="1" noAdjustHandles="1" noChangeArrowheads="1" noChangeShapeType="1" noTextEdit="1"/>
              </p:cNvSpPr>
              <p:nvPr/>
            </p:nvSpPr>
            <p:spPr>
              <a:xfrm>
                <a:off x="3200400" y="2681904"/>
                <a:ext cx="3548511" cy="1231299"/>
              </a:xfrm>
              <a:prstGeom prst="rect">
                <a:avLst/>
              </a:prstGeom>
              <a:blipFill>
                <a:blip r:embed="rId3"/>
                <a:stretch>
                  <a:fillRect l="-714" t="-100000" b="-1591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748936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187E4F-3EDB-894C-90D7-40809D26BFF6}"/>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应用：人脸识别</a:t>
            </a:r>
            <a:r>
              <a:rPr kumimoji="1" lang="en-US" altLang="zh-CN" b="1" dirty="0">
                <a:latin typeface="SimHei" panose="02010609060101010101" pitchFamily="49" charset="-122"/>
                <a:ea typeface="SimHei" panose="02010609060101010101" pitchFamily="49" charset="-122"/>
              </a:rPr>
              <a:t>-</a:t>
            </a:r>
            <a:r>
              <a:rPr kumimoji="1" lang="zh-CN" altLang="en-US" b="1" dirty="0">
                <a:latin typeface="SimHei" panose="02010609060101010101" pitchFamily="49" charset="-122"/>
                <a:ea typeface="SimHei" panose="02010609060101010101" pitchFamily="49" charset="-122"/>
              </a:rPr>
              <a:t>训练阶段</a:t>
            </a:r>
            <a:endParaRPr kumimoji="1" lang="zh-CN" altLang="en-US" dirty="0"/>
          </a:p>
        </p:txBody>
      </p:sp>
      <p:sp>
        <p:nvSpPr>
          <p:cNvPr id="3" name="内容占位符 2">
            <a:extLst>
              <a:ext uri="{FF2B5EF4-FFF2-40B4-BE49-F238E27FC236}">
                <a16:creationId xmlns:a16="http://schemas.microsoft.com/office/drawing/2014/main" id="{C209E5F1-0BF0-2345-BD21-3965D46485E6}"/>
              </a:ext>
            </a:extLst>
          </p:cNvPr>
          <p:cNvSpPr>
            <a:spLocks noGrp="1"/>
          </p:cNvSpPr>
          <p:nvPr>
            <p:ph idx="1"/>
          </p:nvPr>
        </p:nvSpPr>
        <p:spPr/>
        <p:txBody>
          <a:bodyPr/>
          <a:lstStyle/>
          <a:p>
            <a:r>
              <a:rPr lang="zh-CN" altLang="en-US" sz="2600" b="1" dirty="0">
                <a:latin typeface="微软雅黑" panose="020B0503020204020204" pitchFamily="34" charset="-122"/>
                <a:ea typeface="微软雅黑" panose="020B0503020204020204" pitchFamily="34" charset="-122"/>
              </a:rPr>
              <a:t>第三步：</a:t>
            </a:r>
            <a:r>
              <a:rPr lang="zh-CN" altLang="en-US" sz="2600" dirty="0">
                <a:latin typeface="微软雅黑" panose="020B0503020204020204" pitchFamily="34" charset="-122"/>
                <a:ea typeface="微软雅黑" panose="020B0503020204020204" pitchFamily="34" charset="-122"/>
              </a:rPr>
              <a:t>计算差值脸</a:t>
            </a:r>
            <a:endParaRPr lang="en-US" altLang="zh-CN" sz="2600" dirty="0">
              <a:latin typeface="微软雅黑" panose="020B0503020204020204" pitchFamily="34" charset="-122"/>
              <a:ea typeface="微软雅黑" panose="020B0503020204020204" pitchFamily="34" charset="-122"/>
            </a:endParaRPr>
          </a:p>
          <a:p>
            <a:endParaRPr lang="en-US" altLang="zh-CN" sz="2600" dirty="0">
              <a:latin typeface="微软雅黑" panose="020B0503020204020204" pitchFamily="34" charset="-122"/>
              <a:ea typeface="微软雅黑" panose="020B0503020204020204" pitchFamily="34" charset="-122"/>
            </a:endParaRPr>
          </a:p>
          <a:p>
            <a:r>
              <a:rPr lang="zh-CN" altLang="en-US" sz="2600" dirty="0">
                <a:latin typeface="微软雅黑" panose="020B0503020204020204" pitchFamily="34" charset="-122"/>
                <a:ea typeface="微软雅黑" panose="020B0503020204020204" pitchFamily="34" charset="-122"/>
              </a:rPr>
              <a:t>计算每一张人脸与平均脸的差值</a:t>
            </a:r>
          </a:p>
          <a:p>
            <a:pPr algn="just">
              <a:lnSpc>
                <a:spcPct val="120000"/>
              </a:lnSpc>
            </a:pPr>
            <a:endParaRPr lang="en-US" altLang="ja-JP" sz="2600" dirty="0">
              <a:latin typeface="微软雅黑" panose="020B0503020204020204" pitchFamily="34" charset="-122"/>
              <a:ea typeface="微软雅黑" panose="020B0503020204020204" pitchFamily="34" charset="-122"/>
            </a:endParaRPr>
          </a:p>
          <a:p>
            <a:endParaRPr kumimoji="1"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21B012AE-B612-D745-9BEB-5FFD72C7A40C}"/>
                  </a:ext>
                </a:extLst>
              </p:cNvPr>
              <p:cNvSpPr txBox="1"/>
              <p:nvPr/>
            </p:nvSpPr>
            <p:spPr>
              <a:xfrm>
                <a:off x="2057400" y="3678128"/>
                <a:ext cx="6172200" cy="492443"/>
              </a:xfrm>
              <a:prstGeom prst="rect">
                <a:avLst/>
              </a:prstGeom>
              <a:noFill/>
            </p:spPr>
            <p:txBody>
              <a:bodyPr wrap="square">
                <a:spAutoFit/>
              </a:bodyPr>
              <a:lstStyle/>
              <a:p>
                <a:pPr>
                  <a:buNone/>
                </a:pPr>
                <a14:m>
                  <m:oMathPara xmlns:m="http://schemas.openxmlformats.org/officeDocument/2006/math">
                    <m:oMathParaPr>
                      <m:jc m:val="left"/>
                    </m:oMathParaPr>
                    <m:oMath xmlns:m="http://schemas.openxmlformats.org/officeDocument/2006/math">
                      <m:sSub>
                        <m:sSubPr>
                          <m:ctrlPr>
                            <a:rPr lang="zh-CN" altLang="en-US" sz="2600" i="1" smtClean="0">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𝑑</m:t>
                          </m:r>
                        </m:e>
                        <m:sub>
                          <m:r>
                            <a:rPr lang="zh-CN" altLang="en-US" sz="2600" i="1">
                              <a:solidFill>
                                <a:srgbClr val="000000"/>
                              </a:solidFill>
                              <a:latin typeface="Cambria Math" panose="02040503050406030204" pitchFamily="18" charset="0"/>
                            </a:rPr>
                            <m:t>𝑖</m:t>
                          </m:r>
                        </m:sub>
                      </m:sSub>
                      <m:r>
                        <a:rPr lang="zh-CN" altLang="en-US" sz="2600" i="1">
                          <a:solidFill>
                            <a:srgbClr val="000000"/>
                          </a:solidFill>
                          <a:latin typeface="Cambria Math" panose="02040503050406030204" pitchFamily="18" charset="0"/>
                        </a:rPr>
                        <m:t>=</m:t>
                      </m:r>
                      <m:sSub>
                        <m:sSubPr>
                          <m:ctrlPr>
                            <a:rPr lang="zh-CN" altLang="en-US" sz="2600" i="1">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𝑥</m:t>
                          </m:r>
                        </m:e>
                        <m:sub>
                          <m:r>
                            <a:rPr lang="zh-CN" altLang="en-US" sz="2600" i="1">
                              <a:solidFill>
                                <a:srgbClr val="000000"/>
                              </a:solidFill>
                              <a:latin typeface="Cambria Math" panose="02040503050406030204" pitchFamily="18" charset="0"/>
                            </a:rPr>
                            <m:t>𝑖</m:t>
                          </m:r>
                        </m:sub>
                      </m:sSub>
                      <m:r>
                        <a:rPr lang="zh-CN" altLang="en-US" sz="2600" i="1">
                          <a:solidFill>
                            <a:srgbClr val="000000"/>
                          </a:solidFill>
                          <a:latin typeface="Cambria Math" panose="02040503050406030204" pitchFamily="18" charset="0"/>
                        </a:rPr>
                        <m:t>−</m:t>
                      </m:r>
                      <m:r>
                        <m:rPr>
                          <m:sty m:val="p"/>
                        </m:rPr>
                        <a:rPr lang="zh-CN" altLang="en-US" sz="2600" i="1">
                          <a:solidFill>
                            <a:srgbClr val="000000"/>
                          </a:solidFill>
                          <a:latin typeface="Cambria Math" panose="02040503050406030204" pitchFamily="18" charset="0"/>
                        </a:rPr>
                        <m:t>Ψ</m:t>
                      </m:r>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𝑖</m:t>
                      </m:r>
                      <m:r>
                        <a:rPr lang="zh-CN" altLang="en-US" sz="2600" i="1">
                          <a:solidFill>
                            <a:srgbClr val="000000"/>
                          </a:solidFill>
                          <a:latin typeface="Cambria Math" panose="02040503050406030204" pitchFamily="18" charset="0"/>
                        </a:rPr>
                        <m:t>=1,2,…,96</m:t>
                      </m:r>
                    </m:oMath>
                  </m:oMathPara>
                </a14:m>
                <a:endParaRPr lang="zh-CN" altLang="en-US" sz="2600" dirty="0"/>
              </a:p>
            </p:txBody>
          </p:sp>
        </mc:Choice>
        <mc:Fallback xmlns="">
          <p:sp>
            <p:nvSpPr>
              <p:cNvPr id="4" name="文本框 3">
                <a:extLst>
                  <a:ext uri="{FF2B5EF4-FFF2-40B4-BE49-F238E27FC236}">
                    <a16:creationId xmlns:a16="http://schemas.microsoft.com/office/drawing/2014/main" id="{21B012AE-B612-D745-9BEB-5FFD72C7A40C}"/>
                  </a:ext>
                </a:extLst>
              </p:cNvPr>
              <p:cNvSpPr txBox="1">
                <a:spLocks noRot="1" noChangeAspect="1" noMove="1" noResize="1" noEditPoints="1" noAdjustHandles="1" noChangeArrowheads="1" noChangeShapeType="1" noTextEdit="1"/>
              </p:cNvSpPr>
              <p:nvPr/>
            </p:nvSpPr>
            <p:spPr>
              <a:xfrm>
                <a:off x="2057400" y="3678128"/>
                <a:ext cx="6172200" cy="492443"/>
              </a:xfrm>
              <a:prstGeom prst="rect">
                <a:avLst/>
              </a:prstGeom>
              <a:blipFill>
                <a:blip r:embed="rId3"/>
                <a:stretch>
                  <a:fillRect l="-617" b="-25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373379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187E4F-3EDB-894C-90D7-40809D26BFF6}"/>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应用：人脸识别</a:t>
            </a:r>
            <a:r>
              <a:rPr kumimoji="1" lang="en-US" altLang="zh-CN" b="1" dirty="0">
                <a:latin typeface="SimHei" panose="02010609060101010101" pitchFamily="49" charset="-122"/>
                <a:ea typeface="SimHei" panose="02010609060101010101" pitchFamily="49" charset="-122"/>
              </a:rPr>
              <a:t>-</a:t>
            </a:r>
            <a:r>
              <a:rPr kumimoji="1" lang="zh-CN" altLang="en-US" b="1" dirty="0">
                <a:latin typeface="SimHei" panose="02010609060101010101" pitchFamily="49" charset="-122"/>
                <a:ea typeface="SimHei" panose="02010609060101010101" pitchFamily="49" charset="-122"/>
              </a:rPr>
              <a:t>训练阶段</a:t>
            </a:r>
            <a:endParaRPr kumimoji="1" lang="zh-CN" altLang="en-US" dirty="0"/>
          </a:p>
        </p:txBody>
      </p:sp>
      <p:sp>
        <p:nvSpPr>
          <p:cNvPr id="3" name="内容占位符 2">
            <a:extLst>
              <a:ext uri="{FF2B5EF4-FFF2-40B4-BE49-F238E27FC236}">
                <a16:creationId xmlns:a16="http://schemas.microsoft.com/office/drawing/2014/main" id="{C209E5F1-0BF0-2345-BD21-3965D46485E6}"/>
              </a:ext>
            </a:extLst>
          </p:cNvPr>
          <p:cNvSpPr>
            <a:spLocks noGrp="1"/>
          </p:cNvSpPr>
          <p:nvPr>
            <p:ph idx="1"/>
          </p:nvPr>
        </p:nvSpPr>
        <p:spPr/>
        <p:txBody>
          <a:bodyPr/>
          <a:lstStyle/>
          <a:p>
            <a:pPr algn="just">
              <a:lnSpc>
                <a:spcPct val="120000"/>
              </a:lnSpc>
            </a:pPr>
            <a:r>
              <a:rPr lang="zh-CN" altLang="en-US" sz="2600" b="1" dirty="0">
                <a:latin typeface="微软雅黑" panose="020B0503020204020204" pitchFamily="34" charset="-122"/>
                <a:ea typeface="微软雅黑" panose="020B0503020204020204" pitchFamily="34" charset="-122"/>
              </a:rPr>
              <a:t>第四步：</a:t>
            </a:r>
            <a:r>
              <a:rPr lang="zh-CN" altLang="en-US" sz="2600" dirty="0">
                <a:latin typeface="微软雅黑" panose="020B0503020204020204" pitchFamily="34" charset="-122"/>
                <a:ea typeface="微软雅黑" panose="020B0503020204020204" pitchFamily="34" charset="-122"/>
              </a:rPr>
              <a:t>构建协方差矩阵</a:t>
            </a:r>
          </a:p>
          <a:p>
            <a:pPr algn="just">
              <a:lnSpc>
                <a:spcPct val="120000"/>
              </a:lnSpc>
            </a:pPr>
            <a:endParaRPr lang="en-US" altLang="ja-JP" sz="2600" dirty="0">
              <a:latin typeface="微软雅黑" panose="020B0503020204020204" pitchFamily="34" charset="-122"/>
              <a:ea typeface="微软雅黑" panose="020B0503020204020204" pitchFamily="34" charset="-122"/>
            </a:endParaRPr>
          </a:p>
          <a:p>
            <a:endParaRPr kumimoji="1" lang="zh-CN" altLang="en-US"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CA116078-3869-D04D-861F-00D80E46E7CB}"/>
                  </a:ext>
                </a:extLst>
              </p:cNvPr>
              <p:cNvSpPr txBox="1"/>
              <p:nvPr/>
            </p:nvSpPr>
            <p:spPr>
              <a:xfrm>
                <a:off x="2590800" y="2438400"/>
                <a:ext cx="4891252" cy="1217128"/>
              </a:xfrm>
              <a:prstGeom prst="rect">
                <a:avLst/>
              </a:prstGeom>
              <a:noFill/>
            </p:spPr>
            <p:txBody>
              <a:bodyPr wrap="square">
                <a:spAutoFit/>
              </a:bodyPr>
              <a:lstStyle/>
              <a:p>
                <a:pPr>
                  <a:buNone/>
                </a:pPr>
                <a14:m>
                  <m:oMathPara xmlns:m="http://schemas.openxmlformats.org/officeDocument/2006/math">
                    <m:oMathParaPr>
                      <m:jc m:val="left"/>
                    </m:oMathParaPr>
                    <m:oMath xmlns:m="http://schemas.openxmlformats.org/officeDocument/2006/math">
                      <m:r>
                        <a:rPr lang="zh-CN" altLang="en-US" sz="2600" i="1" smtClean="0">
                          <a:solidFill>
                            <a:srgbClr val="000000"/>
                          </a:solidFill>
                          <a:latin typeface="Cambria Math" panose="02040503050406030204" pitchFamily="18" charset="0"/>
                        </a:rPr>
                        <m:t>𝐶</m:t>
                      </m:r>
                      <m:r>
                        <a:rPr lang="zh-CN" altLang="en-US" sz="2600" i="1" smtClean="0">
                          <a:solidFill>
                            <a:srgbClr val="000000"/>
                          </a:solidFill>
                          <a:latin typeface="Cambria Math" panose="02040503050406030204" pitchFamily="18" charset="0"/>
                        </a:rPr>
                        <m:t>=</m:t>
                      </m:r>
                      <m:f>
                        <m:fPr>
                          <m:ctrlPr>
                            <a:rPr lang="zh-CN" altLang="en-US" sz="2600" i="1">
                              <a:solidFill>
                                <a:srgbClr val="000000"/>
                              </a:solidFill>
                              <a:latin typeface="Cambria Math" panose="02040503050406030204" pitchFamily="18" charset="0"/>
                            </a:rPr>
                          </m:ctrlPr>
                        </m:fPr>
                        <m:num>
                          <m:r>
                            <a:rPr lang="zh-CN" altLang="en-US" sz="2600" i="1">
                              <a:solidFill>
                                <a:srgbClr val="000000"/>
                              </a:solidFill>
                              <a:latin typeface="Cambria Math" panose="02040503050406030204" pitchFamily="18" charset="0"/>
                            </a:rPr>
                            <m:t>1</m:t>
                          </m:r>
                        </m:num>
                        <m:den>
                          <m:r>
                            <a:rPr lang="en-US" altLang="zh-CN" sz="2600" b="0" i="1" smtClean="0">
                              <a:solidFill>
                                <a:srgbClr val="000000"/>
                              </a:solidFill>
                              <a:latin typeface="Cambria Math" panose="02040503050406030204" pitchFamily="18" charset="0"/>
                            </a:rPr>
                            <m:t>96</m:t>
                          </m:r>
                        </m:den>
                      </m:f>
                      <m:nary>
                        <m:naryPr>
                          <m:chr m:val="∑"/>
                          <m:ctrlPr>
                            <a:rPr lang="zh-CN" altLang="en-US" sz="2600" i="1">
                              <a:solidFill>
                                <a:srgbClr val="000000"/>
                              </a:solidFill>
                              <a:latin typeface="Cambria Math" panose="02040503050406030204" pitchFamily="18" charset="0"/>
                            </a:rPr>
                          </m:ctrlPr>
                        </m:naryPr>
                        <m:sub>
                          <m:r>
                            <a:rPr lang="zh-CN" altLang="en-US" sz="2600" i="1">
                              <a:solidFill>
                                <a:srgbClr val="000000"/>
                              </a:solidFill>
                              <a:latin typeface="Cambria Math" panose="02040503050406030204" pitchFamily="18" charset="0"/>
                            </a:rPr>
                            <m:t>𝑖</m:t>
                          </m:r>
                          <m:r>
                            <a:rPr lang="zh-CN" altLang="en-US" sz="2600" i="1">
                              <a:solidFill>
                                <a:srgbClr val="000000"/>
                              </a:solidFill>
                              <a:latin typeface="Cambria Math" panose="02040503050406030204" pitchFamily="18" charset="0"/>
                            </a:rPr>
                            <m:t>=1</m:t>
                          </m:r>
                        </m:sub>
                        <m:sup>
                          <m:r>
                            <a:rPr lang="en-US" altLang="zh-CN" sz="2600" b="0" i="1" smtClean="0">
                              <a:solidFill>
                                <a:srgbClr val="000000"/>
                              </a:solidFill>
                              <a:latin typeface="Cambria Math" panose="02040503050406030204" pitchFamily="18" charset="0"/>
                            </a:rPr>
                            <m:t>96</m:t>
                          </m:r>
                        </m:sup>
                        <m:e>
                          <m:sSub>
                            <m:sSubPr>
                              <m:ctrlPr>
                                <a:rPr lang="zh-CN" altLang="en-US" sz="2600" i="1">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𝑑</m:t>
                              </m:r>
                            </m:e>
                            <m:sub>
                              <m:r>
                                <a:rPr lang="zh-CN" altLang="en-US" sz="2600" i="1">
                                  <a:solidFill>
                                    <a:srgbClr val="000000"/>
                                  </a:solidFill>
                                  <a:latin typeface="Cambria Math" panose="02040503050406030204" pitchFamily="18" charset="0"/>
                                </a:rPr>
                                <m:t>𝑖</m:t>
                              </m:r>
                            </m:sub>
                          </m:sSub>
                          <m:sSup>
                            <m:sSupPr>
                              <m:ctrlPr>
                                <a:rPr lang="zh-CN" altLang="en-US" sz="2600" i="1">
                                  <a:solidFill>
                                    <a:srgbClr val="000000"/>
                                  </a:solidFill>
                                  <a:latin typeface="Cambria Math" panose="02040503050406030204" pitchFamily="18" charset="0"/>
                                </a:rPr>
                              </m:ctrlPr>
                            </m:sSupPr>
                            <m:e>
                              <m:sSub>
                                <m:sSubPr>
                                  <m:ctrlPr>
                                    <a:rPr lang="zh-CN" altLang="en-US" sz="2600" i="1">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𝑑</m:t>
                                  </m:r>
                                </m:e>
                                <m:sub>
                                  <m:r>
                                    <a:rPr lang="zh-CN" altLang="en-US" sz="2600" i="1">
                                      <a:solidFill>
                                        <a:srgbClr val="000000"/>
                                      </a:solidFill>
                                      <a:latin typeface="Cambria Math" panose="02040503050406030204" pitchFamily="18" charset="0"/>
                                    </a:rPr>
                                    <m:t>𝑖</m:t>
                                  </m:r>
                                </m:sub>
                              </m:sSub>
                            </m:e>
                            <m:sup>
                              <m:r>
                                <a:rPr lang="zh-CN" altLang="en-US" sz="2600" i="1">
                                  <a:solidFill>
                                    <a:srgbClr val="000000"/>
                                  </a:solidFill>
                                  <a:latin typeface="Cambria Math" panose="02040503050406030204" pitchFamily="18" charset="0"/>
                                </a:rPr>
                                <m:t>𝑇</m:t>
                              </m:r>
                            </m:sup>
                          </m:sSup>
                        </m:e>
                      </m:nary>
                      <m:r>
                        <a:rPr lang="zh-CN" altLang="en-US" sz="2600" i="1">
                          <a:solidFill>
                            <a:srgbClr val="000000"/>
                          </a:solidFill>
                          <a:latin typeface="Cambria Math" panose="02040503050406030204" pitchFamily="18" charset="0"/>
                        </a:rPr>
                        <m:t>=</m:t>
                      </m:r>
                      <m:f>
                        <m:fPr>
                          <m:ctrlPr>
                            <a:rPr lang="zh-CN" altLang="en-US" sz="2600" i="1">
                              <a:solidFill>
                                <a:srgbClr val="000000"/>
                              </a:solidFill>
                              <a:latin typeface="Cambria Math" panose="02040503050406030204" pitchFamily="18" charset="0"/>
                            </a:rPr>
                          </m:ctrlPr>
                        </m:fPr>
                        <m:num>
                          <m:r>
                            <a:rPr lang="zh-CN" altLang="en-US" sz="2600" i="1">
                              <a:solidFill>
                                <a:srgbClr val="000000"/>
                              </a:solidFill>
                              <a:latin typeface="Cambria Math" panose="02040503050406030204" pitchFamily="18" charset="0"/>
                            </a:rPr>
                            <m:t>1</m:t>
                          </m:r>
                        </m:num>
                        <m:den>
                          <m:r>
                            <a:rPr lang="en-US" altLang="zh-CN" sz="2600" b="0" i="1" smtClean="0">
                              <a:solidFill>
                                <a:srgbClr val="000000"/>
                              </a:solidFill>
                              <a:latin typeface="Cambria Math" panose="02040503050406030204" pitchFamily="18" charset="0"/>
                            </a:rPr>
                            <m:t>96</m:t>
                          </m:r>
                        </m:den>
                      </m:f>
                      <m:r>
                        <a:rPr lang="zh-CN" altLang="en-US" sz="2600" i="1">
                          <a:solidFill>
                            <a:srgbClr val="000000"/>
                          </a:solidFill>
                          <a:latin typeface="Cambria Math" panose="02040503050406030204" pitchFamily="18" charset="0"/>
                        </a:rPr>
                        <m:t>𝐴</m:t>
                      </m:r>
                      <m:sSup>
                        <m:sSupPr>
                          <m:ctrlPr>
                            <a:rPr lang="zh-CN" altLang="en-US" sz="2600" i="1">
                              <a:solidFill>
                                <a:srgbClr val="000000"/>
                              </a:solidFill>
                              <a:latin typeface="Cambria Math" panose="02040503050406030204" pitchFamily="18" charset="0"/>
                            </a:rPr>
                          </m:ctrlPr>
                        </m:sSupPr>
                        <m:e>
                          <m:r>
                            <a:rPr lang="zh-CN" altLang="en-US" sz="2600" i="1">
                              <a:solidFill>
                                <a:srgbClr val="000000"/>
                              </a:solidFill>
                              <a:latin typeface="Cambria Math" panose="02040503050406030204" pitchFamily="18" charset="0"/>
                            </a:rPr>
                            <m:t>𝐴</m:t>
                          </m:r>
                        </m:e>
                        <m:sup>
                          <m:r>
                            <a:rPr lang="zh-CN" altLang="en-US" sz="2600" i="1">
                              <a:solidFill>
                                <a:srgbClr val="000000"/>
                              </a:solidFill>
                              <a:latin typeface="Cambria Math" panose="02040503050406030204" pitchFamily="18" charset="0"/>
                            </a:rPr>
                            <m:t>𝑇</m:t>
                          </m:r>
                        </m:sup>
                      </m:sSup>
                    </m:oMath>
                  </m:oMathPara>
                </a14:m>
                <a:endParaRPr lang="zh-CN" altLang="en-US" sz="2600" dirty="0"/>
              </a:p>
            </p:txBody>
          </p:sp>
        </mc:Choice>
        <mc:Fallback xmlns="">
          <p:sp>
            <p:nvSpPr>
              <p:cNvPr id="7" name="文本框 6">
                <a:extLst>
                  <a:ext uri="{FF2B5EF4-FFF2-40B4-BE49-F238E27FC236}">
                    <a16:creationId xmlns:a16="http://schemas.microsoft.com/office/drawing/2014/main" id="{CA116078-3869-D04D-861F-00D80E46E7CB}"/>
                  </a:ext>
                </a:extLst>
              </p:cNvPr>
              <p:cNvSpPr txBox="1">
                <a:spLocks noRot="1" noChangeAspect="1" noMove="1" noResize="1" noEditPoints="1" noAdjustHandles="1" noChangeArrowheads="1" noChangeShapeType="1" noTextEdit="1"/>
              </p:cNvSpPr>
              <p:nvPr/>
            </p:nvSpPr>
            <p:spPr>
              <a:xfrm>
                <a:off x="2590800" y="2438400"/>
                <a:ext cx="4891252" cy="1217128"/>
              </a:xfrm>
              <a:prstGeom prst="rect">
                <a:avLst/>
              </a:prstGeom>
              <a:blipFill>
                <a:blip r:embed="rId3"/>
                <a:stretch>
                  <a:fillRect l="-2597" t="-104167" b="-16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8BB6EAC-EA49-D641-B413-3A2F8E8095BA}"/>
                  </a:ext>
                </a:extLst>
              </p:cNvPr>
              <p:cNvSpPr txBox="1"/>
              <p:nvPr/>
            </p:nvSpPr>
            <p:spPr>
              <a:xfrm>
                <a:off x="2057400" y="3790464"/>
                <a:ext cx="6172200"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z="2600" i="1" smtClean="0">
                          <a:solidFill>
                            <a:srgbClr val="000000"/>
                          </a:solidFill>
                          <a:latin typeface="Cambria Math" panose="02040503050406030204" pitchFamily="18" charset="0"/>
                        </a:rPr>
                        <m:t>A</m:t>
                      </m:r>
                      <m:r>
                        <a:rPr lang="zh-CN" altLang="en-US" sz="2600" i="1" smtClean="0">
                          <a:solidFill>
                            <a:srgbClr val="000000"/>
                          </a:solidFill>
                          <a:latin typeface="Cambria Math" panose="02040503050406030204" pitchFamily="18" charset="0"/>
                        </a:rPr>
                        <m:t>=</m:t>
                      </m:r>
                      <m:d>
                        <m:dPr>
                          <m:ctrlPr>
                            <a:rPr lang="zh-CN" altLang="en-US" sz="2600" i="1">
                              <a:solidFill>
                                <a:srgbClr val="000000"/>
                              </a:solidFill>
                              <a:latin typeface="Cambria Math" panose="02040503050406030204" pitchFamily="18" charset="0"/>
                            </a:rPr>
                          </m:ctrlPr>
                        </m:dPr>
                        <m:e>
                          <m:sSub>
                            <m:sSubPr>
                              <m:ctrlPr>
                                <a:rPr lang="zh-CN" altLang="en-US" sz="2600" i="1">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𝑑</m:t>
                              </m:r>
                            </m:e>
                            <m:sub>
                              <m:r>
                                <a:rPr lang="zh-CN" altLang="en-US" sz="2600" i="1">
                                  <a:solidFill>
                                    <a:srgbClr val="000000"/>
                                  </a:solidFill>
                                  <a:latin typeface="Cambria Math" panose="02040503050406030204" pitchFamily="18" charset="0"/>
                                </a:rPr>
                                <m:t>1</m:t>
                              </m:r>
                            </m:sub>
                          </m:sSub>
                          <m:r>
                            <a:rPr lang="zh-CN" altLang="en-US" sz="2600" i="1">
                              <a:solidFill>
                                <a:srgbClr val="000000"/>
                              </a:solidFill>
                              <a:latin typeface="Cambria Math" panose="02040503050406030204" pitchFamily="18" charset="0"/>
                            </a:rPr>
                            <m:t>,</m:t>
                          </m:r>
                          <m:sSub>
                            <m:sSubPr>
                              <m:ctrlPr>
                                <a:rPr lang="zh-CN" altLang="en-US" sz="2600" i="1">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𝑑</m:t>
                              </m:r>
                            </m:e>
                            <m:sub>
                              <m:r>
                                <a:rPr lang="zh-CN" altLang="en-US" sz="2600" i="1">
                                  <a:solidFill>
                                    <a:srgbClr val="000000"/>
                                  </a:solidFill>
                                  <a:latin typeface="Cambria Math" panose="02040503050406030204" pitchFamily="18" charset="0"/>
                                </a:rPr>
                                <m:t>2</m:t>
                              </m:r>
                            </m:sub>
                          </m:sSub>
                          <m:r>
                            <a:rPr lang="zh-CN" altLang="en-US" sz="2600" i="1">
                              <a:solidFill>
                                <a:srgbClr val="000000"/>
                              </a:solidFill>
                              <a:latin typeface="Cambria Math" panose="02040503050406030204" pitchFamily="18" charset="0"/>
                            </a:rPr>
                            <m:t>,...,</m:t>
                          </m:r>
                          <m:sSub>
                            <m:sSubPr>
                              <m:ctrlPr>
                                <a:rPr lang="zh-CN" altLang="en-US" sz="2600" i="1">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𝑑</m:t>
                              </m:r>
                            </m:e>
                            <m:sub>
                              <m:r>
                                <a:rPr lang="en-US" altLang="zh-CN" sz="2600" b="0" i="1" smtClean="0">
                                  <a:solidFill>
                                    <a:srgbClr val="000000"/>
                                  </a:solidFill>
                                  <a:latin typeface="Cambria Math" panose="02040503050406030204" pitchFamily="18" charset="0"/>
                                </a:rPr>
                                <m:t>96</m:t>
                              </m:r>
                            </m:sub>
                          </m:sSub>
                        </m:e>
                      </m:d>
                    </m:oMath>
                  </m:oMathPara>
                </a14:m>
                <a:endParaRPr lang="zh-CN" altLang="en-US" sz="2600" dirty="0"/>
              </a:p>
            </p:txBody>
          </p:sp>
        </mc:Choice>
        <mc:Fallback xmlns="">
          <p:sp>
            <p:nvSpPr>
              <p:cNvPr id="8" name="文本框 7">
                <a:extLst>
                  <a:ext uri="{FF2B5EF4-FFF2-40B4-BE49-F238E27FC236}">
                    <a16:creationId xmlns:a16="http://schemas.microsoft.com/office/drawing/2014/main" id="{D8BB6EAC-EA49-D641-B413-3A2F8E8095BA}"/>
                  </a:ext>
                </a:extLst>
              </p:cNvPr>
              <p:cNvSpPr txBox="1">
                <a:spLocks noRot="1" noChangeAspect="1" noMove="1" noResize="1" noEditPoints="1" noAdjustHandles="1" noChangeArrowheads="1" noChangeShapeType="1" noTextEdit="1"/>
              </p:cNvSpPr>
              <p:nvPr/>
            </p:nvSpPr>
            <p:spPr>
              <a:xfrm>
                <a:off x="2057400" y="3790464"/>
                <a:ext cx="6172200" cy="492443"/>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24986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187E4F-3EDB-894C-90D7-40809D26BFF6}"/>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应用：人脸识别</a:t>
            </a:r>
            <a:r>
              <a:rPr kumimoji="1" lang="en-US" altLang="zh-CN" b="1" dirty="0">
                <a:latin typeface="SimHei" panose="02010609060101010101" pitchFamily="49" charset="-122"/>
                <a:ea typeface="SimHei" panose="02010609060101010101" pitchFamily="49" charset="-122"/>
              </a:rPr>
              <a:t>-</a:t>
            </a:r>
            <a:r>
              <a:rPr kumimoji="1" lang="zh-CN" altLang="en-US" b="1" dirty="0">
                <a:latin typeface="SimHei" panose="02010609060101010101" pitchFamily="49" charset="-122"/>
                <a:ea typeface="SimHei" panose="02010609060101010101" pitchFamily="49" charset="-122"/>
              </a:rPr>
              <a:t>训练阶段</a:t>
            </a:r>
            <a:endParaRPr kumimoji="1" lang="zh-CN" altLang="en-US" dirty="0"/>
          </a:p>
        </p:txBody>
      </p:sp>
      <p:sp>
        <p:nvSpPr>
          <p:cNvPr id="3" name="内容占位符 2">
            <a:extLst>
              <a:ext uri="{FF2B5EF4-FFF2-40B4-BE49-F238E27FC236}">
                <a16:creationId xmlns:a16="http://schemas.microsoft.com/office/drawing/2014/main" id="{C209E5F1-0BF0-2345-BD21-3965D46485E6}"/>
              </a:ext>
            </a:extLst>
          </p:cNvPr>
          <p:cNvSpPr>
            <a:spLocks noGrp="1"/>
          </p:cNvSpPr>
          <p:nvPr>
            <p:ph idx="1"/>
          </p:nvPr>
        </p:nvSpPr>
        <p:spPr/>
        <p:txBody>
          <a:bodyPr>
            <a:normAutofit/>
          </a:bodyPr>
          <a:lstStyle/>
          <a:p>
            <a:pPr algn="just">
              <a:lnSpc>
                <a:spcPct val="120000"/>
              </a:lnSpc>
            </a:pPr>
            <a:r>
              <a:rPr lang="zh-CN" altLang="en-US" sz="2600" b="1" dirty="0">
                <a:latin typeface="微软雅黑" panose="020B0503020204020204" pitchFamily="34" charset="-122"/>
                <a:ea typeface="微软雅黑" panose="020B0503020204020204" pitchFamily="34" charset="-122"/>
              </a:rPr>
              <a:t>第五步：</a:t>
            </a:r>
            <a:r>
              <a:rPr lang="zh-CN" altLang="en-US" sz="2600" dirty="0">
                <a:latin typeface="微软雅黑" panose="020B0503020204020204" pitchFamily="34" charset="-122"/>
                <a:ea typeface="微软雅黑" panose="020B0503020204020204" pitchFamily="34" charset="-122"/>
              </a:rPr>
              <a:t>求协方差矩阵的特征值和特征向量，构造特征脸空间</a:t>
            </a:r>
            <a:endParaRPr lang="en-US" altLang="zh-CN" sz="2600" dirty="0">
              <a:latin typeface="微软雅黑" panose="020B0503020204020204" pitchFamily="34" charset="-122"/>
              <a:ea typeface="微软雅黑" panose="020B0503020204020204" pitchFamily="34" charset="-122"/>
            </a:endParaRPr>
          </a:p>
          <a:p>
            <a:pPr algn="just">
              <a:lnSpc>
                <a:spcPct val="120000"/>
              </a:lnSpc>
            </a:pPr>
            <a:r>
              <a:rPr lang="zh-CN" altLang="en-US" sz="2600" dirty="0">
                <a:latin typeface="微软雅黑" panose="020B0503020204020204" pitchFamily="34" charset="-122"/>
                <a:ea typeface="微软雅黑" panose="020B0503020204020204" pitchFamily="34" charset="-122"/>
              </a:rPr>
              <a:t>求出        的特征值      及其正交归一化特征向量</a:t>
            </a:r>
            <a:endParaRPr lang="en-US" altLang="zh-CN" sz="2600" dirty="0">
              <a:latin typeface="微软雅黑" panose="020B0503020204020204" pitchFamily="34" charset="-122"/>
              <a:ea typeface="微软雅黑" panose="020B0503020204020204" pitchFamily="34" charset="-122"/>
            </a:endParaRPr>
          </a:p>
          <a:p>
            <a:pPr algn="just">
              <a:lnSpc>
                <a:spcPct val="120000"/>
              </a:lnSpc>
            </a:pPr>
            <a:r>
              <a:rPr lang="zh-CN" altLang="en-US" sz="2600" dirty="0">
                <a:latin typeface="微软雅黑" panose="020B0503020204020204" pitchFamily="34" charset="-122"/>
                <a:ea typeface="微软雅黑" panose="020B0503020204020204" pitchFamily="34" charset="-122"/>
              </a:rPr>
              <a:t>根据特征值的贡献率选取前</a:t>
            </a:r>
            <a:r>
              <a:rPr lang="en-US" altLang="zh-CN" sz="2600" dirty="0">
                <a:latin typeface="微软雅黑" panose="020B0503020204020204" pitchFamily="34" charset="-122"/>
                <a:ea typeface="微软雅黑" panose="020B0503020204020204" pitchFamily="34" charset="-122"/>
              </a:rPr>
              <a:t>p</a:t>
            </a:r>
            <a:r>
              <a:rPr lang="zh-CN" altLang="en-US" sz="2600" dirty="0">
                <a:latin typeface="微软雅黑" panose="020B0503020204020204" pitchFamily="34" charset="-122"/>
                <a:ea typeface="微软雅黑" panose="020B0503020204020204" pitchFamily="34" charset="-122"/>
              </a:rPr>
              <a:t>个最大特征向量及其对应的特征向量</a:t>
            </a:r>
          </a:p>
          <a:p>
            <a:pPr algn="just">
              <a:lnSpc>
                <a:spcPct val="120000"/>
              </a:lnSpc>
            </a:pPr>
            <a:r>
              <a:rPr lang="zh-CN" altLang="en-US" sz="2600" dirty="0">
                <a:latin typeface="微软雅黑" panose="020B0503020204020204" pitchFamily="34" charset="-122"/>
                <a:ea typeface="微软雅黑" panose="020B0503020204020204" pitchFamily="34" charset="-122"/>
              </a:rPr>
              <a:t>贡献率是指选取的特征值的和与占所有特征值的和比，即：</a:t>
            </a:r>
          </a:p>
          <a:p>
            <a:pPr algn="just">
              <a:lnSpc>
                <a:spcPct val="120000"/>
              </a:lnSpc>
            </a:pPr>
            <a:endParaRPr lang="en-US" altLang="ja-JP" sz="2600" dirty="0">
              <a:latin typeface="微软雅黑" panose="020B0503020204020204" pitchFamily="34" charset="-122"/>
              <a:ea typeface="微软雅黑" panose="020B0503020204020204" pitchFamily="34" charset="-122"/>
            </a:endParaRPr>
          </a:p>
          <a:p>
            <a:endParaRPr kumimoji="1" lang="zh-CN" altLang="en-US" dirty="0"/>
          </a:p>
        </p:txBody>
      </p:sp>
      <p:pic>
        <p:nvPicPr>
          <p:cNvPr id="4" name="图片 3">
            <a:extLst>
              <a:ext uri="{FF2B5EF4-FFF2-40B4-BE49-F238E27FC236}">
                <a16:creationId xmlns:a16="http://schemas.microsoft.com/office/drawing/2014/main" id="{65389018-C60C-B642-93F6-92C882F6388A}"/>
              </a:ext>
            </a:extLst>
          </p:cNvPr>
          <p:cNvPicPr>
            <a:picLocks noChangeAspect="1"/>
          </p:cNvPicPr>
          <p:nvPr/>
        </p:nvPicPr>
        <p:blipFill>
          <a:blip r:embed="rId3"/>
          <a:stretch>
            <a:fillRect/>
          </a:stretch>
        </p:blipFill>
        <p:spPr>
          <a:xfrm>
            <a:off x="1552568" y="2886703"/>
            <a:ext cx="685805" cy="457203"/>
          </a:xfrm>
          <a:prstGeom prst="rect">
            <a:avLst/>
          </a:prstGeom>
        </p:spPr>
      </p:pic>
      <p:pic>
        <p:nvPicPr>
          <p:cNvPr id="5" name="图片 4">
            <a:extLst>
              <a:ext uri="{FF2B5EF4-FFF2-40B4-BE49-F238E27FC236}">
                <a16:creationId xmlns:a16="http://schemas.microsoft.com/office/drawing/2014/main" id="{342D67D7-CDEE-AA41-8578-FF5E54CDE890}"/>
              </a:ext>
            </a:extLst>
          </p:cNvPr>
          <p:cNvPicPr>
            <a:picLocks noChangeAspect="1"/>
          </p:cNvPicPr>
          <p:nvPr/>
        </p:nvPicPr>
        <p:blipFill>
          <a:blip r:embed="rId4"/>
          <a:stretch>
            <a:fillRect/>
          </a:stretch>
        </p:blipFill>
        <p:spPr>
          <a:xfrm>
            <a:off x="3795706" y="2886703"/>
            <a:ext cx="504829" cy="700093"/>
          </a:xfrm>
          <a:prstGeom prst="rect">
            <a:avLst/>
          </a:prstGeom>
        </p:spPr>
      </p:pic>
      <p:pic>
        <p:nvPicPr>
          <p:cNvPr id="6" name="图片 5">
            <a:extLst>
              <a:ext uri="{FF2B5EF4-FFF2-40B4-BE49-F238E27FC236}">
                <a16:creationId xmlns:a16="http://schemas.microsoft.com/office/drawing/2014/main" id="{1FE786CA-232B-AD4A-AA50-0D64363C6A86}"/>
              </a:ext>
            </a:extLst>
          </p:cNvPr>
          <p:cNvPicPr>
            <a:picLocks noChangeAspect="1"/>
          </p:cNvPicPr>
          <p:nvPr/>
        </p:nvPicPr>
        <p:blipFill>
          <a:blip r:embed="rId5"/>
          <a:stretch>
            <a:fillRect/>
          </a:stretch>
        </p:blipFill>
        <p:spPr>
          <a:xfrm>
            <a:off x="7972421" y="2796215"/>
            <a:ext cx="542929" cy="790581"/>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E3272B03-B8E5-1E46-8E6E-2CC213E26187}"/>
                  </a:ext>
                </a:extLst>
              </p:cNvPr>
              <p:cNvSpPr txBox="1"/>
              <p:nvPr/>
            </p:nvSpPr>
            <p:spPr>
              <a:xfrm>
                <a:off x="2733346" y="5029200"/>
                <a:ext cx="3677307" cy="108375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zh-CN" altLang="en-US" sz="2600" i="1" smtClean="0">
                          <a:solidFill>
                            <a:srgbClr val="000000"/>
                          </a:solidFill>
                          <a:latin typeface="Cambria Math" panose="02040503050406030204" pitchFamily="18" charset="0"/>
                        </a:rPr>
                        <m:t>𝜙</m:t>
                      </m:r>
                      <m:r>
                        <a:rPr lang="zh-CN" altLang="en-US" sz="2600" i="1" smtClean="0">
                          <a:solidFill>
                            <a:srgbClr val="000000"/>
                          </a:solidFill>
                          <a:latin typeface="Cambria Math" panose="02040503050406030204" pitchFamily="18" charset="0"/>
                        </a:rPr>
                        <m:t>=</m:t>
                      </m:r>
                      <m:f>
                        <m:fPr>
                          <m:ctrlPr>
                            <a:rPr lang="zh-CN" altLang="en-US" sz="2600" i="1">
                              <a:solidFill>
                                <a:srgbClr val="000000"/>
                              </a:solidFill>
                              <a:latin typeface="Cambria Math" panose="02040503050406030204" pitchFamily="18" charset="0"/>
                            </a:rPr>
                          </m:ctrlPr>
                        </m:fPr>
                        <m:num>
                          <m:nary>
                            <m:naryPr>
                              <m:chr m:val="∑"/>
                              <m:ctrlPr>
                                <a:rPr lang="zh-CN" altLang="en-US" sz="2600" i="1">
                                  <a:solidFill>
                                    <a:srgbClr val="000000"/>
                                  </a:solidFill>
                                  <a:latin typeface="Cambria Math" panose="02040503050406030204" pitchFamily="18" charset="0"/>
                                </a:rPr>
                              </m:ctrlPr>
                            </m:naryPr>
                            <m:sub>
                              <m:r>
                                <a:rPr lang="zh-CN" altLang="en-US" sz="2600" i="1">
                                  <a:solidFill>
                                    <a:srgbClr val="000000"/>
                                  </a:solidFill>
                                  <a:latin typeface="Cambria Math" panose="02040503050406030204" pitchFamily="18" charset="0"/>
                                </a:rPr>
                                <m:t>𝑖</m:t>
                              </m:r>
                              <m:r>
                                <a:rPr lang="zh-CN" altLang="en-US" sz="2600" i="1">
                                  <a:solidFill>
                                    <a:srgbClr val="000000"/>
                                  </a:solidFill>
                                  <a:latin typeface="Cambria Math" panose="02040503050406030204" pitchFamily="18" charset="0"/>
                                </a:rPr>
                                <m:t>=1</m:t>
                              </m:r>
                            </m:sub>
                            <m:sup>
                              <m:r>
                                <a:rPr lang="zh-CN" altLang="en-US" sz="2600" i="1">
                                  <a:solidFill>
                                    <a:srgbClr val="000000"/>
                                  </a:solidFill>
                                  <a:latin typeface="Cambria Math" panose="02040503050406030204" pitchFamily="18" charset="0"/>
                                </a:rPr>
                                <m:t>𝑖</m:t>
                              </m:r>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𝑝</m:t>
                              </m:r>
                            </m:sup>
                            <m:e>
                              <m:sSub>
                                <m:sSubPr>
                                  <m:ctrlPr>
                                    <a:rPr lang="zh-CN" altLang="en-US" sz="2600" i="1">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𝜆</m:t>
                                  </m:r>
                                </m:e>
                                <m:sub>
                                  <m:r>
                                    <a:rPr lang="zh-CN" altLang="en-US" sz="2600" i="1">
                                      <a:solidFill>
                                        <a:srgbClr val="000000"/>
                                      </a:solidFill>
                                      <a:latin typeface="Cambria Math" panose="02040503050406030204" pitchFamily="18" charset="0"/>
                                    </a:rPr>
                                    <m:t>𝑖</m:t>
                                  </m:r>
                                </m:sub>
                              </m:sSub>
                            </m:e>
                          </m:nary>
                        </m:num>
                        <m:den>
                          <m:nary>
                            <m:naryPr>
                              <m:chr m:val="∑"/>
                              <m:ctrlPr>
                                <a:rPr lang="zh-CN" altLang="en-US" sz="2600" i="1">
                                  <a:solidFill>
                                    <a:srgbClr val="000000"/>
                                  </a:solidFill>
                                  <a:latin typeface="Cambria Math" panose="02040503050406030204" pitchFamily="18" charset="0"/>
                                </a:rPr>
                              </m:ctrlPr>
                            </m:naryPr>
                            <m:sub>
                              <m:r>
                                <a:rPr lang="zh-CN" altLang="en-US" sz="2600" i="1">
                                  <a:solidFill>
                                    <a:srgbClr val="000000"/>
                                  </a:solidFill>
                                  <a:latin typeface="Cambria Math" panose="02040503050406030204" pitchFamily="18" charset="0"/>
                                </a:rPr>
                                <m:t>𝑖</m:t>
                              </m:r>
                              <m:r>
                                <a:rPr lang="zh-CN" altLang="en-US" sz="2600" i="1">
                                  <a:solidFill>
                                    <a:srgbClr val="000000"/>
                                  </a:solidFill>
                                  <a:latin typeface="Cambria Math" panose="02040503050406030204" pitchFamily="18" charset="0"/>
                                </a:rPr>
                                <m:t>=1</m:t>
                              </m:r>
                            </m:sub>
                            <m:sup>
                              <m:r>
                                <a:rPr lang="zh-CN" altLang="en-US" sz="2600" i="1">
                                  <a:solidFill>
                                    <a:srgbClr val="000000"/>
                                  </a:solidFill>
                                  <a:latin typeface="Cambria Math" panose="02040503050406030204" pitchFamily="18" charset="0"/>
                                </a:rPr>
                                <m:t>𝑖</m:t>
                              </m:r>
                              <m:r>
                                <a:rPr lang="zh-CN" altLang="en-US" sz="2600" i="1">
                                  <a:solidFill>
                                    <a:srgbClr val="000000"/>
                                  </a:solidFill>
                                  <a:latin typeface="Cambria Math" panose="02040503050406030204" pitchFamily="18" charset="0"/>
                                </a:rPr>
                                <m:t>=96</m:t>
                              </m:r>
                            </m:sup>
                            <m:e>
                              <m:sSub>
                                <m:sSubPr>
                                  <m:ctrlPr>
                                    <a:rPr lang="zh-CN" altLang="en-US" sz="2600" i="1">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𝜆</m:t>
                                  </m:r>
                                </m:e>
                                <m:sub>
                                  <m:r>
                                    <a:rPr lang="zh-CN" altLang="en-US" sz="2600" i="1">
                                      <a:solidFill>
                                        <a:srgbClr val="000000"/>
                                      </a:solidFill>
                                      <a:latin typeface="Cambria Math" panose="02040503050406030204" pitchFamily="18" charset="0"/>
                                    </a:rPr>
                                    <m:t>𝑖</m:t>
                                  </m:r>
                                </m:sub>
                              </m:sSub>
                            </m:e>
                          </m:nary>
                        </m:den>
                      </m:f>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𝑎</m:t>
                      </m:r>
                    </m:oMath>
                  </m:oMathPara>
                </a14:m>
                <a:endParaRPr lang="zh-CN" altLang="en-US" sz="2600" dirty="0"/>
              </a:p>
            </p:txBody>
          </p:sp>
        </mc:Choice>
        <mc:Fallback xmlns="">
          <p:sp>
            <p:nvSpPr>
              <p:cNvPr id="7" name="文本框 6">
                <a:extLst>
                  <a:ext uri="{FF2B5EF4-FFF2-40B4-BE49-F238E27FC236}">
                    <a16:creationId xmlns:a16="http://schemas.microsoft.com/office/drawing/2014/main" id="{E3272B03-B8E5-1E46-8E6E-2CC213E26187}"/>
                  </a:ext>
                </a:extLst>
              </p:cNvPr>
              <p:cNvSpPr txBox="1">
                <a:spLocks noRot="1" noChangeAspect="1" noMove="1" noResize="1" noEditPoints="1" noAdjustHandles="1" noChangeArrowheads="1" noChangeShapeType="1" noTextEdit="1"/>
              </p:cNvSpPr>
              <p:nvPr/>
            </p:nvSpPr>
            <p:spPr>
              <a:xfrm>
                <a:off x="2733346" y="5029200"/>
                <a:ext cx="3677307" cy="1083758"/>
              </a:xfrm>
              <a:prstGeom prst="rect">
                <a:avLst/>
              </a:prstGeom>
              <a:blipFill>
                <a:blip r:embed="rId6"/>
                <a:stretch>
                  <a:fillRect l="-1724" t="-53488" b="-8953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671629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187E4F-3EDB-894C-90D7-40809D26BFF6}"/>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应用：人脸识别</a:t>
            </a:r>
            <a:r>
              <a:rPr kumimoji="1" lang="en-US" altLang="zh-CN" b="1" dirty="0">
                <a:latin typeface="SimHei" panose="02010609060101010101" pitchFamily="49" charset="-122"/>
                <a:ea typeface="SimHei" panose="02010609060101010101" pitchFamily="49" charset="-122"/>
              </a:rPr>
              <a:t>-</a:t>
            </a:r>
            <a:r>
              <a:rPr kumimoji="1" lang="zh-CN" altLang="en-US" b="1" dirty="0">
                <a:latin typeface="SimHei" panose="02010609060101010101" pitchFamily="49" charset="-122"/>
                <a:ea typeface="SimHei" panose="02010609060101010101" pitchFamily="49" charset="-122"/>
              </a:rPr>
              <a:t>训练阶段</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209E5F1-0BF0-2345-BD21-3965D46485E6}"/>
                  </a:ext>
                </a:extLst>
              </p:cNvPr>
              <p:cNvSpPr>
                <a:spLocks noGrp="1"/>
              </p:cNvSpPr>
              <p:nvPr>
                <p:ph idx="1"/>
              </p:nvPr>
            </p:nvSpPr>
            <p:spPr/>
            <p:txBody>
              <a:bodyPr/>
              <a:lstStyle/>
              <a:p>
                <a:pPr algn="just">
                  <a:lnSpc>
                    <a:spcPct val="120000"/>
                  </a:lnSpc>
                </a:pPr>
                <a:r>
                  <a:rPr lang="zh-CN" altLang="en-US" sz="2600" dirty="0">
                    <a:latin typeface="微软雅黑" panose="020B0503020204020204" pitchFamily="34" charset="-122"/>
                    <a:ea typeface="微软雅黑" panose="020B0503020204020204" pitchFamily="34" charset="-122"/>
                  </a:rPr>
                  <a:t>一般取</a:t>
                </a:r>
                <a14:m>
                  <m:oMath xmlns:m="http://schemas.openxmlformats.org/officeDocument/2006/math">
                    <m:r>
                      <a:rPr lang="en-US" altLang="zh-CN" sz="2600">
                        <a:latin typeface="Cambria Math" panose="02040503050406030204" pitchFamily="18" charset="0"/>
                        <a:ea typeface="微软雅黑" panose="020B0503020204020204" pitchFamily="34" charset="-122"/>
                      </a:rPr>
                      <m:t>𝑎</m:t>
                    </m:r>
                    <m:r>
                      <a:rPr lang="en-US" altLang="zh-CN" sz="2600">
                        <a:latin typeface="Cambria Math" panose="02040503050406030204" pitchFamily="18" charset="0"/>
                        <a:ea typeface="微软雅黑" panose="020B0503020204020204" pitchFamily="34" charset="-122"/>
                      </a:rPr>
                      <m:t>=99%</m:t>
                    </m:r>
                  </m:oMath>
                </a14:m>
                <a:r>
                  <a:rPr lang="zh-CN" altLang="en-US" sz="2600" dirty="0">
                    <a:latin typeface="微软雅黑" panose="020B0503020204020204" pitchFamily="34" charset="-122"/>
                    <a:ea typeface="微软雅黑" panose="020B0503020204020204" pitchFamily="34" charset="-122"/>
                  </a:rPr>
                  <a:t> 即使训练样本在前</a:t>
                </a:r>
                <a:r>
                  <a:rPr lang="en-US" altLang="zh-CN" sz="2600" dirty="0">
                    <a:latin typeface="微软雅黑" panose="020B0503020204020204" pitchFamily="34" charset="-122"/>
                    <a:ea typeface="微软雅黑" panose="020B0503020204020204" pitchFamily="34" charset="-122"/>
                  </a:rPr>
                  <a:t>p</a:t>
                </a:r>
                <a:r>
                  <a:rPr lang="zh-CN" altLang="en-US" sz="2600" dirty="0">
                    <a:latin typeface="微软雅黑" panose="020B0503020204020204" pitchFamily="34" charset="-122"/>
                    <a:ea typeface="微软雅黑" panose="020B0503020204020204" pitchFamily="34" charset="-122"/>
                  </a:rPr>
                  <a:t>个特征向量集上的投影有</a:t>
                </a:r>
                <a:r>
                  <a:rPr lang="en-US" altLang="zh-CN" sz="2600" dirty="0">
                    <a:latin typeface="微软雅黑" panose="020B0503020204020204" pitchFamily="34" charset="-122"/>
                    <a:ea typeface="微软雅黑" panose="020B0503020204020204" pitchFamily="34" charset="-122"/>
                  </a:rPr>
                  <a:t>99%</a:t>
                </a:r>
                <a:r>
                  <a:rPr lang="zh-CN" altLang="en-US" sz="2600" dirty="0">
                    <a:latin typeface="微软雅黑" panose="020B0503020204020204" pitchFamily="34" charset="-122"/>
                    <a:ea typeface="微软雅黑" panose="020B0503020204020204" pitchFamily="34" charset="-122"/>
                  </a:rPr>
                  <a:t>的能量</a:t>
                </a:r>
                <a:endParaRPr lang="en-US" altLang="zh-CN" sz="2600" dirty="0">
                  <a:latin typeface="微软雅黑" panose="020B0503020204020204" pitchFamily="34" charset="-122"/>
                  <a:ea typeface="微软雅黑" panose="020B0503020204020204" pitchFamily="34" charset="-122"/>
                </a:endParaRPr>
              </a:p>
              <a:p>
                <a:pPr algn="just">
                  <a:lnSpc>
                    <a:spcPct val="120000"/>
                  </a:lnSpc>
                </a:pPr>
                <a:r>
                  <a:rPr lang="zh-CN" altLang="en-US" sz="2600" dirty="0">
                    <a:latin typeface="微软雅黑" panose="020B0503020204020204" pitchFamily="34" charset="-122"/>
                    <a:ea typeface="微软雅黑" panose="020B0503020204020204" pitchFamily="34" charset="-122"/>
                  </a:rPr>
                  <a:t>求出原协方差矩阵的特征向量</a:t>
                </a:r>
                <a:endParaRPr lang="en-US" altLang="zh-CN" sz="2600" dirty="0">
                  <a:latin typeface="微软雅黑" panose="020B0503020204020204" pitchFamily="34" charset="-122"/>
                  <a:ea typeface="微软雅黑" panose="020B0503020204020204" pitchFamily="34" charset="-122"/>
                </a:endParaRPr>
              </a:p>
              <a:p>
                <a:pPr marL="0" indent="0" algn="just">
                  <a:lnSpc>
                    <a:spcPct val="120000"/>
                  </a:lnSpc>
                  <a:buNone/>
                </a:pPr>
                <a14:m>
                  <m:oMathPara xmlns:m="http://schemas.openxmlformats.org/officeDocument/2006/math">
                    <m:oMathParaPr>
                      <m:jc m:val="centerGroup"/>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𝑢</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=1,2,...,</m:t>
                      </m:r>
                      <m:r>
                        <a:rPr lang="zh-CN" altLang="en-US" i="1">
                          <a:solidFill>
                            <a:srgbClr val="000000"/>
                          </a:solidFill>
                          <a:latin typeface="Cambria Math" panose="02040503050406030204" pitchFamily="18" charset="0"/>
                        </a:rPr>
                        <m:t>𝑝</m:t>
                      </m:r>
                      <m:r>
                        <a:rPr lang="zh-CN" altLang="en-US" i="1">
                          <a:solidFill>
                            <a:srgbClr val="000000"/>
                          </a:solidFill>
                          <a:latin typeface="Cambria Math" panose="02040503050406030204" pitchFamily="18" charset="0"/>
                        </a:rPr>
                        <m:t>)</m:t>
                      </m:r>
                    </m:oMath>
                  </m:oMathPara>
                </a14:m>
                <a:endParaRPr lang="en-US" altLang="zh-CN" sz="2600" dirty="0">
                  <a:latin typeface="微软雅黑" panose="020B0503020204020204" pitchFamily="34" charset="-122"/>
                  <a:ea typeface="微软雅黑" panose="020B0503020204020204" pitchFamily="34" charset="-122"/>
                </a:endParaRPr>
              </a:p>
              <a:p>
                <a:pPr algn="just">
                  <a:lnSpc>
                    <a:spcPct val="120000"/>
                  </a:lnSpc>
                </a:pPr>
                <a:r>
                  <a:rPr lang="zh-CN" altLang="en-US" sz="2600" dirty="0">
                    <a:latin typeface="微软雅黑" panose="020B0503020204020204" pitchFamily="34" charset="-122"/>
                    <a:ea typeface="微软雅黑" panose="020B0503020204020204" pitchFamily="34" charset="-122"/>
                  </a:rPr>
                  <a:t>则“特征脸”空间为：</a:t>
                </a:r>
                <a:endParaRPr lang="en-US" altLang="zh-CN" sz="2600" dirty="0">
                  <a:latin typeface="微软雅黑" panose="020B0503020204020204" pitchFamily="34" charset="-122"/>
                  <a:ea typeface="微软雅黑" panose="020B0503020204020204" pitchFamily="34" charset="-122"/>
                </a:endParaRPr>
              </a:p>
              <a:p>
                <a:pPr marL="0" indent="0" algn="just">
                  <a:lnSpc>
                    <a:spcPct val="120000"/>
                  </a:lnSpc>
                  <a:buNone/>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𝑤</m:t>
                      </m:r>
                      <m:r>
                        <a:rPr lang="zh-CN" altLang="en-US" i="1">
                          <a:solidFill>
                            <a:srgbClr val="000000"/>
                          </a:solidFill>
                          <a:latin typeface="Cambria Math" panose="02040503050406030204" pitchFamily="18" charset="0"/>
                        </a:rPr>
                        <m:t>=</m:t>
                      </m:r>
                      <m:d>
                        <m:dPr>
                          <m:ctrlPr>
                            <a:rPr lang="zh-CN" altLang="en-US" i="1">
                              <a:solidFill>
                                <a:srgbClr val="000000"/>
                              </a:solidFill>
                              <a:latin typeface="Cambria Math" panose="02040503050406030204" pitchFamily="18" charset="0"/>
                            </a:rPr>
                          </m:ctrlPr>
                        </m:dP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𝑢</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𝑢</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𝑢</m:t>
                              </m:r>
                            </m:e>
                            <m:sub>
                              <m:r>
                                <a:rPr lang="zh-CN" altLang="en-US" i="1">
                                  <a:solidFill>
                                    <a:srgbClr val="000000"/>
                                  </a:solidFill>
                                  <a:latin typeface="Cambria Math" panose="02040503050406030204" pitchFamily="18" charset="0"/>
                                </a:rPr>
                                <m:t>𝑝</m:t>
                              </m:r>
                            </m:sub>
                          </m:sSub>
                        </m:e>
                      </m:d>
                    </m:oMath>
                  </m:oMathPara>
                </a14:m>
                <a:endParaRPr lang="zh-CN" altLang="en-US" dirty="0"/>
              </a:p>
              <a:p>
                <a:pPr algn="just">
                  <a:lnSpc>
                    <a:spcPct val="120000"/>
                  </a:lnSpc>
                </a:pPr>
                <a:endParaRPr lang="zh-CN" altLang="en-US" sz="2600" dirty="0">
                  <a:latin typeface="微软雅黑" panose="020B0503020204020204" pitchFamily="34" charset="-122"/>
                  <a:ea typeface="微软雅黑" panose="020B0503020204020204" pitchFamily="34" charset="-122"/>
                </a:endParaRPr>
              </a:p>
              <a:p>
                <a:pPr algn="just">
                  <a:lnSpc>
                    <a:spcPct val="120000"/>
                  </a:lnSpc>
                </a:pPr>
                <a:endParaRPr lang="zh-CN" altLang="en-US" dirty="0">
                  <a:latin typeface="微软雅黑" panose="020B0503020204020204" pitchFamily="34" charset="-122"/>
                  <a:ea typeface="微软雅黑" panose="020B0503020204020204" pitchFamily="34" charset="-122"/>
                </a:endParaRPr>
              </a:p>
              <a:p>
                <a:pPr algn="just">
                  <a:lnSpc>
                    <a:spcPct val="120000"/>
                  </a:lnSpc>
                </a:pPr>
                <a:endParaRPr lang="en-US" altLang="ja-JP" sz="2600" dirty="0">
                  <a:latin typeface="微软雅黑" panose="020B0503020204020204" pitchFamily="34" charset="-122"/>
                  <a:ea typeface="微软雅黑" panose="020B0503020204020204" pitchFamily="34" charset="-122"/>
                </a:endParaRPr>
              </a:p>
              <a:p>
                <a:endParaRPr kumimoji="1" lang="zh-CN" altLang="en-US" dirty="0"/>
              </a:p>
            </p:txBody>
          </p:sp>
        </mc:Choice>
        <mc:Fallback xmlns="">
          <p:sp>
            <p:nvSpPr>
              <p:cNvPr id="3" name="内容占位符 2">
                <a:extLst>
                  <a:ext uri="{FF2B5EF4-FFF2-40B4-BE49-F238E27FC236}">
                    <a16:creationId xmlns:a16="http://schemas.microsoft.com/office/drawing/2014/main" id="{C209E5F1-0BF0-2345-BD21-3965D46485E6}"/>
                  </a:ext>
                </a:extLst>
              </p:cNvPr>
              <p:cNvSpPr>
                <a:spLocks noGrp="1" noRot="1" noChangeAspect="1" noMove="1" noResize="1" noEditPoints="1" noAdjustHandles="1" noChangeArrowheads="1" noChangeShapeType="1" noTextEdit="1"/>
              </p:cNvSpPr>
              <p:nvPr>
                <p:ph idx="1"/>
              </p:nvPr>
            </p:nvSpPr>
            <p:spPr>
              <a:blipFill>
                <a:blip r:embed="rId3"/>
                <a:stretch>
                  <a:fillRect l="-1286" t="-291" r="-12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62269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187E4F-3EDB-894C-90D7-40809D26BFF6}"/>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应用：人脸识别</a:t>
            </a:r>
            <a:r>
              <a:rPr kumimoji="1" lang="en-US" altLang="zh-CN" b="1" dirty="0">
                <a:latin typeface="SimHei" panose="02010609060101010101" pitchFamily="49" charset="-122"/>
                <a:ea typeface="SimHei" panose="02010609060101010101" pitchFamily="49" charset="-122"/>
              </a:rPr>
              <a:t>-</a:t>
            </a:r>
            <a:r>
              <a:rPr kumimoji="1" lang="zh-CN" altLang="en-US" b="1" dirty="0">
                <a:latin typeface="SimHei" panose="02010609060101010101" pitchFamily="49" charset="-122"/>
                <a:ea typeface="SimHei" panose="02010609060101010101" pitchFamily="49" charset="-122"/>
              </a:rPr>
              <a:t>训练阶段</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209E5F1-0BF0-2345-BD21-3965D46485E6}"/>
                  </a:ext>
                </a:extLst>
              </p:cNvPr>
              <p:cNvSpPr>
                <a:spLocks noGrp="1"/>
              </p:cNvSpPr>
              <p:nvPr>
                <p:ph idx="1"/>
              </p:nvPr>
            </p:nvSpPr>
            <p:spPr>
              <a:xfrm>
                <a:off x="628650" y="1825625"/>
                <a:ext cx="7886700" cy="3279775"/>
              </a:xfrm>
            </p:spPr>
            <p:txBody>
              <a:bodyPr/>
              <a:lstStyle/>
              <a:p>
                <a:pPr algn="just">
                  <a:lnSpc>
                    <a:spcPct val="120000"/>
                  </a:lnSpc>
                </a:pPr>
                <a:r>
                  <a:rPr lang="zh-CN" altLang="en-US" sz="2600" b="1" dirty="0">
                    <a:latin typeface="微软雅黑" panose="020B0503020204020204" pitchFamily="34" charset="-122"/>
                    <a:ea typeface="微软雅黑" panose="020B0503020204020204" pitchFamily="34" charset="-122"/>
                  </a:rPr>
                  <a:t>第六步：</a:t>
                </a:r>
                <a:r>
                  <a:rPr lang="zh-CN" altLang="en-US" sz="2600" dirty="0">
                    <a:latin typeface="微软雅黑" panose="020B0503020204020204" pitchFamily="34" charset="-122"/>
                    <a:ea typeface="微软雅黑" panose="020B0503020204020204" pitchFamily="34" charset="-122"/>
                  </a:rPr>
                  <a:t>将每一幅人脸与平均脸的差值脸矢量投影到“特征脸”空间，即</a:t>
                </a:r>
                <a:endParaRPr lang="en-US" altLang="zh-CN" sz="2600" dirty="0">
                  <a:latin typeface="微软雅黑" panose="020B0503020204020204" pitchFamily="34" charset="-122"/>
                  <a:ea typeface="微软雅黑" panose="020B0503020204020204" pitchFamily="34" charset="-122"/>
                </a:endParaRPr>
              </a:p>
              <a:p>
                <a:pPr marL="0" indent="0" algn="just">
                  <a:lnSpc>
                    <a:spcPct val="120000"/>
                  </a:lnSpc>
                  <a:buNone/>
                </a:pPr>
                <a:endParaRPr lang="zh-CN" altLang="en-US" sz="2600" dirty="0">
                  <a:latin typeface="微软雅黑" panose="020B0503020204020204" pitchFamily="34" charset="-122"/>
                  <a:ea typeface="微软雅黑" panose="020B0503020204020204" pitchFamily="34" charset="-122"/>
                </a:endParaRPr>
              </a:p>
              <a:p>
                <a:pPr marL="0" indent="0">
                  <a:buNone/>
                </a:pPr>
                <a14:m>
                  <m:oMathPara xmlns:m="http://schemas.openxmlformats.org/officeDocument/2006/math">
                    <m:oMathParaPr>
                      <m:jc m:val="centerGroup"/>
                    </m:oMathParaPr>
                    <m:oMath xmlns:m="http://schemas.openxmlformats.org/officeDocument/2006/math">
                      <m:sSub>
                        <m:sSubPr>
                          <m:ctrlPr>
                            <a:rPr lang="zh-CN" altLang="en-US" i="1">
                              <a:solidFill>
                                <a:srgbClr val="000000"/>
                              </a:solidFill>
                              <a:latin typeface="Cambria Math" panose="02040503050406030204" pitchFamily="18" charset="0"/>
                            </a:rPr>
                          </m:ctrlPr>
                        </m:sSubPr>
                        <m:e>
                          <m:r>
                            <m:rPr>
                              <m:sty m:val="p"/>
                            </m:rPr>
                            <a:rPr lang="zh-CN" altLang="en-US" i="1">
                              <a:solidFill>
                                <a:srgbClr val="000000"/>
                              </a:solidFill>
                              <a:latin typeface="Cambria Math" panose="02040503050406030204" pitchFamily="18" charset="0"/>
                            </a:rPr>
                            <m:t>Ω</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𝑤</m:t>
                          </m:r>
                        </m:e>
                        <m:sup>
                          <m:r>
                            <a:rPr lang="zh-CN" altLang="en-US" i="1">
                              <a:solidFill>
                                <a:srgbClr val="000000"/>
                              </a:solidFill>
                              <a:latin typeface="Cambria Math" panose="02040503050406030204" pitchFamily="18" charset="0"/>
                            </a:rPr>
                            <m:t>𝑇</m:t>
                          </m:r>
                        </m:sup>
                      </m:s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𝑑</m:t>
                          </m:r>
                        </m:e>
                        <m:sub>
                          <m:r>
                            <a:rPr lang="zh-CN" altLang="en-US" i="1">
                              <a:solidFill>
                                <a:srgbClr val="000000"/>
                              </a:solidFill>
                              <a:latin typeface="Cambria Math" panose="02040503050406030204" pitchFamily="18" charset="0"/>
                            </a:rPr>
                            <m:t>𝑖</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=1,2,...,96</m:t>
                          </m:r>
                        </m:e>
                      </m:d>
                    </m:oMath>
                  </m:oMathPara>
                </a14:m>
                <a:endParaRPr lang="zh-CN" altLang="en-US" dirty="0"/>
              </a:p>
              <a:p>
                <a:endParaRPr kumimoji="1" lang="zh-CN" altLang="en-US" dirty="0"/>
              </a:p>
            </p:txBody>
          </p:sp>
        </mc:Choice>
        <mc:Fallback xmlns="">
          <p:sp>
            <p:nvSpPr>
              <p:cNvPr id="3" name="内容占位符 2">
                <a:extLst>
                  <a:ext uri="{FF2B5EF4-FFF2-40B4-BE49-F238E27FC236}">
                    <a16:creationId xmlns:a16="http://schemas.microsoft.com/office/drawing/2014/main" id="{C209E5F1-0BF0-2345-BD21-3965D46485E6}"/>
                  </a:ext>
                </a:extLst>
              </p:cNvPr>
              <p:cNvSpPr>
                <a:spLocks noGrp="1" noRot="1" noChangeAspect="1" noMove="1" noResize="1" noEditPoints="1" noAdjustHandles="1" noChangeArrowheads="1" noChangeShapeType="1" noTextEdit="1"/>
              </p:cNvSpPr>
              <p:nvPr>
                <p:ph idx="1"/>
              </p:nvPr>
            </p:nvSpPr>
            <p:spPr>
              <a:xfrm>
                <a:off x="628650" y="1825625"/>
                <a:ext cx="7886700" cy="3279775"/>
              </a:xfrm>
              <a:blipFill>
                <a:blip r:embed="rId3"/>
                <a:stretch>
                  <a:fillRect l="-1286" t="-385" r="-1286"/>
                </a:stretch>
              </a:blipFill>
            </p:spPr>
            <p:txBody>
              <a:bodyPr/>
              <a:lstStyle/>
              <a:p>
                <a:r>
                  <a:rPr lang="en-CN">
                    <a:noFill/>
                  </a:rPr>
                  <a:t> </a:t>
                </a:r>
              </a:p>
            </p:txBody>
          </p:sp>
        </mc:Fallback>
      </mc:AlternateContent>
    </p:spTree>
    <p:extLst>
      <p:ext uri="{BB962C8B-B14F-4D97-AF65-F5344CB8AC3E}">
        <p14:creationId xmlns:p14="http://schemas.microsoft.com/office/powerpoint/2010/main" val="10172857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187E4F-3EDB-894C-90D7-40809D26BFF6}"/>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应用：人脸识别</a:t>
            </a:r>
            <a:r>
              <a:rPr kumimoji="1" lang="en-US" altLang="zh-CN" b="1" dirty="0">
                <a:latin typeface="SimHei" panose="02010609060101010101" pitchFamily="49" charset="-122"/>
                <a:ea typeface="SimHei" panose="02010609060101010101" pitchFamily="49" charset="-122"/>
              </a:rPr>
              <a:t>-</a:t>
            </a:r>
            <a:r>
              <a:rPr kumimoji="1" lang="zh-CN" altLang="en-US" b="1" dirty="0">
                <a:latin typeface="SimHei" panose="02010609060101010101" pitchFamily="49" charset="-122"/>
                <a:ea typeface="SimHei" panose="02010609060101010101" pitchFamily="49" charset="-122"/>
              </a:rPr>
              <a:t>分类阶段</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209E5F1-0BF0-2345-BD21-3965D46485E6}"/>
                  </a:ext>
                </a:extLst>
              </p:cNvPr>
              <p:cNvSpPr>
                <a:spLocks noGrp="1"/>
              </p:cNvSpPr>
              <p:nvPr>
                <p:ph idx="1"/>
              </p:nvPr>
            </p:nvSpPr>
            <p:spPr>
              <a:xfrm>
                <a:off x="628650" y="1710786"/>
                <a:ext cx="8058150" cy="4232814"/>
              </a:xfrm>
            </p:spPr>
            <p:txBody>
              <a:bodyPr>
                <a:normAutofit/>
              </a:bodyPr>
              <a:lstStyle/>
              <a:p>
                <a:pPr algn="just">
                  <a:lnSpc>
                    <a:spcPct val="120000"/>
                  </a:lnSpc>
                  <a:buClr>
                    <a:schemeClr val="tx1"/>
                  </a:buClr>
                </a:pPr>
                <a:r>
                  <a:rPr lang="zh-CN" altLang="en-US" sz="2600" dirty="0">
                    <a:latin typeface="微软雅黑" panose="020B0503020204020204" pitchFamily="34" charset="-122"/>
                    <a:ea typeface="微软雅黑" panose="020B0503020204020204" pitchFamily="34" charset="-122"/>
                  </a:rPr>
                  <a:t>确定测试样本与哪一类的训练样本最近</a:t>
                </a:r>
                <a:endParaRPr lang="en-US" altLang="zh-CN" sz="2600" dirty="0">
                  <a:latin typeface="微软雅黑" panose="020B0503020204020204" pitchFamily="34" charset="-122"/>
                  <a:ea typeface="微软雅黑" panose="020B0503020204020204" pitchFamily="34" charset="-122"/>
                </a:endParaRPr>
              </a:p>
              <a:p>
                <a:pPr algn="just">
                  <a:lnSpc>
                    <a:spcPct val="120000"/>
                  </a:lnSpc>
                  <a:buClr>
                    <a:schemeClr val="tx1"/>
                  </a:buClr>
                </a:pPr>
                <a:r>
                  <a:rPr lang="zh-CN" altLang="en-US" sz="2600" b="1" dirty="0">
                    <a:latin typeface="微软雅黑" panose="020B0503020204020204" pitchFamily="34" charset="-122"/>
                    <a:ea typeface="微软雅黑" panose="020B0503020204020204" pitchFamily="34" charset="-122"/>
                  </a:rPr>
                  <a:t>第一步：</a:t>
                </a:r>
                <a:r>
                  <a:rPr lang="zh-CN" altLang="en-US" sz="2600" dirty="0">
                    <a:latin typeface="微软雅黑" panose="020B0503020204020204" pitchFamily="34" charset="-122"/>
                    <a:ea typeface="微软雅黑" panose="020B0503020204020204" pitchFamily="34" charset="-122"/>
                  </a:rPr>
                  <a:t>将待识别的人脸图像</a:t>
                </a:r>
                <a14:m>
                  <m:oMath xmlns:m="http://schemas.openxmlformats.org/officeDocument/2006/math">
                    <m:r>
                      <m:rPr>
                        <m:sty m:val="p"/>
                      </m:rPr>
                      <a:rPr lang="zh-CN" altLang="en-US" sz="2600">
                        <a:latin typeface="Cambria Math" panose="02040503050406030204" pitchFamily="18" charset="0"/>
                        <a:ea typeface="微软雅黑" panose="020B0503020204020204" pitchFamily="34" charset="-122"/>
                      </a:rPr>
                      <m:t>Γ</m:t>
                    </m:r>
                  </m:oMath>
                </a14:m>
                <a:r>
                  <a:rPr lang="zh-CN" altLang="en-US" sz="2600" dirty="0">
                    <a:latin typeface="微软雅黑" panose="020B0503020204020204" pitchFamily="34" charset="-122"/>
                    <a:ea typeface="微软雅黑" panose="020B0503020204020204" pitchFamily="34" charset="-122"/>
                  </a:rPr>
                  <a:t>与平均脸的差值脸投影到特征空间，得到其特征向量表示：</a:t>
                </a:r>
                <a:endParaRPr lang="en-US" altLang="zh-CN" sz="2600" i="1" dirty="0">
                  <a:latin typeface="Cambria Math" panose="02040503050406030204" pitchFamily="18" charset="0"/>
                  <a:ea typeface="微软雅黑" panose="020B0503020204020204" pitchFamily="34" charset="-122"/>
                </a:endParaRPr>
              </a:p>
              <a:p>
                <a:pPr marL="0" indent="0" algn="just">
                  <a:buNone/>
                </a:pPr>
                <a14:m>
                  <m:oMathPara xmlns:m="http://schemas.openxmlformats.org/officeDocument/2006/math">
                    <m:oMathParaPr>
                      <m:jc m:val="centerGroup"/>
                    </m:oMathParaPr>
                    <m:oMath xmlns:m="http://schemas.openxmlformats.org/officeDocument/2006/math">
                      <m:sSup>
                        <m:sSupPr>
                          <m:ctrlPr>
                            <a:rPr lang="zh-CN" altLang="en-US" sz="2600" i="1">
                              <a:latin typeface="Cambria Math" panose="02040503050406030204" pitchFamily="18" charset="0"/>
                              <a:ea typeface="微软雅黑" panose="020B0503020204020204" pitchFamily="34" charset="-122"/>
                            </a:rPr>
                          </m:ctrlPr>
                        </m:sSupPr>
                        <m:e>
                          <m:r>
                            <m:rPr>
                              <m:sty m:val="p"/>
                            </m:rPr>
                            <a:rPr lang="zh-CN" altLang="en-US" sz="2600">
                              <a:latin typeface="Cambria Math" panose="02040503050406030204" pitchFamily="18" charset="0"/>
                              <a:ea typeface="微软雅黑" panose="020B0503020204020204" pitchFamily="34" charset="-122"/>
                            </a:rPr>
                            <m:t>Ω</m:t>
                          </m:r>
                        </m:e>
                        <m:sup>
                          <m:r>
                            <m:rPr>
                              <m:sty m:val="p"/>
                            </m:rPr>
                            <a:rPr lang="zh-CN" altLang="en-US" sz="2600">
                              <a:latin typeface="Cambria Math" panose="02040503050406030204" pitchFamily="18" charset="0"/>
                              <a:ea typeface="微软雅黑" panose="020B0503020204020204" pitchFamily="34" charset="-122"/>
                            </a:rPr>
                            <m:t>Γ</m:t>
                          </m:r>
                        </m:sup>
                      </m:sSup>
                      <m:r>
                        <a:rPr lang="zh-CN" altLang="en-US" sz="2600">
                          <a:latin typeface="Cambria Math" panose="02040503050406030204" pitchFamily="18" charset="0"/>
                          <a:ea typeface="微软雅黑" panose="020B0503020204020204" pitchFamily="34" charset="-122"/>
                        </a:rPr>
                        <m:t>=</m:t>
                      </m:r>
                      <m:sSup>
                        <m:sSupPr>
                          <m:ctrlPr>
                            <a:rPr lang="zh-CN" altLang="en-US" sz="2600" i="1">
                              <a:latin typeface="Cambria Math" panose="02040503050406030204" pitchFamily="18" charset="0"/>
                              <a:ea typeface="微软雅黑" panose="020B0503020204020204" pitchFamily="34" charset="-122"/>
                            </a:rPr>
                          </m:ctrlPr>
                        </m:sSupPr>
                        <m:e>
                          <m:r>
                            <a:rPr lang="zh-CN" altLang="en-US" sz="2600">
                              <a:latin typeface="Cambria Math" panose="02040503050406030204" pitchFamily="18" charset="0"/>
                              <a:ea typeface="微软雅黑" panose="020B0503020204020204" pitchFamily="34" charset="-122"/>
                            </a:rPr>
                            <m:t>𝑤</m:t>
                          </m:r>
                        </m:e>
                        <m:sup>
                          <m:r>
                            <a:rPr lang="zh-CN" altLang="en-US" sz="2600">
                              <a:latin typeface="Cambria Math" panose="02040503050406030204" pitchFamily="18" charset="0"/>
                              <a:ea typeface="微软雅黑" panose="020B0503020204020204" pitchFamily="34" charset="-122"/>
                            </a:rPr>
                            <m:t>𝑇</m:t>
                          </m:r>
                        </m:sup>
                      </m:sSup>
                      <m:d>
                        <m:dPr>
                          <m:ctrlPr>
                            <a:rPr lang="zh-CN" altLang="en-US" sz="2600" i="1">
                              <a:latin typeface="Cambria Math" panose="02040503050406030204" pitchFamily="18" charset="0"/>
                              <a:ea typeface="微软雅黑" panose="020B0503020204020204" pitchFamily="34" charset="-122"/>
                            </a:rPr>
                          </m:ctrlPr>
                        </m:dPr>
                        <m:e>
                          <m:r>
                            <m:rPr>
                              <m:sty m:val="p"/>
                            </m:rPr>
                            <a:rPr lang="zh-CN" altLang="en-US" sz="2600">
                              <a:latin typeface="Cambria Math" panose="02040503050406030204" pitchFamily="18" charset="0"/>
                              <a:ea typeface="微软雅黑" panose="020B0503020204020204" pitchFamily="34" charset="-122"/>
                            </a:rPr>
                            <m:t>Γ</m:t>
                          </m:r>
                          <m:r>
                            <a:rPr lang="zh-CN" altLang="en-US" sz="2600">
                              <a:latin typeface="Cambria Math" panose="02040503050406030204" pitchFamily="18" charset="0"/>
                              <a:ea typeface="微软雅黑" panose="020B0503020204020204" pitchFamily="34" charset="-122"/>
                            </a:rPr>
                            <m:t>−</m:t>
                          </m:r>
                          <m:r>
                            <m:rPr>
                              <m:sty m:val="p"/>
                            </m:rPr>
                            <a:rPr lang="zh-CN" altLang="en-US" sz="2600">
                              <a:latin typeface="Cambria Math" panose="02040503050406030204" pitchFamily="18" charset="0"/>
                              <a:ea typeface="微软雅黑" panose="020B0503020204020204" pitchFamily="34" charset="-122"/>
                            </a:rPr>
                            <m:t>Ψ</m:t>
                          </m:r>
                        </m:e>
                      </m:d>
                    </m:oMath>
                  </m:oMathPara>
                </a14:m>
                <a:endParaRPr lang="en-US" altLang="zh-CN" sz="2600" b="1" dirty="0">
                  <a:latin typeface="微软雅黑" panose="020B0503020204020204" pitchFamily="34" charset="-122"/>
                  <a:ea typeface="微软雅黑" panose="020B0503020204020204" pitchFamily="34" charset="-122"/>
                </a:endParaRPr>
              </a:p>
              <a:p>
                <a:pPr algn="just"/>
                <a:r>
                  <a:rPr lang="zh-CN" altLang="en-US" sz="2600" b="1" dirty="0">
                    <a:latin typeface="微软雅黑" panose="020B0503020204020204" pitchFamily="34" charset="-122"/>
                    <a:ea typeface="微软雅黑" panose="020B0503020204020204" pitchFamily="34" charset="-122"/>
                  </a:rPr>
                  <a:t>第二步：</a:t>
                </a:r>
                <a:r>
                  <a:rPr lang="zh-CN" altLang="en-US" sz="2600" dirty="0">
                    <a:latin typeface="微软雅黑" panose="020B0503020204020204" pitchFamily="34" charset="-122"/>
                    <a:ea typeface="微软雅黑" panose="020B0503020204020204" pitchFamily="34" charset="-122"/>
                  </a:rPr>
                  <a:t>将每一训练样本按照第一步的方式进行投影，求出每一类样本的平均脸</a:t>
                </a:r>
              </a:p>
              <a:p>
                <a:pPr algn="just"/>
                <a:r>
                  <a:rPr lang="zh-CN" altLang="en-US" sz="2600" b="1" dirty="0">
                    <a:latin typeface="微软雅黑" panose="020B0503020204020204" pitchFamily="34" charset="-122"/>
                    <a:ea typeface="微软雅黑" panose="020B0503020204020204" pitchFamily="34" charset="-122"/>
                  </a:rPr>
                  <a:t>第三步：</a:t>
                </a:r>
                <a:r>
                  <a:rPr lang="zh-CN" altLang="en-US" sz="2600" dirty="0">
                    <a:latin typeface="微软雅黑" panose="020B0503020204020204" pitchFamily="34" charset="-122"/>
                    <a:ea typeface="微软雅黑" panose="020B0503020204020204" pitchFamily="34" charset="-122"/>
                  </a:rPr>
                  <a:t>找出距离待识别的人脸图像最近的类平均脸，将该平均脸的类别作为待识别的人脸图像的类别</a:t>
                </a:r>
              </a:p>
            </p:txBody>
          </p:sp>
        </mc:Choice>
        <mc:Fallback xmlns="">
          <p:sp>
            <p:nvSpPr>
              <p:cNvPr id="3" name="内容占位符 2">
                <a:extLst>
                  <a:ext uri="{FF2B5EF4-FFF2-40B4-BE49-F238E27FC236}">
                    <a16:creationId xmlns:a16="http://schemas.microsoft.com/office/drawing/2014/main" id="{C209E5F1-0BF0-2345-BD21-3965D46485E6}"/>
                  </a:ext>
                </a:extLst>
              </p:cNvPr>
              <p:cNvSpPr>
                <a:spLocks noGrp="1" noRot="1" noChangeAspect="1" noMove="1" noResize="1" noEditPoints="1" noAdjustHandles="1" noChangeArrowheads="1" noChangeShapeType="1" noTextEdit="1"/>
              </p:cNvSpPr>
              <p:nvPr>
                <p:ph idx="1"/>
              </p:nvPr>
            </p:nvSpPr>
            <p:spPr>
              <a:xfrm>
                <a:off x="628650" y="1710786"/>
                <a:ext cx="8058150" cy="4232814"/>
              </a:xfrm>
              <a:blipFill>
                <a:blip r:embed="rId3"/>
                <a:stretch>
                  <a:fillRect l="-1260" t="-299" r="-5512"/>
                </a:stretch>
              </a:blipFill>
            </p:spPr>
            <p:txBody>
              <a:bodyPr/>
              <a:lstStyle/>
              <a:p>
                <a:r>
                  <a:rPr lang="en-CN">
                    <a:noFill/>
                  </a:rPr>
                  <a:t> </a:t>
                </a:r>
              </a:p>
            </p:txBody>
          </p:sp>
        </mc:Fallback>
      </mc:AlternateContent>
    </p:spTree>
    <p:extLst>
      <p:ext uri="{BB962C8B-B14F-4D97-AF65-F5344CB8AC3E}">
        <p14:creationId xmlns:p14="http://schemas.microsoft.com/office/powerpoint/2010/main" val="33199311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187E4F-3EDB-894C-90D7-40809D26BFF6}"/>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应用：人脸识别</a:t>
            </a:r>
            <a:r>
              <a:rPr kumimoji="1" lang="en-US" altLang="zh-CN" b="1" dirty="0">
                <a:latin typeface="SimHei" panose="02010609060101010101" pitchFamily="49" charset="-122"/>
                <a:ea typeface="SimHei" panose="02010609060101010101" pitchFamily="49" charset="-122"/>
              </a:rPr>
              <a:t>-</a:t>
            </a:r>
            <a:r>
              <a:rPr kumimoji="1" lang="zh-CN" altLang="en-US" b="1" dirty="0">
                <a:latin typeface="SimHei" panose="02010609060101010101" pitchFamily="49" charset="-122"/>
                <a:ea typeface="SimHei" panose="02010609060101010101" pitchFamily="49" charset="-122"/>
              </a:rPr>
              <a:t>实验结果</a:t>
            </a:r>
            <a:endParaRPr kumimoji="1" lang="zh-CN" altLang="en-US" dirty="0"/>
          </a:p>
        </p:txBody>
      </p:sp>
      <p:pic>
        <p:nvPicPr>
          <p:cNvPr id="4" name="图片 3">
            <a:extLst>
              <a:ext uri="{FF2B5EF4-FFF2-40B4-BE49-F238E27FC236}">
                <a16:creationId xmlns:a16="http://schemas.microsoft.com/office/drawing/2014/main" id="{BD4DD584-C07A-DF40-B096-1E35ED8E1B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1524000"/>
            <a:ext cx="4356100" cy="4356100"/>
          </a:xfrm>
          <a:prstGeom prst="rect">
            <a:avLst/>
          </a:prstGeom>
        </p:spPr>
      </p:pic>
      <p:sp>
        <p:nvSpPr>
          <p:cNvPr id="5" name="文本框 4">
            <a:extLst>
              <a:ext uri="{FF2B5EF4-FFF2-40B4-BE49-F238E27FC236}">
                <a16:creationId xmlns:a16="http://schemas.microsoft.com/office/drawing/2014/main" id="{F0BAF505-DD8A-964D-BAEE-C267FBBDAD57}"/>
              </a:ext>
            </a:extLst>
          </p:cNvPr>
          <p:cNvSpPr txBox="1"/>
          <p:nvPr/>
        </p:nvSpPr>
        <p:spPr>
          <a:xfrm>
            <a:off x="679451" y="2438400"/>
            <a:ext cx="3740149" cy="1822102"/>
          </a:xfrm>
          <a:prstGeom prst="rect">
            <a:avLst/>
          </a:prstGeom>
          <a:noFill/>
        </p:spPr>
        <p:txBody>
          <a:bodyPr wrap="square" rtlCol="0">
            <a:spAutoFit/>
          </a:bodyPr>
          <a:lstStyle/>
          <a:p>
            <a:pPr algn="just">
              <a:lnSpc>
                <a:spcPct val="150000"/>
              </a:lnSpc>
            </a:pPr>
            <a:r>
              <a:rPr lang="zh-CN" altLang="en-US" sz="2600" dirty="0">
                <a:latin typeface="微软雅黑" panose="020B0503020204020204" pitchFamily="34" charset="-122"/>
                <a:ea typeface="微软雅黑" panose="020B0503020204020204" pitchFamily="34" charset="-122"/>
              </a:rPr>
              <a:t>平均脸及贡献率最大的前八个“</a:t>
            </a:r>
            <a:r>
              <a:rPr lang="en-US" altLang="zh-CN" sz="2600" dirty="0">
                <a:latin typeface="微软雅黑" panose="020B0503020204020204" pitchFamily="34" charset="-122"/>
                <a:ea typeface="微软雅黑" panose="020B0503020204020204" pitchFamily="34" charset="-122"/>
              </a:rPr>
              <a:t>eigenface</a:t>
            </a:r>
            <a:r>
              <a:rPr lang="zh-CN" altLang="en-US" sz="2600" dirty="0">
                <a:latin typeface="微软雅黑" panose="020B0503020204020204" pitchFamily="34" charset="-122"/>
                <a:ea typeface="微软雅黑" panose="020B0503020204020204" pitchFamily="34" charset="-122"/>
              </a:rPr>
              <a:t>”；分类准确率为</a:t>
            </a:r>
            <a:r>
              <a:rPr lang="en-US" altLang="zh-CN" sz="2600" dirty="0">
                <a:latin typeface="微软雅黑" panose="020B0503020204020204" pitchFamily="34" charset="-122"/>
                <a:ea typeface="微软雅黑" panose="020B0503020204020204" pitchFamily="34" charset="-122"/>
              </a:rPr>
              <a:t>71.88%</a:t>
            </a:r>
            <a:r>
              <a:rPr lang="zh-CN" altLang="en-US" sz="26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8280509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40A701B-D5EC-F543-BD64-F5B36E20220E}"/>
              </a:ext>
            </a:extLst>
          </p:cNvPr>
          <p:cNvSpPr txBox="1">
            <a:spLocks/>
          </p:cNvSpPr>
          <p:nvPr/>
        </p:nvSpPr>
        <p:spPr>
          <a:xfrm>
            <a:off x="685800" y="2235200"/>
            <a:ext cx="77724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b="1" dirty="0">
                <a:solidFill>
                  <a:prstClr val="black"/>
                </a:solidFill>
                <a:latin typeface="Arial" panose="020B0604020202020204"/>
                <a:cs typeface="Arial" panose="020B0604020202020204"/>
              </a:rPr>
              <a:t>KPCA</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0849596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187E4F-3EDB-894C-90D7-40809D26BFF6}"/>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背景：</a:t>
            </a:r>
            <a:r>
              <a:rPr kumimoji="1" lang="en-US" altLang="zh-CN" b="1" dirty="0">
                <a:latin typeface="SimHei" panose="02010609060101010101" pitchFamily="49" charset="-122"/>
                <a:ea typeface="SimHei" panose="02010609060101010101" pitchFamily="49" charset="-122"/>
              </a:rPr>
              <a:t>PCA</a:t>
            </a:r>
            <a:r>
              <a:rPr kumimoji="1" lang="zh-CN" altLang="en-US" b="1" dirty="0">
                <a:latin typeface="SimHei" panose="02010609060101010101" pitchFamily="49" charset="-122"/>
                <a:ea typeface="SimHei" panose="02010609060101010101" pitchFamily="49" charset="-122"/>
              </a:rPr>
              <a:t>的缺陷</a:t>
            </a:r>
            <a:endParaRPr kumimoji="1" lang="zh-CN" altLang="en-US" dirty="0"/>
          </a:p>
        </p:txBody>
      </p:sp>
      <p:sp>
        <p:nvSpPr>
          <p:cNvPr id="3" name="内容占位符 2">
            <a:extLst>
              <a:ext uri="{FF2B5EF4-FFF2-40B4-BE49-F238E27FC236}">
                <a16:creationId xmlns:a16="http://schemas.microsoft.com/office/drawing/2014/main" id="{C209E5F1-0BF0-2345-BD21-3965D46485E6}"/>
              </a:ext>
            </a:extLst>
          </p:cNvPr>
          <p:cNvSpPr>
            <a:spLocks noGrp="1"/>
          </p:cNvSpPr>
          <p:nvPr>
            <p:ph idx="1"/>
          </p:nvPr>
        </p:nvSpPr>
        <p:spPr/>
        <p:txBody>
          <a:bodyPr/>
          <a:lstStyle/>
          <a:p>
            <a:pPr algn="just">
              <a:lnSpc>
                <a:spcPct val="120000"/>
              </a:lnSpc>
            </a:pPr>
            <a:r>
              <a:rPr lang="en-US" altLang="zh-CN" sz="2600" dirty="0">
                <a:latin typeface="微软雅黑" panose="020B0503020204020204" pitchFamily="34" charset="-122"/>
                <a:ea typeface="微软雅黑" panose="020B0503020204020204" pitchFamily="34" charset="-122"/>
                <a:sym typeface="+mn-ea"/>
              </a:rPr>
              <a:t>PCA</a:t>
            </a:r>
            <a:r>
              <a:rPr lang="zh-CN" altLang="en-US" sz="2600" dirty="0">
                <a:latin typeface="微软雅黑" panose="020B0503020204020204" pitchFamily="34" charset="-122"/>
                <a:ea typeface="微软雅黑" panose="020B0503020204020204" pitchFamily="34" charset="-122"/>
                <a:sym typeface="+mn-ea"/>
              </a:rPr>
              <a:t>只适用于线性可分的数据集，对于非线性可分的效果较差。</a:t>
            </a:r>
          </a:p>
          <a:p>
            <a:endParaRPr kumimoji="1" lang="zh-CN" altLang="en-US" dirty="0"/>
          </a:p>
        </p:txBody>
      </p:sp>
      <p:pic>
        <p:nvPicPr>
          <p:cNvPr id="4" name="图片 3">
            <a:extLst>
              <a:ext uri="{FF2B5EF4-FFF2-40B4-BE49-F238E27FC236}">
                <a16:creationId xmlns:a16="http://schemas.microsoft.com/office/drawing/2014/main" id="{328204AB-BC2A-4340-89EA-4FFED119156E}"/>
              </a:ext>
            </a:extLst>
          </p:cNvPr>
          <p:cNvPicPr>
            <a:picLocks noChangeAspect="1"/>
          </p:cNvPicPr>
          <p:nvPr/>
        </p:nvPicPr>
        <p:blipFill>
          <a:blip r:embed="rId3"/>
          <a:stretch>
            <a:fillRect/>
          </a:stretch>
        </p:blipFill>
        <p:spPr>
          <a:xfrm>
            <a:off x="838200" y="2895600"/>
            <a:ext cx="2544812" cy="1600200"/>
          </a:xfrm>
          <a:prstGeom prst="rect">
            <a:avLst/>
          </a:prstGeom>
        </p:spPr>
      </p:pic>
      <p:pic>
        <p:nvPicPr>
          <p:cNvPr id="5" name="图片 4">
            <a:extLst>
              <a:ext uri="{FF2B5EF4-FFF2-40B4-BE49-F238E27FC236}">
                <a16:creationId xmlns:a16="http://schemas.microsoft.com/office/drawing/2014/main" id="{BCD9A76E-6243-1747-80B5-B4EA352F4E00}"/>
              </a:ext>
            </a:extLst>
          </p:cNvPr>
          <p:cNvPicPr>
            <a:picLocks noChangeAspect="1"/>
          </p:cNvPicPr>
          <p:nvPr/>
        </p:nvPicPr>
        <p:blipFill>
          <a:blip r:embed="rId4"/>
          <a:stretch>
            <a:fillRect/>
          </a:stretch>
        </p:blipFill>
        <p:spPr>
          <a:xfrm>
            <a:off x="3799843" y="2895600"/>
            <a:ext cx="3362958" cy="1597204"/>
          </a:xfrm>
          <a:prstGeom prst="rect">
            <a:avLst/>
          </a:prstGeom>
        </p:spPr>
      </p:pic>
      <mc:AlternateContent xmlns:mc="http://schemas.openxmlformats.org/markup-compatibility/2006" xmlns:a14="http://schemas.microsoft.com/office/drawing/2010/main">
        <mc:Choice Requires="a14">
          <p:sp>
            <p:nvSpPr>
              <p:cNvPr id="6" name="矩形 47">
                <a:extLst>
                  <a:ext uri="{FF2B5EF4-FFF2-40B4-BE49-F238E27FC236}">
                    <a16:creationId xmlns:a16="http://schemas.microsoft.com/office/drawing/2014/main" id="{86BCB2A8-B70E-2C40-B776-1105FD4F16BB}"/>
                  </a:ext>
                </a:extLst>
              </p:cNvPr>
              <p:cNvSpPr>
                <a:spLocks noChangeArrowheads="1"/>
              </p:cNvSpPr>
              <p:nvPr/>
            </p:nvSpPr>
            <p:spPr bwMode="auto">
              <a:xfrm>
                <a:off x="838201" y="4953000"/>
                <a:ext cx="7886700" cy="89254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Font typeface="Arial" charset="0"/>
                  <a:buNone/>
                </a:pPr>
                <a:r>
                  <a:rPr lang="en-US" altLang="zh-CN" sz="2600" dirty="0">
                    <a:solidFill>
                      <a:prstClr val="black"/>
                    </a:solidFill>
                    <a:sym typeface="+mn-ea"/>
                  </a:rPr>
                  <a:t>Solution</a:t>
                </a:r>
                <a:r>
                  <a:rPr lang="zh-CN" altLang="en-US" sz="2600" dirty="0">
                    <a:solidFill>
                      <a:prstClr val="black"/>
                    </a:solidFill>
                    <a:sym typeface="+mn-ea"/>
                  </a:rPr>
                  <a:t>：将数据通过某个函数</a:t>
                </a:r>
                <a14:m>
                  <m:oMath xmlns:m="http://schemas.openxmlformats.org/officeDocument/2006/math">
                    <m:r>
                      <a:rPr lang="zh-CN" altLang="en-US" sz="2600" i="1">
                        <a:solidFill>
                          <a:prstClr val="black"/>
                        </a:solidFill>
                        <a:latin typeface="Cambria Math" panose="02040503050406030204" pitchFamily="18" charset="0"/>
                        <a:sym typeface="+mn-ea"/>
                      </a:rPr>
                      <m:t>𝜙</m:t>
                    </m:r>
                  </m:oMath>
                </a14:m>
                <a:r>
                  <a:rPr lang="zh-CN" altLang="en-US" sz="2600" dirty="0">
                    <a:solidFill>
                      <a:prstClr val="black"/>
                    </a:solidFill>
                    <a:sym typeface="+mn-ea"/>
                  </a:rPr>
                  <a:t>映射到高维空间，使得其线性可分， 进而可使用</a:t>
                </a:r>
                <a:r>
                  <a:rPr lang="en-US" altLang="zh-CN" sz="2600" dirty="0">
                    <a:solidFill>
                      <a:prstClr val="black"/>
                    </a:solidFill>
                    <a:sym typeface="+mn-ea"/>
                  </a:rPr>
                  <a:t>PCA</a:t>
                </a:r>
                <a:r>
                  <a:rPr lang="zh-CN" altLang="en-US" sz="2600" dirty="0">
                    <a:solidFill>
                      <a:prstClr val="black"/>
                    </a:solidFill>
                    <a:sym typeface="+mn-ea"/>
                  </a:rPr>
                  <a:t>进行降维。</a:t>
                </a:r>
              </a:p>
            </p:txBody>
          </p:sp>
        </mc:Choice>
        <mc:Fallback xmlns="">
          <p:sp>
            <p:nvSpPr>
              <p:cNvPr id="6" name="矩形 47">
                <a:extLst>
                  <a:ext uri="{FF2B5EF4-FFF2-40B4-BE49-F238E27FC236}">
                    <a16:creationId xmlns:a16="http://schemas.microsoft.com/office/drawing/2014/main" id="{86BCB2A8-B70E-2C40-B776-1105FD4F16BB}"/>
                  </a:ext>
                </a:extLst>
              </p:cNvPr>
              <p:cNvSpPr>
                <a:spLocks noRot="1" noChangeAspect="1" noMove="1" noResize="1" noEditPoints="1" noAdjustHandles="1" noChangeArrowheads="1" noChangeShapeType="1" noTextEdit="1"/>
              </p:cNvSpPr>
              <p:nvPr/>
            </p:nvSpPr>
            <p:spPr bwMode="auto">
              <a:xfrm>
                <a:off x="838201" y="4953000"/>
                <a:ext cx="7886700" cy="892544"/>
              </a:xfrm>
              <a:prstGeom prst="rect">
                <a:avLst/>
              </a:prstGeom>
              <a:blipFill>
                <a:blip r:embed="rId5"/>
                <a:stretch>
                  <a:fillRect l="-1449" t="-7042" b="-1549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2647928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5958A306-34A5-B509-A68D-48F058A69472}"/>
              </a:ext>
            </a:extLst>
          </p:cNvPr>
          <p:cNvSpPr txBox="1">
            <a:spLocks noGrp="1"/>
          </p:cNvSpPr>
          <p:nvPr>
            <p:ph type="title"/>
          </p:nvPr>
        </p:nvSpPr>
        <p:spPr>
          <a:xfrm>
            <a:off x="762000" y="715913"/>
            <a:ext cx="5712460" cy="566181"/>
          </a:xfrm>
          <a:prstGeom prst="rect">
            <a:avLst/>
          </a:prstGeom>
        </p:spPr>
        <p:txBody>
          <a:bodyPr vert="horz" wrap="square" lIns="0" tIns="12065" rIns="0" bIns="0" rtlCol="0">
            <a:spAutoFit/>
          </a:bodyPr>
          <a:lstStyle/>
          <a:p>
            <a:pPr marL="12700">
              <a:lnSpc>
                <a:spcPct val="100000"/>
              </a:lnSpc>
              <a:spcBef>
                <a:spcPts val="100"/>
              </a:spcBef>
            </a:pPr>
            <a:r>
              <a:rPr lang="en-US" sz="3600" b="1" spc="-5" dirty="0">
                <a:latin typeface="Arial" panose="020B0604020202020204"/>
                <a:cs typeface="Arial" panose="020B0604020202020204"/>
              </a:rPr>
              <a:t>Problems and Solution</a:t>
            </a:r>
          </a:p>
        </p:txBody>
      </p:sp>
      <p:sp>
        <p:nvSpPr>
          <p:cNvPr id="5" name="object 3">
            <a:extLst>
              <a:ext uri="{FF2B5EF4-FFF2-40B4-BE49-F238E27FC236}">
                <a16:creationId xmlns:a16="http://schemas.microsoft.com/office/drawing/2014/main" id="{8958F919-0714-BC7D-EA15-28DC779811A5}"/>
              </a:ext>
            </a:extLst>
          </p:cNvPr>
          <p:cNvSpPr txBox="1"/>
          <p:nvPr/>
        </p:nvSpPr>
        <p:spPr>
          <a:xfrm>
            <a:off x="535940" y="1447800"/>
            <a:ext cx="7998460" cy="3831176"/>
          </a:xfrm>
          <a:prstGeom prst="rect">
            <a:avLst/>
          </a:prstGeom>
        </p:spPr>
        <p:txBody>
          <a:bodyPr vert="horz" wrap="square" lIns="0" tIns="113664" rIns="0" bIns="0" rtlCol="0">
            <a:spAutoFit/>
          </a:bodyPr>
          <a:lstStyle/>
          <a:p>
            <a:pPr marL="355600" indent="-342900" algn="just">
              <a:lnSpc>
                <a:spcPct val="100000"/>
              </a:lnSpc>
              <a:spcBef>
                <a:spcPts val="895"/>
              </a:spcBef>
              <a:buChar char="•"/>
              <a:tabLst>
                <a:tab pos="354965" algn="l"/>
                <a:tab pos="355600" algn="l"/>
              </a:tabLst>
            </a:pPr>
            <a:r>
              <a:rPr lang="en-US" sz="3200" spc="75" dirty="0">
                <a:cs typeface="Calibri" panose="020F0502020204030204"/>
              </a:rPr>
              <a:t>Problems:</a:t>
            </a:r>
            <a:endParaRPr lang="en-US" sz="3200" dirty="0">
              <a:latin typeface="Calibri" panose="020F0502020204030204"/>
              <a:cs typeface="Calibri" panose="020F0502020204030204"/>
            </a:endParaRPr>
          </a:p>
          <a:p>
            <a:pPr marL="756285" marR="665480" lvl="1" indent="-286385" algn="just">
              <a:lnSpc>
                <a:spcPct val="100000"/>
              </a:lnSpc>
              <a:spcBef>
                <a:spcPts val="690"/>
              </a:spcBef>
              <a:buFont typeface="Arial" panose="020B0604020202020204"/>
              <a:buChar char="–"/>
              <a:tabLst>
                <a:tab pos="756920" algn="l"/>
              </a:tabLst>
            </a:pPr>
            <a:r>
              <a:rPr lang="en-US" sz="3200" spc="-10" dirty="0">
                <a:cs typeface="Calibri" panose="020F0502020204030204"/>
              </a:rPr>
              <a:t>Dimensionality of each face vector will be very large(250,000 for a 512X512 image!)</a:t>
            </a:r>
          </a:p>
          <a:p>
            <a:pPr marL="756285" marR="665480" lvl="1" indent="-286385" algn="just">
              <a:lnSpc>
                <a:spcPct val="100000"/>
              </a:lnSpc>
              <a:spcBef>
                <a:spcPts val="690"/>
              </a:spcBef>
              <a:buFont typeface="Arial" panose="020B0604020202020204"/>
              <a:buChar char="–"/>
              <a:tabLst>
                <a:tab pos="756920" algn="l"/>
              </a:tabLst>
            </a:pPr>
            <a:endParaRPr lang="en-US" sz="3200" dirty="0">
              <a:latin typeface="Calibri" panose="020F0502020204030204"/>
              <a:cs typeface="Calibri" panose="020F0502020204030204"/>
            </a:endParaRPr>
          </a:p>
          <a:p>
            <a:pPr marL="756285" marR="5080" lvl="1" indent="-286385" algn="just">
              <a:lnSpc>
                <a:spcPct val="100000"/>
              </a:lnSpc>
              <a:spcBef>
                <a:spcPts val="670"/>
              </a:spcBef>
              <a:buFont typeface="Arial" panose="020B0604020202020204"/>
              <a:buChar char="–"/>
              <a:tabLst>
                <a:tab pos="756920" algn="l"/>
              </a:tabLst>
            </a:pPr>
            <a:r>
              <a:rPr lang="en-US" sz="3200" spc="-35" dirty="0">
                <a:cs typeface="Calibri" panose="020F0502020204030204"/>
              </a:rPr>
              <a:t>Raw gray levels are sensitive to noise, and lighting conditions.</a:t>
            </a:r>
            <a:endParaRPr sz="3200" dirty="0">
              <a:latin typeface="Calibri" panose="020F0502020204030204"/>
              <a:cs typeface="Calibri" panose="020F0502020204030204"/>
            </a:endParaRPr>
          </a:p>
        </p:txBody>
      </p:sp>
    </p:spTree>
    <p:extLst>
      <p:ext uri="{BB962C8B-B14F-4D97-AF65-F5344CB8AC3E}">
        <p14:creationId xmlns:p14="http://schemas.microsoft.com/office/powerpoint/2010/main" val="36401446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187E4F-3EDB-894C-90D7-40809D26BFF6}"/>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背景：</a:t>
            </a:r>
            <a:r>
              <a:rPr kumimoji="1" lang="en-US" altLang="zh-CN" b="1" dirty="0">
                <a:latin typeface="SimHei" panose="02010609060101010101" pitchFamily="49" charset="-122"/>
                <a:ea typeface="SimHei" panose="02010609060101010101" pitchFamily="49" charset="-122"/>
              </a:rPr>
              <a:t>PCA</a:t>
            </a:r>
            <a:r>
              <a:rPr kumimoji="1" lang="zh-CN" altLang="en-US" b="1" dirty="0">
                <a:latin typeface="SimHei" panose="02010609060101010101" pitchFamily="49" charset="-122"/>
                <a:ea typeface="SimHei" panose="02010609060101010101" pitchFamily="49" charset="-122"/>
              </a:rPr>
              <a:t>的缺陷</a:t>
            </a:r>
            <a:endParaRPr kumimoji="1" lang="zh-CN" altLang="en-US" dirty="0"/>
          </a:p>
        </p:txBody>
      </p:sp>
      <mc:AlternateContent xmlns:mc="http://schemas.openxmlformats.org/markup-compatibility/2006" xmlns:a14="http://schemas.microsoft.com/office/drawing/2010/main">
        <mc:Choice Requires="a14">
          <p:sp>
            <p:nvSpPr>
              <p:cNvPr id="7" name="矩形 47">
                <a:extLst>
                  <a:ext uri="{FF2B5EF4-FFF2-40B4-BE49-F238E27FC236}">
                    <a16:creationId xmlns:a16="http://schemas.microsoft.com/office/drawing/2014/main" id="{3DA0C62E-FA45-B84A-9001-4FDC2D886A6A}"/>
                  </a:ext>
                </a:extLst>
              </p:cNvPr>
              <p:cNvSpPr>
                <a:spLocks noChangeArrowheads="1"/>
              </p:cNvSpPr>
              <p:nvPr/>
            </p:nvSpPr>
            <p:spPr bwMode="auto">
              <a:xfrm>
                <a:off x="1219200" y="2936566"/>
                <a:ext cx="7743573" cy="49243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Font typeface="Arial" charset="0"/>
                  <a:buNone/>
                </a:pPr>
                <a:r>
                  <a:rPr lang="zh-CN" altLang="en-US" sz="2600" dirty="0">
                    <a:solidFill>
                      <a:prstClr val="black"/>
                    </a:solidFill>
                    <a:sym typeface="+mn-ea"/>
                  </a:rPr>
                  <a:t>新的问题：映射到几维空间？怎样找到函数</a:t>
                </a:r>
                <a14:m>
                  <m:oMath xmlns:m="http://schemas.openxmlformats.org/officeDocument/2006/math">
                    <m:r>
                      <a:rPr lang="zh-CN" altLang="en-US" sz="2600" i="1">
                        <a:solidFill>
                          <a:prstClr val="black"/>
                        </a:solidFill>
                        <a:latin typeface="Cambria Math" panose="02040503050406030204" pitchFamily="18" charset="0"/>
                        <a:sym typeface="+mn-ea"/>
                      </a:rPr>
                      <m:t>𝜙</m:t>
                    </m:r>
                  </m:oMath>
                </a14:m>
                <a:r>
                  <a:rPr lang="zh-CN" altLang="en-US" sz="2600" dirty="0">
                    <a:solidFill>
                      <a:prstClr val="black"/>
                    </a:solidFill>
                    <a:sym typeface="+mn-ea"/>
                  </a:rPr>
                  <a:t>？</a:t>
                </a:r>
              </a:p>
            </p:txBody>
          </p:sp>
        </mc:Choice>
        <mc:Fallback xmlns="">
          <p:sp>
            <p:nvSpPr>
              <p:cNvPr id="7" name="矩形 47">
                <a:extLst>
                  <a:ext uri="{FF2B5EF4-FFF2-40B4-BE49-F238E27FC236}">
                    <a16:creationId xmlns:a16="http://schemas.microsoft.com/office/drawing/2014/main" id="{3DA0C62E-FA45-B84A-9001-4FDC2D886A6A}"/>
                  </a:ext>
                </a:extLst>
              </p:cNvPr>
              <p:cNvSpPr>
                <a:spLocks noRot="1" noChangeAspect="1" noMove="1" noResize="1" noEditPoints="1" noAdjustHandles="1" noChangeArrowheads="1" noChangeShapeType="1" noTextEdit="1"/>
              </p:cNvSpPr>
              <p:nvPr/>
            </p:nvSpPr>
            <p:spPr bwMode="auto">
              <a:xfrm>
                <a:off x="1219200" y="2936566"/>
                <a:ext cx="7743573" cy="492434"/>
              </a:xfrm>
              <a:prstGeom prst="rect">
                <a:avLst/>
              </a:prstGeom>
              <a:blipFill>
                <a:blip r:embed="rId3"/>
                <a:stretch>
                  <a:fillRect l="-1475" t="-10000" b="-275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B47A22E5-C21E-6445-AB40-77A3C65DEC9D}"/>
              </a:ext>
            </a:extLst>
          </p:cNvPr>
          <p:cNvSpPr txBox="1"/>
          <p:nvPr/>
        </p:nvSpPr>
        <p:spPr>
          <a:xfrm>
            <a:off x="2742110" y="3930506"/>
            <a:ext cx="5019675" cy="492443"/>
          </a:xfrm>
          <a:prstGeom prst="rect">
            <a:avLst/>
          </a:prstGeom>
          <a:noFill/>
        </p:spPr>
        <p:txBody>
          <a:bodyPr wrap="square" rtlCol="0">
            <a:spAutoFit/>
          </a:bodyPr>
          <a:lstStyle/>
          <a:p>
            <a:r>
              <a:rPr lang="zh-CN" altLang="en-US" sz="2600" dirty="0">
                <a:solidFill>
                  <a:srgbClr val="FF0000"/>
                </a:solidFill>
                <a:latin typeface="微软雅黑" pitchFamily="34" charset="-122"/>
                <a:ea typeface="微软雅黑" pitchFamily="34" charset="-122"/>
                <a:sym typeface="Calibri" pitchFamily="34" charset="0"/>
              </a:rPr>
              <a:t>核函数</a:t>
            </a:r>
            <a:r>
              <a:rPr lang="zh-CN" altLang="en-US" sz="2600" dirty="0">
                <a:solidFill>
                  <a:prstClr val="black"/>
                </a:solidFill>
                <a:latin typeface="微软雅黑" pitchFamily="34" charset="-122"/>
                <a:ea typeface="微软雅黑" pitchFamily="34" charset="-122"/>
                <a:sym typeface="Calibri" pitchFamily="34" charset="0"/>
              </a:rPr>
              <a:t>可以解决这些问题</a:t>
            </a:r>
          </a:p>
        </p:txBody>
      </p:sp>
    </p:spTree>
    <p:extLst>
      <p:ext uri="{BB962C8B-B14F-4D97-AF65-F5344CB8AC3E}">
        <p14:creationId xmlns:p14="http://schemas.microsoft.com/office/powerpoint/2010/main" val="3734996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187E4F-3EDB-894C-90D7-40809D26BFF6}"/>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背景：</a:t>
            </a:r>
            <a:r>
              <a:rPr kumimoji="1" lang="en-US" altLang="zh-CN" b="1" dirty="0">
                <a:latin typeface="SimHei" panose="02010609060101010101" pitchFamily="49" charset="-122"/>
                <a:ea typeface="SimHei" panose="02010609060101010101" pitchFamily="49" charset="-122"/>
              </a:rPr>
              <a:t>KPCA</a:t>
            </a:r>
            <a:r>
              <a:rPr kumimoji="1" lang="zh-CN" altLang="en-US" b="1" dirty="0">
                <a:latin typeface="SimHei" panose="02010609060101010101" pitchFamily="49" charset="-122"/>
                <a:ea typeface="SimHei" panose="02010609060101010101" pitchFamily="49" charset="-122"/>
              </a:rPr>
              <a:t>的提出</a:t>
            </a:r>
            <a:endParaRPr kumimoji="1" lang="zh-CN" altLang="en-US" dirty="0"/>
          </a:p>
        </p:txBody>
      </p:sp>
      <p:sp>
        <p:nvSpPr>
          <p:cNvPr id="3" name="内容占位符 2">
            <a:extLst>
              <a:ext uri="{FF2B5EF4-FFF2-40B4-BE49-F238E27FC236}">
                <a16:creationId xmlns:a16="http://schemas.microsoft.com/office/drawing/2014/main" id="{C209E5F1-0BF0-2345-BD21-3965D46485E6}"/>
              </a:ext>
            </a:extLst>
          </p:cNvPr>
          <p:cNvSpPr>
            <a:spLocks noGrp="1"/>
          </p:cNvSpPr>
          <p:nvPr>
            <p:ph idx="1"/>
          </p:nvPr>
        </p:nvSpPr>
        <p:spPr/>
        <p:txBody>
          <a:bodyPr/>
          <a:lstStyle/>
          <a:p>
            <a:pPr algn="just">
              <a:lnSpc>
                <a:spcPct val="120000"/>
              </a:lnSpc>
            </a:pPr>
            <a:r>
              <a:rPr lang="zh-CN" altLang="en-US" dirty="0">
                <a:solidFill>
                  <a:prstClr val="black"/>
                </a:solidFill>
                <a:sym typeface="+mn-ea"/>
              </a:rPr>
              <a:t>核</a:t>
            </a:r>
            <a:r>
              <a:rPr lang="zh-CN" altLang="en-US" sz="2600" dirty="0">
                <a:latin typeface="微软雅黑" panose="020B0503020204020204" pitchFamily="34" charset="-122"/>
                <a:ea typeface="微软雅黑" panose="020B0503020204020204" pitchFamily="34" charset="-122"/>
                <a:sym typeface="+mn-ea"/>
              </a:rPr>
              <a:t>主成分分析（</a:t>
            </a:r>
            <a:r>
              <a:rPr lang="en-US" altLang="zh-CN" sz="2600" dirty="0">
                <a:latin typeface="微软雅黑" panose="020B0503020204020204" pitchFamily="34" charset="-122"/>
                <a:ea typeface="微软雅黑" panose="020B0503020204020204" pitchFamily="34" charset="-122"/>
                <a:sym typeface="+mn-ea"/>
              </a:rPr>
              <a:t>Kernel Principal Component Analysis, KPCA</a:t>
            </a:r>
            <a:r>
              <a:rPr lang="zh-CN" altLang="en-US" sz="2600" dirty="0">
                <a:latin typeface="微软雅黑" panose="020B0503020204020204" pitchFamily="34" charset="-122"/>
                <a:ea typeface="微软雅黑" panose="020B0503020204020204" pitchFamily="34" charset="-122"/>
                <a:sym typeface="+mn-ea"/>
              </a:rPr>
              <a:t>）于</a:t>
            </a:r>
            <a:r>
              <a:rPr lang="en-US" altLang="zh-CN" sz="2600" dirty="0">
                <a:latin typeface="微软雅黑" panose="020B0503020204020204" pitchFamily="34" charset="-122"/>
                <a:ea typeface="微软雅黑" panose="020B0503020204020204" pitchFamily="34" charset="-122"/>
                <a:sym typeface="+mn-ea"/>
              </a:rPr>
              <a:t>2002</a:t>
            </a:r>
            <a:r>
              <a:rPr lang="zh-CN" altLang="en-US" sz="2600" dirty="0">
                <a:latin typeface="微软雅黑" panose="020B0503020204020204" pitchFamily="34" charset="-122"/>
                <a:ea typeface="微软雅黑" panose="020B0503020204020204" pitchFamily="34" charset="-122"/>
                <a:sym typeface="+mn-ea"/>
              </a:rPr>
              <a:t>年由</a:t>
            </a:r>
            <a:r>
              <a:rPr lang="en-US" altLang="zh-CN" sz="2600" dirty="0">
                <a:latin typeface="微软雅黑" panose="020B0503020204020204" pitchFamily="34" charset="-122"/>
                <a:ea typeface="微软雅黑" panose="020B0503020204020204" pitchFamily="34" charset="-122"/>
                <a:sym typeface="+mn-ea"/>
              </a:rPr>
              <a:t>Ming-</a:t>
            </a:r>
            <a:r>
              <a:rPr lang="en-US" altLang="zh-CN" sz="2600" dirty="0" err="1">
                <a:latin typeface="微软雅黑" panose="020B0503020204020204" pitchFamily="34" charset="-122"/>
                <a:ea typeface="微软雅黑" panose="020B0503020204020204" pitchFamily="34" charset="-122"/>
                <a:sym typeface="+mn-ea"/>
              </a:rPr>
              <a:t>Hsuan</a:t>
            </a:r>
            <a:r>
              <a:rPr lang="en-US" altLang="zh-CN" sz="2600" dirty="0">
                <a:latin typeface="微软雅黑" panose="020B0503020204020204" pitchFamily="34" charset="-122"/>
                <a:ea typeface="微软雅黑" panose="020B0503020204020204" pitchFamily="34" charset="-122"/>
                <a:sym typeface="+mn-ea"/>
              </a:rPr>
              <a:t> Yang</a:t>
            </a:r>
            <a:r>
              <a:rPr lang="zh-CN" altLang="en-US" sz="2600" dirty="0">
                <a:latin typeface="微软雅黑" panose="020B0503020204020204" pitchFamily="34" charset="-122"/>
                <a:ea typeface="微软雅黑" panose="020B0503020204020204" pitchFamily="34" charset="-122"/>
                <a:sym typeface="+mn-ea"/>
              </a:rPr>
              <a:t>首次提出，通过利用核函数来解决人脸识别问题中的非线性可分的问题。</a:t>
            </a:r>
          </a:p>
          <a:p>
            <a:endParaRPr kumimoji="1" lang="zh-CN" altLang="en-US" dirty="0"/>
          </a:p>
        </p:txBody>
      </p:sp>
      <p:sp>
        <p:nvSpPr>
          <p:cNvPr id="6" name="文本框 5">
            <a:extLst>
              <a:ext uri="{FF2B5EF4-FFF2-40B4-BE49-F238E27FC236}">
                <a16:creationId xmlns:a16="http://schemas.microsoft.com/office/drawing/2014/main" id="{1F3F7BDA-F1F8-3E4C-8A72-2D07F3A47B50}"/>
              </a:ext>
            </a:extLst>
          </p:cNvPr>
          <p:cNvSpPr txBox="1"/>
          <p:nvPr/>
        </p:nvSpPr>
        <p:spPr>
          <a:xfrm>
            <a:off x="654050" y="4419600"/>
            <a:ext cx="8153400" cy="1015663"/>
          </a:xfrm>
          <a:prstGeom prst="rect">
            <a:avLst/>
          </a:prstGeom>
          <a:noFill/>
        </p:spPr>
        <p:txBody>
          <a:bodyPr wrap="square">
            <a:spAutoFit/>
          </a:bodyPr>
          <a:lstStyle/>
          <a:p>
            <a:pPr algn="just"/>
            <a:r>
              <a:rPr lang="en-US" altLang="zh-CN" sz="2000" dirty="0">
                <a:solidFill>
                  <a:srgbClr val="222222"/>
                </a:solidFill>
                <a:latin typeface="Times" pitchFamily="2" charset="0"/>
                <a:cs typeface="Arial" panose="020B0604020202020204" pitchFamily="34" charset="0"/>
              </a:rPr>
              <a:t>Ming-</a:t>
            </a:r>
            <a:r>
              <a:rPr lang="en-US" altLang="zh-CN" sz="2000" dirty="0" err="1">
                <a:solidFill>
                  <a:srgbClr val="222222"/>
                </a:solidFill>
                <a:latin typeface="Times" pitchFamily="2" charset="0"/>
                <a:cs typeface="Arial" panose="020B0604020202020204" pitchFamily="34" charset="0"/>
              </a:rPr>
              <a:t>Hsuan</a:t>
            </a:r>
            <a:r>
              <a:rPr lang="en-US" altLang="zh-CN" sz="2000" dirty="0">
                <a:solidFill>
                  <a:srgbClr val="222222"/>
                </a:solidFill>
                <a:latin typeface="Times" pitchFamily="2" charset="0"/>
                <a:cs typeface="Arial" panose="020B0604020202020204" pitchFamily="34" charset="0"/>
              </a:rPr>
              <a:t> Yang. Kernel Eigenfaces vs. Kernel </a:t>
            </a:r>
            <a:r>
              <a:rPr lang="en-US" altLang="zh-CN" sz="2000" dirty="0" err="1">
                <a:solidFill>
                  <a:srgbClr val="222222"/>
                </a:solidFill>
                <a:latin typeface="Times" pitchFamily="2" charset="0"/>
                <a:cs typeface="Arial" panose="020B0604020202020204" pitchFamily="34" charset="0"/>
              </a:rPr>
              <a:t>Fisherfaces</a:t>
            </a:r>
            <a:r>
              <a:rPr lang="en-US" altLang="zh-CN" sz="2000" dirty="0">
                <a:solidFill>
                  <a:srgbClr val="222222"/>
                </a:solidFill>
                <a:latin typeface="Times" pitchFamily="2" charset="0"/>
                <a:cs typeface="Arial" panose="020B0604020202020204" pitchFamily="34" charset="0"/>
              </a:rPr>
              <a:t>: Face recognition using kernel methods[C]// IEEE International Conference on Automatic Face &amp; Gesture Recognition, 2002.</a:t>
            </a:r>
            <a:endParaRPr lang="zh-CN" altLang="en-US" sz="2000" dirty="0">
              <a:solidFill>
                <a:prstClr val="black"/>
              </a:solidFill>
              <a:latin typeface="Times" pitchFamily="2" charset="0"/>
              <a:cs typeface="Arial" panose="020B0604020202020204" pitchFamily="34" charset="0"/>
            </a:endParaRPr>
          </a:p>
        </p:txBody>
      </p:sp>
    </p:spTree>
    <p:extLst>
      <p:ext uri="{BB962C8B-B14F-4D97-AF65-F5344CB8AC3E}">
        <p14:creationId xmlns:p14="http://schemas.microsoft.com/office/powerpoint/2010/main" val="9818725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2712A8-E51E-9545-AA9A-2D46CDE2D1D0}"/>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算法</a:t>
            </a:r>
          </a:p>
        </p:txBody>
      </p:sp>
      <p:sp>
        <p:nvSpPr>
          <p:cNvPr id="4" name="Freeform 82">
            <a:extLst>
              <a:ext uri="{FF2B5EF4-FFF2-40B4-BE49-F238E27FC236}">
                <a16:creationId xmlns:a16="http://schemas.microsoft.com/office/drawing/2014/main" id="{72AE41F7-221D-BC4C-812E-E96A56C833BE}"/>
              </a:ext>
            </a:extLst>
          </p:cNvPr>
          <p:cNvSpPr>
            <a:spLocks/>
          </p:cNvSpPr>
          <p:nvPr/>
        </p:nvSpPr>
        <p:spPr bwMode="auto">
          <a:xfrm>
            <a:off x="1322812" y="4342861"/>
            <a:ext cx="321664" cy="136089"/>
          </a:xfrm>
          <a:custGeom>
            <a:avLst/>
            <a:gdLst>
              <a:gd name="T0" fmla="*/ 96 w 98"/>
              <a:gd name="T1" fmla="*/ 0 h 41"/>
              <a:gd name="T2" fmla="*/ 49 w 98"/>
              <a:gd name="T3" fmla="*/ 15 h 41"/>
              <a:gd name="T4" fmla="*/ 2 w 98"/>
              <a:gd name="T5" fmla="*/ 0 h 41"/>
              <a:gd name="T6" fmla="*/ 0 w 98"/>
              <a:gd name="T7" fmla="*/ 5 h 41"/>
              <a:gd name="T8" fmla="*/ 0 w 98"/>
              <a:gd name="T9" fmla="*/ 20 h 41"/>
              <a:gd name="T10" fmla="*/ 49 w 98"/>
              <a:gd name="T11" fmla="*/ 41 h 41"/>
              <a:gd name="T12" fmla="*/ 98 w 98"/>
              <a:gd name="T13" fmla="*/ 20 h 41"/>
              <a:gd name="T14" fmla="*/ 98 w 98"/>
              <a:gd name="T15" fmla="*/ 5 h 41"/>
              <a:gd name="T16" fmla="*/ 96 w 98"/>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1">
                <a:moveTo>
                  <a:pt x="96" y="0"/>
                </a:moveTo>
                <a:cubicBezTo>
                  <a:pt x="95" y="9"/>
                  <a:pt x="75" y="15"/>
                  <a:pt x="49" y="15"/>
                </a:cubicBezTo>
                <a:cubicBezTo>
                  <a:pt x="24" y="15"/>
                  <a:pt x="3" y="9"/>
                  <a:pt x="2" y="0"/>
                </a:cubicBezTo>
                <a:cubicBezTo>
                  <a:pt x="1" y="2"/>
                  <a:pt x="0" y="3"/>
                  <a:pt x="0" y="5"/>
                </a:cubicBezTo>
                <a:cubicBezTo>
                  <a:pt x="0" y="20"/>
                  <a:pt x="0" y="20"/>
                  <a:pt x="0" y="20"/>
                </a:cubicBezTo>
                <a:cubicBezTo>
                  <a:pt x="0" y="31"/>
                  <a:pt x="22" y="41"/>
                  <a:pt x="49" y="41"/>
                </a:cubicBezTo>
                <a:cubicBezTo>
                  <a:pt x="76" y="41"/>
                  <a:pt x="98" y="31"/>
                  <a:pt x="98" y="20"/>
                </a:cubicBezTo>
                <a:cubicBezTo>
                  <a:pt x="98" y="5"/>
                  <a:pt x="98" y="5"/>
                  <a:pt x="98" y="5"/>
                </a:cubicBezTo>
                <a:cubicBezTo>
                  <a:pt x="98" y="3"/>
                  <a:pt x="97" y="2"/>
                  <a:pt x="96"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6FD4F9F-CC5D-8246-96C0-D58E14452D9B}"/>
                  </a:ext>
                </a:extLst>
              </p:cNvPr>
              <p:cNvSpPr txBox="1"/>
              <p:nvPr/>
            </p:nvSpPr>
            <p:spPr>
              <a:xfrm>
                <a:off x="998869" y="2282366"/>
                <a:ext cx="7146262" cy="40011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600" i="1">
                          <a:solidFill>
                            <a:prstClr val="black"/>
                          </a:solidFill>
                          <a:latin typeface="Cambria Math" panose="02040503050406030204" pitchFamily="18" charset="0"/>
                          <a:ea typeface="微软雅黑" panose="020B0503020204020204" pitchFamily="34" charset="-122"/>
                        </a:rPr>
                        <m:t>𝑘</m:t>
                      </m:r>
                      <m:d>
                        <m:dPr>
                          <m:ctrlPr>
                            <a:rPr lang="en-US" altLang="zh-CN" sz="2600" i="1">
                              <a:solidFill>
                                <a:prstClr val="black"/>
                              </a:solidFill>
                              <a:latin typeface="Cambria Math" panose="02040503050406030204" pitchFamily="18" charset="0"/>
                              <a:ea typeface="微软雅黑" panose="020B0503020204020204" pitchFamily="34" charset="-122"/>
                            </a:rPr>
                          </m:ctrlPr>
                        </m:dPr>
                        <m:e>
                          <m:r>
                            <a:rPr lang="en-US" altLang="zh-CN" sz="2600" i="1">
                              <a:solidFill>
                                <a:prstClr val="black"/>
                              </a:solidFill>
                              <a:latin typeface="Cambria Math" panose="02040503050406030204" pitchFamily="18" charset="0"/>
                              <a:ea typeface="微软雅黑" panose="020B0503020204020204" pitchFamily="34" charset="-122"/>
                            </a:rPr>
                            <m:t>𝑥</m:t>
                          </m:r>
                          <m:r>
                            <a:rPr lang="en-US" altLang="zh-CN" sz="2600" i="1">
                              <a:solidFill>
                                <a:prstClr val="black"/>
                              </a:solidFill>
                              <a:latin typeface="Cambria Math" panose="02040503050406030204" pitchFamily="18" charset="0"/>
                              <a:ea typeface="微软雅黑" panose="020B0503020204020204" pitchFamily="34" charset="-122"/>
                            </a:rPr>
                            <m:t>,</m:t>
                          </m:r>
                          <m:r>
                            <a:rPr lang="en-US" altLang="zh-CN" sz="2600" i="1">
                              <a:solidFill>
                                <a:prstClr val="black"/>
                              </a:solidFill>
                              <a:latin typeface="Cambria Math" panose="02040503050406030204" pitchFamily="18" charset="0"/>
                              <a:ea typeface="微软雅黑" panose="020B0503020204020204" pitchFamily="34" charset="-122"/>
                            </a:rPr>
                            <m:t>𝑦</m:t>
                          </m:r>
                        </m:e>
                      </m:d>
                      <m:r>
                        <a:rPr lang="en-US" altLang="zh-CN" sz="2600" i="1" smtClean="0">
                          <a:solidFill>
                            <a:prstClr val="black"/>
                          </a:solidFill>
                          <a:latin typeface="Cambria Math" panose="02040503050406030204" pitchFamily="18" charset="0"/>
                        </a:rPr>
                        <m:t>=&lt;</m:t>
                      </m:r>
                      <m:r>
                        <a:rPr lang="zh-CN" altLang="en-US" sz="2600" i="1" smtClean="0">
                          <a:solidFill>
                            <a:prstClr val="black"/>
                          </a:solidFill>
                          <a:latin typeface="Cambria Math" panose="02040503050406030204" pitchFamily="18" charset="0"/>
                        </a:rPr>
                        <m:t>𝜙</m:t>
                      </m:r>
                      <m:d>
                        <m:dPr>
                          <m:ctrlPr>
                            <a:rPr lang="en-US" altLang="zh-CN" sz="2600" i="1" smtClean="0">
                              <a:solidFill>
                                <a:prstClr val="black"/>
                              </a:solidFill>
                              <a:latin typeface="Cambria Math" panose="02040503050406030204" pitchFamily="18" charset="0"/>
                            </a:rPr>
                          </m:ctrlPr>
                        </m:dPr>
                        <m:e>
                          <m:r>
                            <a:rPr lang="en-US" altLang="zh-CN" sz="2600" i="1" smtClean="0">
                              <a:solidFill>
                                <a:prstClr val="black"/>
                              </a:solidFill>
                              <a:latin typeface="Cambria Math" panose="02040503050406030204" pitchFamily="18" charset="0"/>
                            </a:rPr>
                            <m:t>𝑥</m:t>
                          </m:r>
                        </m:e>
                      </m:d>
                      <m:r>
                        <a:rPr lang="en-US" altLang="zh-CN" sz="2600" i="1" smtClean="0">
                          <a:solidFill>
                            <a:prstClr val="black"/>
                          </a:solidFill>
                          <a:latin typeface="Cambria Math" panose="02040503050406030204" pitchFamily="18" charset="0"/>
                        </a:rPr>
                        <m:t>,</m:t>
                      </m:r>
                      <m:r>
                        <a:rPr lang="zh-CN" altLang="en-US" sz="2600" i="1" smtClean="0">
                          <a:solidFill>
                            <a:prstClr val="black"/>
                          </a:solidFill>
                          <a:latin typeface="Cambria Math" panose="02040503050406030204" pitchFamily="18" charset="0"/>
                        </a:rPr>
                        <m:t>𝜙</m:t>
                      </m:r>
                      <m:r>
                        <a:rPr lang="en-US" altLang="zh-CN" sz="2600" i="1" smtClean="0">
                          <a:solidFill>
                            <a:prstClr val="black"/>
                          </a:solidFill>
                          <a:latin typeface="Cambria Math" panose="02040503050406030204" pitchFamily="18" charset="0"/>
                        </a:rPr>
                        <m:t>(</m:t>
                      </m:r>
                      <m:r>
                        <a:rPr lang="en-US" altLang="zh-CN" sz="2600" i="1" smtClean="0">
                          <a:solidFill>
                            <a:prstClr val="black"/>
                          </a:solidFill>
                          <a:latin typeface="Cambria Math" panose="02040503050406030204" pitchFamily="18" charset="0"/>
                        </a:rPr>
                        <m:t>𝑦</m:t>
                      </m:r>
                      <m:r>
                        <a:rPr lang="en-US" altLang="zh-CN" sz="2600" i="1" smtClean="0">
                          <a:solidFill>
                            <a:prstClr val="black"/>
                          </a:solidFill>
                          <a:latin typeface="Cambria Math" panose="02040503050406030204" pitchFamily="18" charset="0"/>
                        </a:rPr>
                        <m:t>)&gt;</m:t>
                      </m:r>
                    </m:oMath>
                  </m:oMathPara>
                </a14:m>
                <a:endParaRPr lang="zh-CN" altLang="en-US" sz="2600" dirty="0">
                  <a:solidFill>
                    <a:prstClr val="black"/>
                  </a:solidFill>
                </a:endParaRPr>
              </a:p>
            </p:txBody>
          </p:sp>
        </mc:Choice>
        <mc:Fallback xmlns="">
          <p:sp>
            <p:nvSpPr>
              <p:cNvPr id="5" name="文本框 4">
                <a:extLst>
                  <a:ext uri="{FF2B5EF4-FFF2-40B4-BE49-F238E27FC236}">
                    <a16:creationId xmlns:a16="http://schemas.microsoft.com/office/drawing/2014/main" id="{C6FD4F9F-CC5D-8246-96C0-D58E14452D9B}"/>
                  </a:ext>
                </a:extLst>
              </p:cNvPr>
              <p:cNvSpPr txBox="1">
                <a:spLocks noRot="1" noChangeAspect="1" noMove="1" noResize="1" noEditPoints="1" noAdjustHandles="1" noChangeArrowheads="1" noChangeShapeType="1" noTextEdit="1"/>
              </p:cNvSpPr>
              <p:nvPr/>
            </p:nvSpPr>
            <p:spPr>
              <a:xfrm>
                <a:off x="998869" y="2282366"/>
                <a:ext cx="7146262" cy="400110"/>
              </a:xfrm>
              <a:prstGeom prst="rect">
                <a:avLst/>
              </a:prstGeom>
              <a:blipFill>
                <a:blip r:embed="rId2"/>
                <a:stretch>
                  <a:fillRect b="-3030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4402BAEF-D107-7F4C-A0AF-DA0AB8E2B167}"/>
                  </a:ext>
                </a:extLst>
              </p:cNvPr>
              <p:cNvSpPr txBox="1"/>
              <p:nvPr/>
            </p:nvSpPr>
            <p:spPr>
              <a:xfrm>
                <a:off x="628650" y="1363960"/>
                <a:ext cx="8058150" cy="892552"/>
              </a:xfrm>
              <a:prstGeom prst="rect">
                <a:avLst/>
              </a:prstGeom>
              <a:noFill/>
            </p:spPr>
            <p:txBody>
              <a:bodyPr wrap="square">
                <a:spAutoFit/>
              </a:bodyPr>
              <a:lstStyle/>
              <a:p>
                <a:r>
                  <a:rPr lang="zh-CN" altLang="en-US" sz="2600" dirty="0">
                    <a:solidFill>
                      <a:prstClr val="black"/>
                    </a:solidFill>
                    <a:latin typeface="微软雅黑" panose="020B0503020204020204" pitchFamily="34" charset="-122"/>
                    <a:ea typeface="微软雅黑" panose="020B0503020204020204" pitchFamily="34" charset="-122"/>
                  </a:rPr>
                  <a:t>核函数：可以直接得到低维数据映射到高维空间后的内积，而忽略具体的</a:t>
                </a:r>
                <a14:m>
                  <m:oMath xmlns:m="http://schemas.openxmlformats.org/officeDocument/2006/math">
                    <m:r>
                      <a:rPr lang="en-US" altLang="zh-CN" sz="2600" b="0" i="0" smtClean="0">
                        <a:solidFill>
                          <a:prstClr val="black"/>
                        </a:solidFill>
                        <a:latin typeface="Cambria Math" panose="02040503050406030204" pitchFamily="18" charset="0"/>
                      </a:rPr>
                      <m:t> </m:t>
                    </m:r>
                    <m:r>
                      <a:rPr lang="zh-CN" altLang="en-US" sz="2600" i="1" smtClean="0">
                        <a:solidFill>
                          <a:prstClr val="black"/>
                        </a:solidFill>
                        <a:latin typeface="Cambria Math" panose="02040503050406030204" pitchFamily="18" charset="0"/>
                      </a:rPr>
                      <m:t>𝜙</m:t>
                    </m:r>
                  </m:oMath>
                </a14:m>
                <a:endParaRPr lang="en-US" altLang="zh-CN" sz="260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6" name="文本框 5">
                <a:extLst>
                  <a:ext uri="{FF2B5EF4-FFF2-40B4-BE49-F238E27FC236}">
                    <a16:creationId xmlns:a16="http://schemas.microsoft.com/office/drawing/2014/main" id="{4402BAEF-D107-7F4C-A0AF-DA0AB8E2B167}"/>
                  </a:ext>
                </a:extLst>
              </p:cNvPr>
              <p:cNvSpPr txBox="1">
                <a:spLocks noRot="1" noChangeAspect="1" noMove="1" noResize="1" noEditPoints="1" noAdjustHandles="1" noChangeArrowheads="1" noChangeShapeType="1" noTextEdit="1"/>
              </p:cNvSpPr>
              <p:nvPr/>
            </p:nvSpPr>
            <p:spPr>
              <a:xfrm>
                <a:off x="628650" y="1363960"/>
                <a:ext cx="8058150" cy="892552"/>
              </a:xfrm>
              <a:prstGeom prst="rect">
                <a:avLst/>
              </a:prstGeom>
              <a:blipFill>
                <a:blip r:embed="rId3"/>
                <a:stretch>
                  <a:fillRect l="-1417" t="-5634" b="-1549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1C6801B6-16A3-D140-8CA6-FB3F0CDFE9C0}"/>
                  </a:ext>
                </a:extLst>
              </p:cNvPr>
              <p:cNvSpPr txBox="1"/>
              <p:nvPr/>
            </p:nvSpPr>
            <p:spPr>
              <a:xfrm>
                <a:off x="628650" y="2759395"/>
                <a:ext cx="8210550" cy="3303020"/>
              </a:xfrm>
              <a:prstGeom prst="rect">
                <a:avLst/>
              </a:prstGeom>
              <a:noFill/>
            </p:spPr>
            <p:txBody>
              <a:bodyPr wrap="square">
                <a:spAutoFit/>
              </a:bodyPr>
              <a:lstStyle/>
              <a:p>
                <a:r>
                  <a:rPr lang="zh-CN" altLang="en-US" sz="2600" dirty="0">
                    <a:solidFill>
                      <a:prstClr val="black"/>
                    </a:solidFill>
                    <a:latin typeface="微软雅黑" panose="020B0503020204020204" pitchFamily="34" charset="-122"/>
                    <a:ea typeface="微软雅黑" panose="020B0503020204020204" pitchFamily="34" charset="-122"/>
                  </a:rPr>
                  <a:t>常见核函数：</a:t>
                </a:r>
                <a:endParaRPr lang="en-US" altLang="zh-CN" sz="2600" dirty="0">
                  <a:solidFill>
                    <a:prstClr val="black"/>
                  </a:solidFill>
                  <a:latin typeface="微软雅黑" panose="020B0503020204020204" pitchFamily="34" charset="-122"/>
                  <a:ea typeface="微软雅黑" panose="020B0503020204020204" pitchFamily="34" charset="-122"/>
                </a:endParaRPr>
              </a:p>
              <a:p>
                <a:r>
                  <a:rPr lang="en-US" altLang="zh-CN" sz="2600" dirty="0">
                    <a:solidFill>
                      <a:prstClr val="black"/>
                    </a:solidFill>
                    <a:latin typeface="微软雅黑" panose="020B0503020204020204" pitchFamily="34" charset="-122"/>
                    <a:ea typeface="微软雅黑" panose="020B0503020204020204" pitchFamily="34" charset="-122"/>
                  </a:rPr>
                  <a:t>1.</a:t>
                </a:r>
                <a:r>
                  <a:rPr lang="zh-CN" altLang="en-US" sz="2600" dirty="0">
                    <a:solidFill>
                      <a:prstClr val="black"/>
                    </a:solidFill>
                    <a:latin typeface="微软雅黑" panose="020B0503020204020204" pitchFamily="34" charset="-122"/>
                    <a:ea typeface="微软雅黑" panose="020B0503020204020204" pitchFamily="34" charset="-122"/>
                  </a:rPr>
                  <a:t>线性核</a:t>
                </a:r>
                <a:endParaRPr lang="en-US" altLang="zh-CN" sz="2600" i="1" dirty="0">
                  <a:solidFill>
                    <a:prstClr val="black"/>
                  </a:solidFill>
                  <a:latin typeface="Cambria Math" panose="02040503050406030204" pitchFamily="18" charset="0"/>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a:rPr lang="en-US" altLang="zh-CN" sz="2600" i="1" smtClean="0">
                          <a:solidFill>
                            <a:prstClr val="black"/>
                          </a:solidFill>
                          <a:latin typeface="Cambria Math" panose="02040503050406030204" pitchFamily="18" charset="0"/>
                          <a:ea typeface="微软雅黑" panose="020B0503020204020204" pitchFamily="34" charset="-122"/>
                        </a:rPr>
                        <m:t>𝑘</m:t>
                      </m:r>
                      <m:d>
                        <m:dPr>
                          <m:ctrlPr>
                            <a:rPr lang="en-US" altLang="zh-CN" sz="2600" i="1" smtClean="0">
                              <a:solidFill>
                                <a:prstClr val="black"/>
                              </a:solidFill>
                              <a:latin typeface="Cambria Math" panose="02040503050406030204" pitchFamily="18" charset="0"/>
                              <a:ea typeface="微软雅黑" panose="020B0503020204020204" pitchFamily="34" charset="-122"/>
                            </a:rPr>
                          </m:ctrlPr>
                        </m:dPr>
                        <m:e>
                          <m:r>
                            <a:rPr lang="en-US" altLang="zh-CN" sz="2600" i="1" smtClean="0">
                              <a:solidFill>
                                <a:prstClr val="black"/>
                              </a:solidFill>
                              <a:latin typeface="Cambria Math" panose="02040503050406030204" pitchFamily="18" charset="0"/>
                              <a:ea typeface="微软雅黑" panose="020B0503020204020204" pitchFamily="34" charset="-122"/>
                            </a:rPr>
                            <m:t>𝑥</m:t>
                          </m:r>
                          <m:r>
                            <a:rPr lang="en-US" altLang="zh-CN" sz="2600" i="1" smtClean="0">
                              <a:solidFill>
                                <a:prstClr val="black"/>
                              </a:solidFill>
                              <a:latin typeface="Cambria Math" panose="02040503050406030204" pitchFamily="18" charset="0"/>
                              <a:ea typeface="微软雅黑" panose="020B0503020204020204" pitchFamily="34" charset="-122"/>
                            </a:rPr>
                            <m:t>,</m:t>
                          </m:r>
                          <m:r>
                            <a:rPr lang="en-US" altLang="zh-CN" sz="2600" i="1" smtClean="0">
                              <a:solidFill>
                                <a:prstClr val="black"/>
                              </a:solidFill>
                              <a:latin typeface="Cambria Math" panose="02040503050406030204" pitchFamily="18" charset="0"/>
                              <a:ea typeface="微软雅黑" panose="020B0503020204020204" pitchFamily="34" charset="-122"/>
                            </a:rPr>
                            <m:t>𝑦</m:t>
                          </m:r>
                        </m:e>
                      </m:d>
                      <m:r>
                        <a:rPr lang="en-US" altLang="zh-CN" sz="2600" i="1" smtClean="0">
                          <a:solidFill>
                            <a:prstClr val="black"/>
                          </a:solidFill>
                          <a:latin typeface="Cambria Math" panose="02040503050406030204" pitchFamily="18" charset="0"/>
                          <a:ea typeface="微软雅黑" panose="020B0503020204020204" pitchFamily="34" charset="-122"/>
                        </a:rPr>
                        <m:t>=</m:t>
                      </m:r>
                      <m:sSup>
                        <m:sSupPr>
                          <m:ctrlPr>
                            <a:rPr lang="en-US" altLang="zh-CN" sz="2600" i="1" smtClean="0">
                              <a:solidFill>
                                <a:prstClr val="black"/>
                              </a:solidFill>
                              <a:latin typeface="Cambria Math" panose="02040503050406030204" pitchFamily="18" charset="0"/>
                              <a:ea typeface="微软雅黑" panose="020B0503020204020204" pitchFamily="34" charset="-122"/>
                            </a:rPr>
                          </m:ctrlPr>
                        </m:sSupPr>
                        <m:e>
                          <m:r>
                            <a:rPr lang="en-US" altLang="zh-CN" sz="2600" i="1" smtClean="0">
                              <a:solidFill>
                                <a:prstClr val="black"/>
                              </a:solidFill>
                              <a:latin typeface="Cambria Math" panose="02040503050406030204" pitchFamily="18" charset="0"/>
                              <a:ea typeface="微软雅黑" panose="020B0503020204020204" pitchFamily="34" charset="-122"/>
                            </a:rPr>
                            <m:t>𝑥</m:t>
                          </m:r>
                        </m:e>
                        <m:sup>
                          <m:r>
                            <a:rPr lang="en-US" altLang="zh-CN" sz="2600" i="1" smtClean="0">
                              <a:solidFill>
                                <a:prstClr val="black"/>
                              </a:solidFill>
                              <a:latin typeface="Cambria Math" panose="02040503050406030204" pitchFamily="18" charset="0"/>
                              <a:ea typeface="微软雅黑" panose="020B0503020204020204" pitchFamily="34" charset="-122"/>
                            </a:rPr>
                            <m:t>𝑇</m:t>
                          </m:r>
                        </m:sup>
                      </m:sSup>
                      <m:r>
                        <a:rPr lang="en-US" altLang="zh-CN" sz="2600" i="1" smtClean="0">
                          <a:solidFill>
                            <a:prstClr val="black"/>
                          </a:solidFill>
                          <a:latin typeface="Cambria Math" panose="02040503050406030204" pitchFamily="18" charset="0"/>
                          <a:ea typeface="微软雅黑" panose="020B0503020204020204" pitchFamily="34" charset="-122"/>
                        </a:rPr>
                        <m:t>𝑦</m:t>
                      </m:r>
                      <m:r>
                        <a:rPr lang="en-US" altLang="zh-CN" sz="2600" i="1" smtClean="0">
                          <a:solidFill>
                            <a:prstClr val="black"/>
                          </a:solidFill>
                          <a:latin typeface="Cambria Math" panose="02040503050406030204" pitchFamily="18" charset="0"/>
                          <a:ea typeface="微软雅黑" panose="020B0503020204020204" pitchFamily="34" charset="-122"/>
                        </a:rPr>
                        <m:t>+</m:t>
                      </m:r>
                      <m:r>
                        <a:rPr lang="en-US" altLang="zh-CN" sz="2600" i="1" smtClean="0">
                          <a:solidFill>
                            <a:prstClr val="black"/>
                          </a:solidFill>
                          <a:latin typeface="Cambria Math" panose="02040503050406030204" pitchFamily="18" charset="0"/>
                          <a:ea typeface="微软雅黑" panose="020B0503020204020204" pitchFamily="34" charset="-122"/>
                        </a:rPr>
                        <m:t>𝑐</m:t>
                      </m:r>
                    </m:oMath>
                  </m:oMathPara>
                </a14:m>
                <a:endParaRPr lang="en-US" altLang="zh-CN" sz="2600" dirty="0">
                  <a:solidFill>
                    <a:prstClr val="black"/>
                  </a:solidFill>
                  <a:latin typeface="微软雅黑" panose="020B0503020204020204" pitchFamily="34" charset="-122"/>
                  <a:ea typeface="微软雅黑" panose="020B0503020204020204" pitchFamily="34" charset="-122"/>
                </a:endParaRPr>
              </a:p>
              <a:p>
                <a:r>
                  <a:rPr lang="en-US" altLang="zh-CN" sz="2600" dirty="0">
                    <a:solidFill>
                      <a:prstClr val="black"/>
                    </a:solidFill>
                    <a:latin typeface="微软雅黑" panose="020B0503020204020204" pitchFamily="34" charset="-122"/>
                    <a:ea typeface="微软雅黑" panose="020B0503020204020204" pitchFamily="34" charset="-122"/>
                  </a:rPr>
                  <a:t>2.</a:t>
                </a:r>
                <a:r>
                  <a:rPr lang="zh-CN" altLang="en-US" sz="2600" dirty="0">
                    <a:solidFill>
                      <a:prstClr val="black"/>
                    </a:solidFill>
                    <a:latin typeface="微软雅黑" panose="020B0503020204020204" pitchFamily="34" charset="-122"/>
                    <a:ea typeface="微软雅黑" panose="020B0503020204020204" pitchFamily="34" charset="-122"/>
                  </a:rPr>
                  <a:t>多项式核</a:t>
                </a:r>
                <a:endParaRPr lang="en-US" altLang="zh-CN" sz="2600" dirty="0">
                  <a:solidFill>
                    <a:prstClr val="black"/>
                  </a:solidFill>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a:rPr lang="en-US" altLang="zh-CN" sz="2600" i="1" smtClean="0">
                          <a:solidFill>
                            <a:prstClr val="black"/>
                          </a:solidFill>
                          <a:latin typeface="Cambria Math" panose="02040503050406030204" pitchFamily="18" charset="0"/>
                          <a:ea typeface="微软雅黑" panose="020B0503020204020204" pitchFamily="34" charset="-122"/>
                        </a:rPr>
                        <m:t>𝑘</m:t>
                      </m:r>
                      <m:d>
                        <m:dPr>
                          <m:ctrlPr>
                            <a:rPr lang="en-US" altLang="zh-CN" sz="2600" i="1" smtClean="0">
                              <a:solidFill>
                                <a:prstClr val="black"/>
                              </a:solidFill>
                              <a:latin typeface="Cambria Math" panose="02040503050406030204" pitchFamily="18" charset="0"/>
                              <a:ea typeface="微软雅黑" panose="020B0503020204020204" pitchFamily="34" charset="-122"/>
                            </a:rPr>
                          </m:ctrlPr>
                        </m:dPr>
                        <m:e>
                          <m:r>
                            <a:rPr lang="en-US" altLang="zh-CN" sz="2600" i="1" smtClean="0">
                              <a:solidFill>
                                <a:prstClr val="black"/>
                              </a:solidFill>
                              <a:latin typeface="Cambria Math" panose="02040503050406030204" pitchFamily="18" charset="0"/>
                              <a:ea typeface="微软雅黑" panose="020B0503020204020204" pitchFamily="34" charset="-122"/>
                            </a:rPr>
                            <m:t>𝑥</m:t>
                          </m:r>
                          <m:r>
                            <a:rPr lang="en-US" altLang="zh-CN" sz="2600" i="1" smtClean="0">
                              <a:solidFill>
                                <a:prstClr val="black"/>
                              </a:solidFill>
                              <a:latin typeface="Cambria Math" panose="02040503050406030204" pitchFamily="18" charset="0"/>
                              <a:ea typeface="微软雅黑" panose="020B0503020204020204" pitchFamily="34" charset="-122"/>
                            </a:rPr>
                            <m:t>,</m:t>
                          </m:r>
                          <m:r>
                            <a:rPr lang="en-US" altLang="zh-CN" sz="2600" i="1" smtClean="0">
                              <a:solidFill>
                                <a:prstClr val="black"/>
                              </a:solidFill>
                              <a:latin typeface="Cambria Math" panose="02040503050406030204" pitchFamily="18" charset="0"/>
                              <a:ea typeface="微软雅黑" panose="020B0503020204020204" pitchFamily="34" charset="-122"/>
                            </a:rPr>
                            <m:t>𝑦</m:t>
                          </m:r>
                        </m:e>
                      </m:d>
                      <m:r>
                        <a:rPr lang="en-US" altLang="zh-CN" sz="2600" i="1" smtClean="0">
                          <a:solidFill>
                            <a:prstClr val="black"/>
                          </a:solidFill>
                          <a:latin typeface="Cambria Math" panose="02040503050406030204" pitchFamily="18" charset="0"/>
                          <a:ea typeface="微软雅黑" panose="020B0503020204020204" pitchFamily="34" charset="-122"/>
                        </a:rPr>
                        <m:t>=</m:t>
                      </m:r>
                      <m:sSup>
                        <m:sSupPr>
                          <m:ctrlPr>
                            <a:rPr lang="en-US" altLang="zh-CN" sz="2600" i="1" smtClean="0">
                              <a:solidFill>
                                <a:prstClr val="black"/>
                              </a:solidFill>
                              <a:latin typeface="Cambria Math" panose="02040503050406030204" pitchFamily="18" charset="0"/>
                              <a:ea typeface="微软雅黑" panose="020B0503020204020204" pitchFamily="34" charset="-122"/>
                            </a:rPr>
                          </m:ctrlPr>
                        </m:sSupPr>
                        <m:e>
                          <m:sSup>
                            <m:sSupPr>
                              <m:ctrlPr>
                                <a:rPr lang="en-US" altLang="zh-CN" sz="2600" i="1">
                                  <a:solidFill>
                                    <a:prstClr val="black"/>
                                  </a:solidFill>
                                  <a:latin typeface="Cambria Math" panose="02040503050406030204" pitchFamily="18" charset="0"/>
                                  <a:ea typeface="微软雅黑" panose="020B0503020204020204" pitchFamily="34" charset="-122"/>
                                </a:rPr>
                              </m:ctrlPr>
                            </m:sSupPr>
                            <m:e>
                              <m:r>
                                <a:rPr lang="en-US" altLang="zh-CN" sz="2600" i="1">
                                  <a:solidFill>
                                    <a:prstClr val="black"/>
                                  </a:solidFill>
                                  <a:latin typeface="Cambria Math" panose="02040503050406030204" pitchFamily="18" charset="0"/>
                                  <a:ea typeface="微软雅黑" panose="020B0503020204020204" pitchFamily="34" charset="-122"/>
                                </a:rPr>
                                <m:t>(</m:t>
                              </m:r>
                              <m:r>
                                <a:rPr lang="en-US" altLang="zh-CN" sz="2600" i="1" smtClean="0">
                                  <a:solidFill>
                                    <a:prstClr val="black"/>
                                  </a:solidFill>
                                  <a:latin typeface="Cambria Math" panose="02040503050406030204" pitchFamily="18" charset="0"/>
                                  <a:ea typeface="微软雅黑" panose="020B0503020204020204" pitchFamily="34" charset="-122"/>
                                </a:rPr>
                                <m:t>𝑎</m:t>
                              </m:r>
                              <m:r>
                                <a:rPr lang="en-US" altLang="zh-CN" sz="2600" i="1">
                                  <a:solidFill>
                                    <a:prstClr val="black"/>
                                  </a:solidFill>
                                  <a:latin typeface="Cambria Math" panose="02040503050406030204" pitchFamily="18" charset="0"/>
                                  <a:ea typeface="微软雅黑" panose="020B0503020204020204" pitchFamily="34" charset="-122"/>
                                </a:rPr>
                                <m:t>𝑥</m:t>
                              </m:r>
                            </m:e>
                            <m:sup>
                              <m:r>
                                <a:rPr lang="en-US" altLang="zh-CN" sz="2600" i="1">
                                  <a:solidFill>
                                    <a:prstClr val="black"/>
                                  </a:solidFill>
                                  <a:latin typeface="Cambria Math" panose="02040503050406030204" pitchFamily="18" charset="0"/>
                                  <a:ea typeface="微软雅黑" panose="020B0503020204020204" pitchFamily="34" charset="-122"/>
                                </a:rPr>
                                <m:t>𝑇</m:t>
                              </m:r>
                            </m:sup>
                          </m:sSup>
                          <m:r>
                            <a:rPr lang="en-US" altLang="zh-CN" sz="2600" i="1">
                              <a:solidFill>
                                <a:prstClr val="black"/>
                              </a:solidFill>
                              <a:latin typeface="Cambria Math" panose="02040503050406030204" pitchFamily="18" charset="0"/>
                              <a:ea typeface="微软雅黑" panose="020B0503020204020204" pitchFamily="34" charset="-122"/>
                            </a:rPr>
                            <m:t>𝑦</m:t>
                          </m:r>
                          <m:r>
                            <a:rPr lang="en-US" altLang="zh-CN" sz="2600" i="1">
                              <a:solidFill>
                                <a:prstClr val="black"/>
                              </a:solidFill>
                              <a:latin typeface="Cambria Math" panose="02040503050406030204" pitchFamily="18" charset="0"/>
                              <a:ea typeface="微软雅黑" panose="020B0503020204020204" pitchFamily="34" charset="-122"/>
                            </a:rPr>
                            <m:t>+</m:t>
                          </m:r>
                          <m:r>
                            <a:rPr lang="en-US" altLang="zh-CN" sz="2600" i="1">
                              <a:solidFill>
                                <a:prstClr val="black"/>
                              </a:solidFill>
                              <a:latin typeface="Cambria Math" panose="02040503050406030204" pitchFamily="18" charset="0"/>
                              <a:ea typeface="微软雅黑" panose="020B0503020204020204" pitchFamily="34" charset="-122"/>
                            </a:rPr>
                            <m:t>𝑐</m:t>
                          </m:r>
                          <m:r>
                            <a:rPr lang="en-US" altLang="zh-CN" sz="2600" i="1">
                              <a:solidFill>
                                <a:prstClr val="black"/>
                              </a:solidFill>
                              <a:latin typeface="Cambria Math" panose="02040503050406030204" pitchFamily="18" charset="0"/>
                              <a:ea typeface="微软雅黑" panose="020B0503020204020204" pitchFamily="34" charset="-122"/>
                            </a:rPr>
                            <m:t>)</m:t>
                          </m:r>
                        </m:e>
                        <m:sup>
                          <m:r>
                            <a:rPr lang="en-US" altLang="zh-CN" sz="2600" i="1" smtClean="0">
                              <a:solidFill>
                                <a:prstClr val="black"/>
                              </a:solidFill>
                              <a:latin typeface="Cambria Math" panose="02040503050406030204" pitchFamily="18" charset="0"/>
                              <a:ea typeface="微软雅黑" panose="020B0503020204020204" pitchFamily="34" charset="-122"/>
                            </a:rPr>
                            <m:t>𝑑</m:t>
                          </m:r>
                        </m:sup>
                      </m:sSup>
                    </m:oMath>
                  </m:oMathPara>
                </a14:m>
                <a:endParaRPr lang="en-US" altLang="zh-CN" sz="2600" dirty="0">
                  <a:solidFill>
                    <a:prstClr val="black"/>
                  </a:solidFill>
                  <a:latin typeface="微软雅黑" panose="020B0503020204020204" pitchFamily="34" charset="-122"/>
                  <a:ea typeface="微软雅黑" panose="020B0503020204020204" pitchFamily="34" charset="-122"/>
                </a:endParaRPr>
              </a:p>
              <a:p>
                <a:r>
                  <a:rPr lang="en-US" altLang="zh-CN" sz="2600" dirty="0">
                    <a:solidFill>
                      <a:prstClr val="black"/>
                    </a:solidFill>
                    <a:latin typeface="微软雅黑" panose="020B0503020204020204" pitchFamily="34" charset="-122"/>
                    <a:ea typeface="微软雅黑" panose="020B0503020204020204" pitchFamily="34" charset="-122"/>
                  </a:rPr>
                  <a:t>3.</a:t>
                </a:r>
                <a:r>
                  <a:rPr lang="zh-CN" altLang="en-US" sz="2600" dirty="0">
                    <a:solidFill>
                      <a:prstClr val="black"/>
                    </a:solidFill>
                    <a:latin typeface="微软雅黑" panose="020B0503020204020204" pitchFamily="34" charset="-122"/>
                    <a:ea typeface="微软雅黑" panose="020B0503020204020204" pitchFamily="34" charset="-122"/>
                  </a:rPr>
                  <a:t>高斯核</a:t>
                </a:r>
                <a:endParaRPr lang="en-US" altLang="zh-CN" sz="2600" dirty="0">
                  <a:solidFill>
                    <a:prstClr val="black"/>
                  </a:solidFill>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a:rPr lang="en-US" altLang="zh-CN" sz="2600" i="1" smtClean="0">
                          <a:solidFill>
                            <a:prstClr val="black"/>
                          </a:solidFill>
                          <a:latin typeface="Cambria Math" panose="02040503050406030204" pitchFamily="18" charset="0"/>
                          <a:ea typeface="微软雅黑" panose="020B0503020204020204" pitchFamily="34" charset="-122"/>
                        </a:rPr>
                        <m:t>𝑘</m:t>
                      </m:r>
                      <m:d>
                        <m:dPr>
                          <m:ctrlPr>
                            <a:rPr lang="en-US" altLang="zh-CN" sz="2600" i="1" smtClean="0">
                              <a:solidFill>
                                <a:prstClr val="black"/>
                              </a:solidFill>
                              <a:latin typeface="Cambria Math" panose="02040503050406030204" pitchFamily="18" charset="0"/>
                              <a:ea typeface="微软雅黑" panose="020B0503020204020204" pitchFamily="34" charset="-122"/>
                            </a:rPr>
                          </m:ctrlPr>
                        </m:dPr>
                        <m:e>
                          <m:r>
                            <a:rPr lang="en-US" altLang="zh-CN" sz="2600" i="1" smtClean="0">
                              <a:solidFill>
                                <a:prstClr val="black"/>
                              </a:solidFill>
                              <a:latin typeface="Cambria Math" panose="02040503050406030204" pitchFamily="18" charset="0"/>
                              <a:ea typeface="微软雅黑" panose="020B0503020204020204" pitchFamily="34" charset="-122"/>
                            </a:rPr>
                            <m:t>𝑥</m:t>
                          </m:r>
                          <m:r>
                            <a:rPr lang="en-US" altLang="zh-CN" sz="2600" i="1" smtClean="0">
                              <a:solidFill>
                                <a:prstClr val="black"/>
                              </a:solidFill>
                              <a:latin typeface="Cambria Math" panose="02040503050406030204" pitchFamily="18" charset="0"/>
                              <a:ea typeface="微软雅黑" panose="020B0503020204020204" pitchFamily="34" charset="-122"/>
                            </a:rPr>
                            <m:t>,</m:t>
                          </m:r>
                          <m:r>
                            <a:rPr lang="en-US" altLang="zh-CN" sz="2600" i="1" smtClean="0">
                              <a:solidFill>
                                <a:prstClr val="black"/>
                              </a:solidFill>
                              <a:latin typeface="Cambria Math" panose="02040503050406030204" pitchFamily="18" charset="0"/>
                              <a:ea typeface="微软雅黑" panose="020B0503020204020204" pitchFamily="34" charset="-122"/>
                            </a:rPr>
                            <m:t>𝑦</m:t>
                          </m:r>
                        </m:e>
                      </m:d>
                      <m:r>
                        <a:rPr lang="en-US" altLang="zh-CN" sz="2600" i="1" smtClean="0">
                          <a:solidFill>
                            <a:prstClr val="black"/>
                          </a:solidFill>
                          <a:latin typeface="Cambria Math" panose="02040503050406030204" pitchFamily="18" charset="0"/>
                          <a:ea typeface="微软雅黑" panose="020B0503020204020204" pitchFamily="34" charset="-122"/>
                        </a:rPr>
                        <m:t>=</m:t>
                      </m:r>
                      <m:r>
                        <m:rPr>
                          <m:sty m:val="p"/>
                        </m:rPr>
                        <a:rPr lang="en-US" altLang="zh-CN" sz="2600" smtClean="0">
                          <a:solidFill>
                            <a:prstClr val="black"/>
                          </a:solidFill>
                          <a:latin typeface="Cambria Math" panose="02040503050406030204" pitchFamily="18" charset="0"/>
                          <a:ea typeface="微软雅黑" panose="020B0503020204020204" pitchFamily="34" charset="-122"/>
                        </a:rPr>
                        <m:t>exp</m:t>
                      </m:r>
                      <m:r>
                        <a:rPr lang="en-US" altLang="zh-CN" sz="2600" i="1" smtClean="0">
                          <a:solidFill>
                            <a:prstClr val="black"/>
                          </a:solidFill>
                          <a:latin typeface="Cambria Math" panose="02040503050406030204" pitchFamily="18" charset="0"/>
                          <a:ea typeface="微软雅黑" panose="020B0503020204020204" pitchFamily="34" charset="-122"/>
                        </a:rPr>
                        <m:t>⁡(−</m:t>
                      </m:r>
                      <m:f>
                        <m:fPr>
                          <m:ctrlPr>
                            <a:rPr lang="en-US" altLang="zh-CN" sz="2600" i="1" smtClean="0">
                              <a:solidFill>
                                <a:prstClr val="black"/>
                              </a:solidFill>
                              <a:latin typeface="Cambria Math" panose="02040503050406030204" pitchFamily="18" charset="0"/>
                              <a:ea typeface="微软雅黑" panose="020B0503020204020204" pitchFamily="34" charset="-122"/>
                            </a:rPr>
                          </m:ctrlPr>
                        </m:fPr>
                        <m:num>
                          <m:sSup>
                            <m:sSupPr>
                              <m:ctrlPr>
                                <a:rPr lang="en-US" altLang="zh-CN" sz="2600" i="1" smtClean="0">
                                  <a:solidFill>
                                    <a:prstClr val="black"/>
                                  </a:solidFill>
                                  <a:latin typeface="Cambria Math" panose="02040503050406030204" pitchFamily="18" charset="0"/>
                                  <a:ea typeface="微软雅黑" panose="020B0503020204020204" pitchFamily="34" charset="-122"/>
                                </a:rPr>
                              </m:ctrlPr>
                            </m:sSupPr>
                            <m:e>
                              <m:d>
                                <m:dPr>
                                  <m:begChr m:val="‖"/>
                                  <m:endChr m:val="‖"/>
                                  <m:ctrlPr>
                                    <a:rPr lang="en-US" altLang="zh-CN" sz="2600" i="1">
                                      <a:solidFill>
                                        <a:prstClr val="black"/>
                                      </a:solidFill>
                                      <a:latin typeface="Cambria Math" panose="02040503050406030204" pitchFamily="18" charset="0"/>
                                      <a:ea typeface="微软雅黑" panose="020B0503020204020204" pitchFamily="34" charset="-122"/>
                                    </a:rPr>
                                  </m:ctrlPr>
                                </m:dPr>
                                <m:e>
                                  <m:r>
                                    <a:rPr lang="en-US" altLang="zh-CN" sz="2600" i="1">
                                      <a:solidFill>
                                        <a:prstClr val="black"/>
                                      </a:solidFill>
                                      <a:latin typeface="Cambria Math" panose="02040503050406030204" pitchFamily="18" charset="0"/>
                                      <a:ea typeface="微软雅黑" panose="020B0503020204020204" pitchFamily="34" charset="-122"/>
                                    </a:rPr>
                                    <m:t>𝑥</m:t>
                                  </m:r>
                                  <m:r>
                                    <a:rPr lang="en-US" altLang="zh-CN" sz="2600" i="1">
                                      <a:solidFill>
                                        <a:prstClr val="black"/>
                                      </a:solidFill>
                                      <a:latin typeface="Cambria Math" panose="02040503050406030204" pitchFamily="18" charset="0"/>
                                      <a:ea typeface="微软雅黑" panose="020B0503020204020204" pitchFamily="34" charset="-122"/>
                                    </a:rPr>
                                    <m:t>−</m:t>
                                  </m:r>
                                  <m:r>
                                    <a:rPr lang="en-US" altLang="zh-CN" sz="2600" i="1">
                                      <a:solidFill>
                                        <a:prstClr val="black"/>
                                      </a:solidFill>
                                      <a:latin typeface="Cambria Math" panose="02040503050406030204" pitchFamily="18" charset="0"/>
                                      <a:ea typeface="微软雅黑" panose="020B0503020204020204" pitchFamily="34" charset="-122"/>
                                    </a:rPr>
                                    <m:t>𝑦</m:t>
                                  </m:r>
                                </m:e>
                              </m:d>
                            </m:e>
                            <m:sup>
                              <m:r>
                                <a:rPr lang="en-US" altLang="zh-CN" sz="2600" i="1" smtClean="0">
                                  <a:solidFill>
                                    <a:prstClr val="black"/>
                                  </a:solidFill>
                                  <a:latin typeface="Cambria Math" panose="02040503050406030204" pitchFamily="18" charset="0"/>
                                  <a:ea typeface="微软雅黑" panose="020B0503020204020204" pitchFamily="34" charset="-122"/>
                                </a:rPr>
                                <m:t>2</m:t>
                              </m:r>
                            </m:sup>
                          </m:sSup>
                        </m:num>
                        <m:den>
                          <m:r>
                            <a:rPr lang="en-US" altLang="zh-CN" sz="2600" i="1" smtClean="0">
                              <a:solidFill>
                                <a:prstClr val="black"/>
                              </a:solidFill>
                              <a:latin typeface="Cambria Math" panose="02040503050406030204" pitchFamily="18" charset="0"/>
                              <a:ea typeface="微软雅黑" panose="020B0503020204020204" pitchFamily="34" charset="-122"/>
                            </a:rPr>
                            <m:t>2</m:t>
                          </m:r>
                          <m:sSup>
                            <m:sSupPr>
                              <m:ctrlPr>
                                <a:rPr lang="en-US" altLang="zh-CN" sz="2600" i="1" smtClean="0">
                                  <a:solidFill>
                                    <a:prstClr val="black"/>
                                  </a:solidFill>
                                  <a:latin typeface="Cambria Math" panose="02040503050406030204" pitchFamily="18" charset="0"/>
                                  <a:ea typeface="微软雅黑" panose="020B0503020204020204" pitchFamily="34" charset="-122"/>
                                </a:rPr>
                              </m:ctrlPr>
                            </m:sSupPr>
                            <m:e>
                              <m:r>
                                <a:rPr lang="zh-CN" altLang="en-US" sz="2600" i="1" smtClean="0">
                                  <a:solidFill>
                                    <a:prstClr val="black"/>
                                  </a:solidFill>
                                  <a:latin typeface="Cambria Math" panose="02040503050406030204" pitchFamily="18" charset="0"/>
                                  <a:ea typeface="微软雅黑" panose="020B0503020204020204" pitchFamily="34" charset="-122"/>
                                </a:rPr>
                                <m:t>𝜎</m:t>
                              </m:r>
                            </m:e>
                            <m:sup>
                              <m:r>
                                <a:rPr lang="en-US" altLang="zh-CN" sz="2600" i="1" smtClean="0">
                                  <a:solidFill>
                                    <a:prstClr val="black"/>
                                  </a:solidFill>
                                  <a:latin typeface="Cambria Math" panose="02040503050406030204" pitchFamily="18" charset="0"/>
                                  <a:ea typeface="微软雅黑" panose="020B0503020204020204" pitchFamily="34" charset="-122"/>
                                </a:rPr>
                                <m:t>2</m:t>
                              </m:r>
                            </m:sup>
                          </m:sSup>
                        </m:den>
                      </m:f>
                      <m:r>
                        <a:rPr lang="en-US" altLang="zh-CN" sz="2600" i="1" smtClean="0">
                          <a:solidFill>
                            <a:prstClr val="black"/>
                          </a:solidFill>
                          <a:latin typeface="Cambria Math" panose="02040503050406030204" pitchFamily="18" charset="0"/>
                          <a:ea typeface="微软雅黑" panose="020B0503020204020204" pitchFamily="34" charset="-122"/>
                        </a:rPr>
                        <m:t>)</m:t>
                      </m:r>
                    </m:oMath>
                  </m:oMathPara>
                </a14:m>
                <a:endParaRPr lang="en-US" altLang="zh-CN" sz="260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7" name="文本框 6">
                <a:extLst>
                  <a:ext uri="{FF2B5EF4-FFF2-40B4-BE49-F238E27FC236}">
                    <a16:creationId xmlns:a16="http://schemas.microsoft.com/office/drawing/2014/main" id="{1C6801B6-16A3-D140-8CA6-FB3F0CDFE9C0}"/>
                  </a:ext>
                </a:extLst>
              </p:cNvPr>
              <p:cNvSpPr txBox="1">
                <a:spLocks noRot="1" noChangeAspect="1" noMove="1" noResize="1" noEditPoints="1" noAdjustHandles="1" noChangeArrowheads="1" noChangeShapeType="1" noTextEdit="1"/>
              </p:cNvSpPr>
              <p:nvPr/>
            </p:nvSpPr>
            <p:spPr>
              <a:xfrm>
                <a:off x="628650" y="2759395"/>
                <a:ext cx="8210550" cy="3303020"/>
              </a:xfrm>
              <a:prstGeom prst="rect">
                <a:avLst/>
              </a:prstGeom>
              <a:blipFill>
                <a:blip r:embed="rId4"/>
                <a:stretch>
                  <a:fillRect l="-1391" t="-1533" b="-1149"/>
                </a:stretch>
              </a:blipFill>
            </p:spPr>
            <p:txBody>
              <a:bodyPr/>
              <a:lstStyle/>
              <a:p>
                <a:r>
                  <a:rPr lang="en-CN">
                    <a:noFill/>
                  </a:rPr>
                  <a:t> </a:t>
                </a:r>
              </a:p>
            </p:txBody>
          </p:sp>
        </mc:Fallback>
      </mc:AlternateContent>
    </p:spTree>
    <p:extLst>
      <p:ext uri="{BB962C8B-B14F-4D97-AF65-F5344CB8AC3E}">
        <p14:creationId xmlns:p14="http://schemas.microsoft.com/office/powerpoint/2010/main" val="24863769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2712A8-E51E-9545-AA9A-2D46CDE2D1D0}"/>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算法</a:t>
            </a:r>
            <a:endParaRPr kumimoji="1"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1878CD9D-3C67-F842-9821-4D66DDF3B120}"/>
                  </a:ext>
                </a:extLst>
              </p:cNvPr>
              <p:cNvSpPr txBox="1"/>
              <p:nvPr/>
            </p:nvSpPr>
            <p:spPr>
              <a:xfrm>
                <a:off x="659632" y="1524000"/>
                <a:ext cx="8179568" cy="4451603"/>
              </a:xfrm>
              <a:prstGeom prst="rect">
                <a:avLst/>
              </a:prstGeom>
              <a:noFill/>
            </p:spPr>
            <p:txBody>
              <a:bodyPr wrap="square">
                <a:spAutoFit/>
              </a:bodyPr>
              <a:lstStyle/>
              <a:p>
                <a:r>
                  <a:rPr lang="zh-CN" altLang="en-US" sz="2600" dirty="0">
                    <a:solidFill>
                      <a:prstClr val="black"/>
                    </a:solidFill>
                    <a:latin typeface="微软雅黑" panose="020B0503020204020204" pitchFamily="34" charset="-122"/>
                    <a:ea typeface="微软雅黑" panose="020B0503020204020204" pitchFamily="34" charset="-122"/>
                  </a:rPr>
                  <a:t>假设共有</a:t>
                </a:r>
                <a14:m>
                  <m:oMath xmlns:m="http://schemas.openxmlformats.org/officeDocument/2006/math">
                    <m:r>
                      <a:rPr lang="en-US" altLang="zh-CN" sz="2600" i="1" smtClean="0">
                        <a:solidFill>
                          <a:prstClr val="black"/>
                        </a:solidFill>
                        <a:latin typeface="Cambria Math" panose="02040503050406030204" pitchFamily="18" charset="0"/>
                        <a:ea typeface="微软雅黑" panose="020B0503020204020204" pitchFamily="34" charset="-122"/>
                      </a:rPr>
                      <m:t>𝑛</m:t>
                    </m:r>
                  </m:oMath>
                </a14:m>
                <a:r>
                  <a:rPr lang="zh-CN" altLang="en-US" sz="2600" dirty="0">
                    <a:solidFill>
                      <a:prstClr val="black"/>
                    </a:solidFill>
                    <a:latin typeface="微软雅黑" panose="020B0503020204020204" pitchFamily="34" charset="-122"/>
                    <a:ea typeface="微软雅黑" panose="020B0503020204020204" pitchFamily="34" charset="-122"/>
                  </a:rPr>
                  <a:t>个数据，每个数据维度为</a:t>
                </a:r>
                <a14:m>
                  <m:oMath xmlns:m="http://schemas.openxmlformats.org/officeDocument/2006/math">
                    <m:r>
                      <a:rPr lang="en-US" altLang="zh-CN" sz="2600" i="1" smtClean="0">
                        <a:solidFill>
                          <a:prstClr val="black"/>
                        </a:solidFill>
                        <a:latin typeface="Cambria Math" panose="02040503050406030204" pitchFamily="18" charset="0"/>
                        <a:ea typeface="微软雅黑" panose="020B0503020204020204" pitchFamily="34" charset="-122"/>
                      </a:rPr>
                      <m:t>𝑚</m:t>
                    </m:r>
                  </m:oMath>
                </a14:m>
                <a:r>
                  <a:rPr lang="zh-CN" altLang="en-US" sz="2600" dirty="0">
                    <a:solidFill>
                      <a:prstClr val="black"/>
                    </a:solidFill>
                    <a:latin typeface="微软雅黑" panose="020B0503020204020204" pitchFamily="34" charset="-122"/>
                    <a:ea typeface="微软雅黑" panose="020B0503020204020204" pitchFamily="34" charset="-122"/>
                  </a:rPr>
                  <a:t> （数据已经过标准化）：</a:t>
                </a:r>
                <a:endParaRPr lang="en-US" altLang="zh-CN" sz="2600" dirty="0">
                  <a:solidFill>
                    <a:prstClr val="black"/>
                  </a:solidFill>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a:rPr lang="en-US" altLang="zh-CN" sz="2600" i="1" smtClean="0">
                          <a:solidFill>
                            <a:prstClr val="black"/>
                          </a:solidFill>
                          <a:latin typeface="Cambria Math" panose="02040503050406030204" pitchFamily="18" charset="0"/>
                          <a:ea typeface="微软雅黑" panose="020B0503020204020204" pitchFamily="34" charset="-122"/>
                        </a:rPr>
                        <m:t>𝑋</m:t>
                      </m:r>
                      <m:r>
                        <a:rPr lang="en-US" altLang="zh-CN" sz="2600" i="1" smtClean="0">
                          <a:solidFill>
                            <a:prstClr val="black"/>
                          </a:solidFill>
                          <a:latin typeface="Cambria Math" panose="02040503050406030204" pitchFamily="18" charset="0"/>
                          <a:ea typeface="微软雅黑" panose="020B0503020204020204" pitchFamily="34" charset="-122"/>
                        </a:rPr>
                        <m:t>=[</m:t>
                      </m:r>
                      <m:sSup>
                        <m:sSupPr>
                          <m:ctrlPr>
                            <a:rPr lang="en-US" altLang="zh-CN" sz="2600" i="1" smtClean="0">
                              <a:solidFill>
                                <a:prstClr val="black"/>
                              </a:solidFill>
                              <a:latin typeface="Cambria Math" panose="02040503050406030204" pitchFamily="18" charset="0"/>
                              <a:ea typeface="微软雅黑" panose="020B0503020204020204" pitchFamily="34" charset="-122"/>
                            </a:rPr>
                          </m:ctrlPr>
                        </m:sSupPr>
                        <m:e>
                          <m:r>
                            <a:rPr lang="en-US" altLang="zh-CN" sz="2600" i="1" smtClean="0">
                              <a:solidFill>
                                <a:prstClr val="black"/>
                              </a:solidFill>
                              <a:latin typeface="Cambria Math" panose="02040503050406030204" pitchFamily="18" charset="0"/>
                              <a:ea typeface="微软雅黑" panose="020B0503020204020204" pitchFamily="34" charset="-122"/>
                            </a:rPr>
                            <m:t>𝑥</m:t>
                          </m:r>
                        </m:e>
                        <m:sup>
                          <m:d>
                            <m:dPr>
                              <m:ctrlPr>
                                <a:rPr lang="en-US" altLang="zh-CN" sz="2600" i="1" smtClean="0">
                                  <a:solidFill>
                                    <a:prstClr val="black"/>
                                  </a:solidFill>
                                  <a:latin typeface="Cambria Math" panose="02040503050406030204" pitchFamily="18" charset="0"/>
                                  <a:ea typeface="微软雅黑" panose="020B0503020204020204" pitchFamily="34" charset="-122"/>
                                </a:rPr>
                              </m:ctrlPr>
                            </m:dPr>
                            <m:e>
                              <m:r>
                                <a:rPr lang="en-US" altLang="zh-CN" sz="2600" i="1" smtClean="0">
                                  <a:solidFill>
                                    <a:prstClr val="black"/>
                                  </a:solidFill>
                                  <a:latin typeface="Cambria Math" panose="02040503050406030204" pitchFamily="18" charset="0"/>
                                  <a:ea typeface="微软雅黑" panose="020B0503020204020204" pitchFamily="34" charset="-122"/>
                                </a:rPr>
                                <m:t>1</m:t>
                              </m:r>
                            </m:e>
                          </m:d>
                        </m:sup>
                      </m:sSup>
                      <m:r>
                        <a:rPr lang="en-US" altLang="zh-CN" sz="2600" i="1" smtClean="0">
                          <a:solidFill>
                            <a:prstClr val="black"/>
                          </a:solidFill>
                          <a:latin typeface="Cambria Math" panose="02040503050406030204" pitchFamily="18" charset="0"/>
                          <a:ea typeface="微软雅黑" panose="020B0503020204020204" pitchFamily="34" charset="-122"/>
                        </a:rPr>
                        <m:t>,</m:t>
                      </m:r>
                      <m:sSup>
                        <m:sSupPr>
                          <m:ctrlPr>
                            <a:rPr lang="en-US" altLang="zh-CN" sz="2600" i="1">
                              <a:solidFill>
                                <a:prstClr val="black"/>
                              </a:solidFill>
                              <a:latin typeface="Cambria Math" panose="02040503050406030204" pitchFamily="18" charset="0"/>
                              <a:ea typeface="微软雅黑" panose="020B0503020204020204" pitchFamily="34" charset="-122"/>
                            </a:rPr>
                          </m:ctrlPr>
                        </m:sSupPr>
                        <m:e>
                          <m:r>
                            <a:rPr lang="en-US" altLang="zh-CN" sz="2600" i="1">
                              <a:solidFill>
                                <a:prstClr val="black"/>
                              </a:solidFill>
                              <a:latin typeface="Cambria Math" panose="02040503050406030204" pitchFamily="18" charset="0"/>
                              <a:ea typeface="微软雅黑" panose="020B0503020204020204" pitchFamily="34" charset="-122"/>
                            </a:rPr>
                            <m:t>𝑥</m:t>
                          </m:r>
                        </m:e>
                        <m:sup>
                          <m:d>
                            <m:dPr>
                              <m:ctrlPr>
                                <a:rPr lang="en-US" altLang="zh-CN" sz="2600" i="1">
                                  <a:solidFill>
                                    <a:prstClr val="black"/>
                                  </a:solidFill>
                                  <a:latin typeface="Cambria Math" panose="02040503050406030204" pitchFamily="18" charset="0"/>
                                  <a:ea typeface="微软雅黑" panose="020B0503020204020204" pitchFamily="34" charset="-122"/>
                                </a:rPr>
                              </m:ctrlPr>
                            </m:dPr>
                            <m:e>
                              <m:r>
                                <a:rPr lang="en-US" altLang="zh-CN" sz="2600" i="1" smtClean="0">
                                  <a:solidFill>
                                    <a:prstClr val="black"/>
                                  </a:solidFill>
                                  <a:latin typeface="Cambria Math" panose="02040503050406030204" pitchFamily="18" charset="0"/>
                                  <a:ea typeface="微软雅黑" panose="020B0503020204020204" pitchFamily="34" charset="-122"/>
                                </a:rPr>
                                <m:t>2</m:t>
                              </m:r>
                            </m:e>
                          </m:d>
                        </m:sup>
                      </m:sSup>
                      <m:r>
                        <a:rPr lang="en-US" altLang="zh-CN" sz="2600" i="1" smtClean="0">
                          <a:solidFill>
                            <a:prstClr val="black"/>
                          </a:solidFill>
                          <a:latin typeface="Cambria Math" panose="02040503050406030204" pitchFamily="18" charset="0"/>
                          <a:ea typeface="微软雅黑" panose="020B0503020204020204" pitchFamily="34" charset="-122"/>
                        </a:rPr>
                        <m:t>,…</m:t>
                      </m:r>
                      <m:sSup>
                        <m:sSupPr>
                          <m:ctrlPr>
                            <a:rPr lang="en-US" altLang="zh-CN" sz="2600" i="1">
                              <a:solidFill>
                                <a:prstClr val="black"/>
                              </a:solidFill>
                              <a:latin typeface="Cambria Math" panose="02040503050406030204" pitchFamily="18" charset="0"/>
                              <a:ea typeface="微软雅黑" panose="020B0503020204020204" pitchFamily="34" charset="-122"/>
                            </a:rPr>
                          </m:ctrlPr>
                        </m:sSupPr>
                        <m:e>
                          <m:r>
                            <a:rPr lang="en-US" altLang="zh-CN" sz="2600" i="1">
                              <a:solidFill>
                                <a:prstClr val="black"/>
                              </a:solidFill>
                              <a:latin typeface="Cambria Math" panose="02040503050406030204" pitchFamily="18" charset="0"/>
                              <a:ea typeface="微软雅黑" panose="020B0503020204020204" pitchFamily="34" charset="-122"/>
                            </a:rPr>
                            <m:t>𝑥</m:t>
                          </m:r>
                        </m:e>
                        <m:sup>
                          <m:d>
                            <m:dPr>
                              <m:ctrlPr>
                                <a:rPr lang="en-US" altLang="zh-CN" sz="2600" i="1">
                                  <a:solidFill>
                                    <a:prstClr val="black"/>
                                  </a:solidFill>
                                  <a:latin typeface="Cambria Math" panose="02040503050406030204" pitchFamily="18" charset="0"/>
                                  <a:ea typeface="微软雅黑" panose="020B0503020204020204" pitchFamily="34" charset="-122"/>
                                </a:rPr>
                              </m:ctrlPr>
                            </m:dPr>
                            <m:e>
                              <m:r>
                                <a:rPr lang="en-US" altLang="zh-CN" sz="2600" i="1" smtClean="0">
                                  <a:solidFill>
                                    <a:prstClr val="black"/>
                                  </a:solidFill>
                                  <a:latin typeface="Cambria Math" panose="02040503050406030204" pitchFamily="18" charset="0"/>
                                  <a:ea typeface="微软雅黑" panose="020B0503020204020204" pitchFamily="34" charset="-122"/>
                                </a:rPr>
                                <m:t>𝑛</m:t>
                              </m:r>
                            </m:e>
                          </m:d>
                        </m:sup>
                      </m:sSup>
                      <m:r>
                        <a:rPr lang="en-US" altLang="zh-CN" sz="2600" i="1" smtClean="0">
                          <a:solidFill>
                            <a:prstClr val="black"/>
                          </a:solidFill>
                          <a:latin typeface="Cambria Math" panose="02040503050406030204" pitchFamily="18" charset="0"/>
                          <a:ea typeface="微软雅黑" panose="020B0503020204020204" pitchFamily="34" charset="-122"/>
                        </a:rPr>
                        <m:t>]</m:t>
                      </m:r>
                    </m:oMath>
                  </m:oMathPara>
                </a14:m>
                <a:endParaRPr lang="en-US" altLang="zh-CN" sz="2600" dirty="0">
                  <a:solidFill>
                    <a:prstClr val="black"/>
                  </a:solidFill>
                  <a:latin typeface="微软雅黑" panose="020B0503020204020204" pitchFamily="34" charset="-122"/>
                  <a:ea typeface="微软雅黑" panose="020B0503020204020204" pitchFamily="34" charset="-122"/>
                </a:endParaRPr>
              </a:p>
              <a:p>
                <a:r>
                  <a:rPr lang="zh-CN" altLang="en-US" sz="2600" dirty="0">
                    <a:solidFill>
                      <a:prstClr val="black"/>
                    </a:solidFill>
                    <a:latin typeface="微软雅黑" panose="020B0503020204020204" pitchFamily="34" charset="-122"/>
                    <a:ea typeface="微软雅黑" panose="020B0503020204020204" pitchFamily="34" charset="-122"/>
                  </a:rPr>
                  <a:t>经过函数</a:t>
                </a:r>
                <a14:m>
                  <m:oMath xmlns:m="http://schemas.openxmlformats.org/officeDocument/2006/math">
                    <m:r>
                      <a:rPr lang="zh-CN" altLang="en-US" sz="2600" i="1" smtClean="0">
                        <a:solidFill>
                          <a:prstClr val="black"/>
                        </a:solidFill>
                        <a:latin typeface="Cambria Math" panose="02040503050406030204" pitchFamily="18" charset="0"/>
                      </a:rPr>
                      <m:t>𝜙</m:t>
                    </m:r>
                    <m:r>
                      <a:rPr lang="zh-CN" altLang="en-US" sz="2600" i="1">
                        <a:solidFill>
                          <a:prstClr val="black"/>
                        </a:solidFill>
                        <a:latin typeface="Cambria Math" panose="02040503050406030204" pitchFamily="18" charset="0"/>
                      </a:rPr>
                      <m:t>映射</m:t>
                    </m:r>
                  </m:oMath>
                </a14:m>
                <a:r>
                  <a:rPr lang="zh-CN" altLang="en-US" sz="2600" dirty="0">
                    <a:solidFill>
                      <a:prstClr val="black"/>
                    </a:solidFill>
                    <a:latin typeface="微软雅黑" panose="020B0503020204020204" pitchFamily="34" charset="-122"/>
                    <a:ea typeface="微软雅黑" panose="020B0503020204020204" pitchFamily="34" charset="-122"/>
                  </a:rPr>
                  <a:t>后：</a:t>
                </a:r>
                <a:endParaRPr lang="en-US" altLang="zh-CN" sz="2600" dirty="0">
                  <a:solidFill>
                    <a:prstClr val="black"/>
                  </a:solidFill>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a:rPr lang="zh-CN" altLang="en-US" sz="2600" i="1" smtClean="0">
                          <a:solidFill>
                            <a:prstClr val="black"/>
                          </a:solidFill>
                          <a:latin typeface="Cambria Math" panose="02040503050406030204" pitchFamily="18" charset="0"/>
                          <a:ea typeface="微软雅黑" panose="020B0503020204020204" pitchFamily="34" charset="-122"/>
                        </a:rPr>
                        <m:t>𝜙</m:t>
                      </m:r>
                      <m:r>
                        <a:rPr lang="en-US" altLang="zh-CN" sz="2600" i="1" smtClean="0">
                          <a:solidFill>
                            <a:prstClr val="black"/>
                          </a:solidFill>
                          <a:latin typeface="Cambria Math" panose="02040503050406030204" pitchFamily="18" charset="0"/>
                          <a:ea typeface="微软雅黑" panose="020B0503020204020204" pitchFamily="34" charset="-122"/>
                        </a:rPr>
                        <m:t>(</m:t>
                      </m:r>
                      <m:r>
                        <a:rPr lang="en-US" altLang="zh-CN" sz="2600" i="1" smtClean="0">
                          <a:solidFill>
                            <a:prstClr val="black"/>
                          </a:solidFill>
                          <a:latin typeface="Cambria Math" panose="02040503050406030204" pitchFamily="18" charset="0"/>
                          <a:ea typeface="微软雅黑" panose="020B0503020204020204" pitchFamily="34" charset="-122"/>
                        </a:rPr>
                        <m:t>𝑋</m:t>
                      </m:r>
                      <m:r>
                        <a:rPr lang="en-US" altLang="zh-CN" sz="2600" i="1" smtClean="0">
                          <a:solidFill>
                            <a:prstClr val="black"/>
                          </a:solidFill>
                          <a:latin typeface="Cambria Math" panose="02040503050406030204" pitchFamily="18" charset="0"/>
                          <a:ea typeface="微软雅黑" panose="020B0503020204020204" pitchFamily="34" charset="-122"/>
                        </a:rPr>
                        <m:t>)=[</m:t>
                      </m:r>
                      <m:r>
                        <a:rPr lang="zh-CN" altLang="en-US" sz="2600" i="1" smtClean="0">
                          <a:solidFill>
                            <a:prstClr val="black"/>
                          </a:solidFill>
                          <a:latin typeface="Cambria Math" panose="02040503050406030204" pitchFamily="18" charset="0"/>
                          <a:ea typeface="微软雅黑" panose="020B0503020204020204" pitchFamily="34" charset="-122"/>
                        </a:rPr>
                        <m:t>𝜙</m:t>
                      </m:r>
                      <m:r>
                        <a:rPr lang="en-US" altLang="zh-CN" sz="2600" i="1" smtClean="0">
                          <a:solidFill>
                            <a:prstClr val="black"/>
                          </a:solidFill>
                          <a:latin typeface="Cambria Math" panose="02040503050406030204" pitchFamily="18" charset="0"/>
                          <a:ea typeface="微软雅黑" panose="020B0503020204020204" pitchFamily="34" charset="-122"/>
                        </a:rPr>
                        <m:t>(</m:t>
                      </m:r>
                      <m:sSup>
                        <m:sSupPr>
                          <m:ctrlPr>
                            <a:rPr lang="en-US" altLang="zh-CN" sz="2600" i="1" smtClean="0">
                              <a:solidFill>
                                <a:prstClr val="black"/>
                              </a:solidFill>
                              <a:latin typeface="Cambria Math" panose="02040503050406030204" pitchFamily="18" charset="0"/>
                              <a:ea typeface="微软雅黑" panose="020B0503020204020204" pitchFamily="34" charset="-122"/>
                            </a:rPr>
                          </m:ctrlPr>
                        </m:sSupPr>
                        <m:e>
                          <m:r>
                            <a:rPr lang="en-US" altLang="zh-CN" sz="2600" i="1" smtClean="0">
                              <a:solidFill>
                                <a:prstClr val="black"/>
                              </a:solidFill>
                              <a:latin typeface="Cambria Math" panose="02040503050406030204" pitchFamily="18" charset="0"/>
                              <a:ea typeface="微软雅黑" panose="020B0503020204020204" pitchFamily="34" charset="-122"/>
                            </a:rPr>
                            <m:t>𝑥</m:t>
                          </m:r>
                        </m:e>
                        <m:sup>
                          <m:d>
                            <m:dPr>
                              <m:ctrlPr>
                                <a:rPr lang="en-US" altLang="zh-CN" sz="2600" i="1" smtClean="0">
                                  <a:solidFill>
                                    <a:prstClr val="black"/>
                                  </a:solidFill>
                                  <a:latin typeface="Cambria Math" panose="02040503050406030204" pitchFamily="18" charset="0"/>
                                  <a:ea typeface="微软雅黑" panose="020B0503020204020204" pitchFamily="34" charset="-122"/>
                                </a:rPr>
                              </m:ctrlPr>
                            </m:dPr>
                            <m:e>
                              <m:r>
                                <a:rPr lang="en-US" altLang="zh-CN" sz="2600" i="1" smtClean="0">
                                  <a:solidFill>
                                    <a:prstClr val="black"/>
                                  </a:solidFill>
                                  <a:latin typeface="Cambria Math" panose="02040503050406030204" pitchFamily="18" charset="0"/>
                                  <a:ea typeface="微软雅黑" panose="020B0503020204020204" pitchFamily="34" charset="-122"/>
                                </a:rPr>
                                <m:t>1</m:t>
                              </m:r>
                            </m:e>
                          </m:d>
                        </m:sup>
                      </m:sSup>
                      <m:r>
                        <a:rPr lang="en-US" altLang="zh-CN" sz="2600" i="1" smtClean="0">
                          <a:solidFill>
                            <a:prstClr val="black"/>
                          </a:solidFill>
                          <a:latin typeface="Cambria Math" panose="02040503050406030204" pitchFamily="18" charset="0"/>
                          <a:ea typeface="微软雅黑" panose="020B0503020204020204" pitchFamily="34" charset="-122"/>
                        </a:rPr>
                        <m:t>),</m:t>
                      </m:r>
                      <m:r>
                        <a:rPr lang="zh-CN" altLang="en-US" sz="2600" i="1" smtClean="0">
                          <a:solidFill>
                            <a:prstClr val="black"/>
                          </a:solidFill>
                          <a:latin typeface="Cambria Math" panose="02040503050406030204" pitchFamily="18" charset="0"/>
                          <a:ea typeface="微软雅黑" panose="020B0503020204020204" pitchFamily="34" charset="-122"/>
                        </a:rPr>
                        <m:t>𝜙</m:t>
                      </m:r>
                      <m:r>
                        <a:rPr lang="en-US" altLang="zh-CN" sz="2600" i="1" smtClean="0">
                          <a:solidFill>
                            <a:prstClr val="black"/>
                          </a:solidFill>
                          <a:latin typeface="Cambria Math" panose="02040503050406030204" pitchFamily="18" charset="0"/>
                          <a:ea typeface="微软雅黑" panose="020B0503020204020204" pitchFamily="34" charset="-122"/>
                        </a:rPr>
                        <m:t>(</m:t>
                      </m:r>
                      <m:sSup>
                        <m:sSupPr>
                          <m:ctrlPr>
                            <a:rPr lang="en-US" altLang="zh-CN" sz="2600" i="1">
                              <a:solidFill>
                                <a:prstClr val="black"/>
                              </a:solidFill>
                              <a:latin typeface="Cambria Math" panose="02040503050406030204" pitchFamily="18" charset="0"/>
                              <a:ea typeface="微软雅黑" panose="020B0503020204020204" pitchFamily="34" charset="-122"/>
                            </a:rPr>
                          </m:ctrlPr>
                        </m:sSupPr>
                        <m:e>
                          <m:r>
                            <a:rPr lang="en-US" altLang="zh-CN" sz="2600" i="1">
                              <a:solidFill>
                                <a:prstClr val="black"/>
                              </a:solidFill>
                              <a:latin typeface="Cambria Math" panose="02040503050406030204" pitchFamily="18" charset="0"/>
                              <a:ea typeface="微软雅黑" panose="020B0503020204020204" pitchFamily="34" charset="-122"/>
                            </a:rPr>
                            <m:t>𝑥</m:t>
                          </m:r>
                        </m:e>
                        <m:sup>
                          <m:d>
                            <m:dPr>
                              <m:ctrlPr>
                                <a:rPr lang="en-US" altLang="zh-CN" sz="2600" i="1">
                                  <a:solidFill>
                                    <a:prstClr val="black"/>
                                  </a:solidFill>
                                  <a:latin typeface="Cambria Math" panose="02040503050406030204" pitchFamily="18" charset="0"/>
                                  <a:ea typeface="微软雅黑" panose="020B0503020204020204" pitchFamily="34" charset="-122"/>
                                </a:rPr>
                              </m:ctrlPr>
                            </m:dPr>
                            <m:e>
                              <m:r>
                                <a:rPr lang="en-US" altLang="zh-CN" sz="2600" i="1" smtClean="0">
                                  <a:solidFill>
                                    <a:prstClr val="black"/>
                                  </a:solidFill>
                                  <a:latin typeface="Cambria Math" panose="02040503050406030204" pitchFamily="18" charset="0"/>
                                  <a:ea typeface="微软雅黑" panose="020B0503020204020204" pitchFamily="34" charset="-122"/>
                                </a:rPr>
                                <m:t>2</m:t>
                              </m:r>
                            </m:e>
                          </m:d>
                        </m:sup>
                      </m:sSup>
                      <m:r>
                        <a:rPr lang="en-US" altLang="zh-CN" sz="2600" i="1" smtClean="0">
                          <a:solidFill>
                            <a:prstClr val="black"/>
                          </a:solidFill>
                          <a:latin typeface="Cambria Math" panose="02040503050406030204" pitchFamily="18" charset="0"/>
                          <a:ea typeface="微软雅黑" panose="020B0503020204020204" pitchFamily="34" charset="-122"/>
                        </a:rPr>
                        <m:t>),…</m:t>
                      </m:r>
                      <m:sSup>
                        <m:sSupPr>
                          <m:ctrlPr>
                            <a:rPr lang="en-US" altLang="zh-CN" sz="2600" i="1">
                              <a:solidFill>
                                <a:prstClr val="black"/>
                              </a:solidFill>
                              <a:latin typeface="Cambria Math" panose="02040503050406030204" pitchFamily="18" charset="0"/>
                              <a:ea typeface="微软雅黑" panose="020B0503020204020204" pitchFamily="34" charset="-122"/>
                            </a:rPr>
                          </m:ctrlPr>
                        </m:sSupPr>
                        <m:e>
                          <m:r>
                            <a:rPr lang="zh-CN" altLang="en-US" sz="2600" i="1" smtClean="0">
                              <a:solidFill>
                                <a:prstClr val="black"/>
                              </a:solidFill>
                              <a:latin typeface="Cambria Math" panose="02040503050406030204" pitchFamily="18" charset="0"/>
                              <a:ea typeface="微软雅黑" panose="020B0503020204020204" pitchFamily="34" charset="-122"/>
                            </a:rPr>
                            <m:t>𝜙</m:t>
                          </m:r>
                          <m:r>
                            <a:rPr lang="en-US" altLang="zh-CN" sz="2600" i="1" smtClean="0">
                              <a:solidFill>
                                <a:prstClr val="black"/>
                              </a:solidFill>
                              <a:latin typeface="Cambria Math" panose="02040503050406030204" pitchFamily="18" charset="0"/>
                              <a:ea typeface="微软雅黑" panose="020B0503020204020204" pitchFamily="34" charset="-122"/>
                            </a:rPr>
                            <m:t>(</m:t>
                          </m:r>
                          <m:r>
                            <a:rPr lang="en-US" altLang="zh-CN" sz="2600" i="1">
                              <a:solidFill>
                                <a:prstClr val="black"/>
                              </a:solidFill>
                              <a:latin typeface="Cambria Math" panose="02040503050406030204" pitchFamily="18" charset="0"/>
                              <a:ea typeface="微软雅黑" panose="020B0503020204020204" pitchFamily="34" charset="-122"/>
                            </a:rPr>
                            <m:t>𝑥</m:t>
                          </m:r>
                        </m:e>
                        <m:sup>
                          <m:d>
                            <m:dPr>
                              <m:ctrlPr>
                                <a:rPr lang="en-US" altLang="zh-CN" sz="2600" i="1">
                                  <a:solidFill>
                                    <a:prstClr val="black"/>
                                  </a:solidFill>
                                  <a:latin typeface="Cambria Math" panose="02040503050406030204" pitchFamily="18" charset="0"/>
                                  <a:ea typeface="微软雅黑" panose="020B0503020204020204" pitchFamily="34" charset="-122"/>
                                </a:rPr>
                              </m:ctrlPr>
                            </m:dPr>
                            <m:e>
                              <m:r>
                                <a:rPr lang="en-US" altLang="zh-CN" sz="2600" i="1" smtClean="0">
                                  <a:solidFill>
                                    <a:prstClr val="black"/>
                                  </a:solidFill>
                                  <a:latin typeface="Cambria Math" panose="02040503050406030204" pitchFamily="18" charset="0"/>
                                  <a:ea typeface="微软雅黑" panose="020B0503020204020204" pitchFamily="34" charset="-122"/>
                                </a:rPr>
                                <m:t>𝑛</m:t>
                              </m:r>
                            </m:e>
                          </m:d>
                        </m:sup>
                      </m:sSup>
                      <m:r>
                        <a:rPr lang="en-US" altLang="zh-CN" sz="2600" i="1" smtClean="0">
                          <a:solidFill>
                            <a:prstClr val="black"/>
                          </a:solidFill>
                          <a:latin typeface="Cambria Math" panose="02040503050406030204" pitchFamily="18" charset="0"/>
                          <a:ea typeface="微软雅黑" panose="020B0503020204020204" pitchFamily="34" charset="-122"/>
                        </a:rPr>
                        <m:t>)]</m:t>
                      </m:r>
                    </m:oMath>
                  </m:oMathPara>
                </a14:m>
                <a:endParaRPr lang="en-US" altLang="zh-CN" sz="2600" dirty="0">
                  <a:solidFill>
                    <a:prstClr val="black"/>
                  </a:solidFill>
                  <a:latin typeface="微软雅黑" panose="020B0503020204020204" pitchFamily="34" charset="-122"/>
                  <a:ea typeface="微软雅黑" panose="020B0503020204020204" pitchFamily="34" charset="-122"/>
                </a:endParaRPr>
              </a:p>
              <a:p>
                <a:r>
                  <a:rPr lang="zh-CN" altLang="en-US" sz="2600" dirty="0">
                    <a:solidFill>
                      <a:prstClr val="black"/>
                    </a:solidFill>
                    <a:latin typeface="微软雅黑" panose="020B0503020204020204" pitchFamily="34" charset="-122"/>
                    <a:ea typeface="微软雅黑" panose="020B0503020204020204" pitchFamily="34" charset="-122"/>
                  </a:rPr>
                  <a:t>则利用</a:t>
                </a:r>
                <a:r>
                  <a:rPr lang="en-US" altLang="zh-CN" sz="2600" dirty="0">
                    <a:solidFill>
                      <a:prstClr val="black"/>
                    </a:solidFill>
                    <a:latin typeface="微软雅黑" panose="020B0503020204020204" pitchFamily="34" charset="-122"/>
                    <a:ea typeface="微软雅黑" panose="020B0503020204020204" pitchFamily="34" charset="-122"/>
                  </a:rPr>
                  <a:t>PCA</a:t>
                </a:r>
                <a:r>
                  <a:rPr lang="zh-CN" altLang="en-US" sz="2600" dirty="0">
                    <a:solidFill>
                      <a:prstClr val="black"/>
                    </a:solidFill>
                    <a:latin typeface="微软雅黑" panose="020B0503020204020204" pitchFamily="34" charset="-122"/>
                    <a:ea typeface="微软雅黑" panose="020B0503020204020204" pitchFamily="34" charset="-122"/>
                  </a:rPr>
                  <a:t>时，需要计算的协方差矩阵为：</a:t>
                </a:r>
                <a:endParaRPr lang="en-US" altLang="zh-CN" sz="2600" dirty="0">
                  <a:solidFill>
                    <a:prstClr val="black"/>
                  </a:solidFill>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f>
                        <m:fPr>
                          <m:ctrlPr>
                            <a:rPr lang="en-US" altLang="zh-CN" sz="2600" i="1" smtClean="0">
                              <a:solidFill>
                                <a:prstClr val="black"/>
                              </a:solidFill>
                              <a:latin typeface="Cambria Math" panose="02040503050406030204" pitchFamily="18" charset="0"/>
                              <a:ea typeface="微软雅黑" panose="020B0503020204020204" pitchFamily="34" charset="-122"/>
                            </a:rPr>
                          </m:ctrlPr>
                        </m:fPr>
                        <m:num>
                          <m:r>
                            <a:rPr lang="en-US" altLang="zh-CN" sz="2600" i="1" smtClean="0">
                              <a:solidFill>
                                <a:prstClr val="black"/>
                              </a:solidFill>
                              <a:latin typeface="Cambria Math" panose="02040503050406030204" pitchFamily="18" charset="0"/>
                              <a:ea typeface="微软雅黑" panose="020B0503020204020204" pitchFamily="34" charset="-122"/>
                            </a:rPr>
                            <m:t>1</m:t>
                          </m:r>
                        </m:num>
                        <m:den>
                          <m:r>
                            <a:rPr lang="en-US" altLang="zh-CN" sz="2600" i="1" smtClean="0">
                              <a:solidFill>
                                <a:prstClr val="black"/>
                              </a:solidFill>
                              <a:latin typeface="Cambria Math" panose="02040503050406030204" pitchFamily="18" charset="0"/>
                              <a:ea typeface="微软雅黑" panose="020B0503020204020204" pitchFamily="34" charset="-122"/>
                            </a:rPr>
                            <m:t>𝑛</m:t>
                          </m:r>
                        </m:den>
                      </m:f>
                      <m:r>
                        <a:rPr lang="zh-CN" altLang="en-US" sz="2600" i="1" smtClean="0">
                          <a:solidFill>
                            <a:prstClr val="black"/>
                          </a:solidFill>
                          <a:latin typeface="Cambria Math" panose="02040503050406030204" pitchFamily="18" charset="0"/>
                          <a:ea typeface="微软雅黑" panose="020B0503020204020204" pitchFamily="34" charset="-122"/>
                        </a:rPr>
                        <m:t>𝜙</m:t>
                      </m:r>
                      <m:r>
                        <a:rPr lang="en-US" altLang="zh-CN" sz="2600" i="1" smtClean="0">
                          <a:solidFill>
                            <a:prstClr val="black"/>
                          </a:solidFill>
                          <a:latin typeface="Cambria Math" panose="02040503050406030204" pitchFamily="18" charset="0"/>
                          <a:ea typeface="微软雅黑" panose="020B0503020204020204" pitchFamily="34" charset="-122"/>
                        </a:rPr>
                        <m:t>(</m:t>
                      </m:r>
                      <m:r>
                        <a:rPr lang="en-US" altLang="zh-CN" sz="2600" i="1" smtClean="0">
                          <a:solidFill>
                            <a:prstClr val="black"/>
                          </a:solidFill>
                          <a:latin typeface="Cambria Math" panose="02040503050406030204" pitchFamily="18" charset="0"/>
                          <a:ea typeface="微软雅黑" panose="020B0503020204020204" pitchFamily="34" charset="-122"/>
                        </a:rPr>
                        <m:t>𝑋</m:t>
                      </m:r>
                      <m:r>
                        <a:rPr lang="en-US" altLang="zh-CN" sz="2600" i="1" smtClean="0">
                          <a:solidFill>
                            <a:prstClr val="black"/>
                          </a:solidFill>
                          <a:latin typeface="Cambria Math" panose="02040503050406030204" pitchFamily="18" charset="0"/>
                          <a:ea typeface="微软雅黑" panose="020B0503020204020204" pitchFamily="34" charset="-122"/>
                        </a:rPr>
                        <m:t>)</m:t>
                      </m:r>
                      <m:sSup>
                        <m:sSupPr>
                          <m:ctrlPr>
                            <a:rPr lang="en-US" altLang="zh-CN" sz="2600" i="1" smtClean="0">
                              <a:solidFill>
                                <a:prstClr val="black"/>
                              </a:solidFill>
                              <a:latin typeface="Cambria Math" panose="02040503050406030204" pitchFamily="18" charset="0"/>
                              <a:ea typeface="微软雅黑" panose="020B0503020204020204" pitchFamily="34" charset="-122"/>
                            </a:rPr>
                          </m:ctrlPr>
                        </m:sSupPr>
                        <m:e>
                          <m:r>
                            <a:rPr lang="zh-CN" altLang="en-US" sz="2600" i="1">
                              <a:solidFill>
                                <a:prstClr val="black"/>
                              </a:solidFill>
                              <a:latin typeface="Cambria Math" panose="02040503050406030204" pitchFamily="18" charset="0"/>
                              <a:ea typeface="微软雅黑" panose="020B0503020204020204" pitchFamily="34" charset="-122"/>
                            </a:rPr>
                            <m:t>𝜙</m:t>
                          </m:r>
                          <m:r>
                            <a:rPr lang="en-US" altLang="zh-CN" sz="2600" i="1">
                              <a:solidFill>
                                <a:prstClr val="black"/>
                              </a:solidFill>
                              <a:latin typeface="Cambria Math" panose="02040503050406030204" pitchFamily="18" charset="0"/>
                              <a:ea typeface="微软雅黑" panose="020B0503020204020204" pitchFamily="34" charset="-122"/>
                            </a:rPr>
                            <m:t>(</m:t>
                          </m:r>
                          <m:r>
                            <a:rPr lang="en-US" altLang="zh-CN" sz="2600" i="1">
                              <a:solidFill>
                                <a:prstClr val="black"/>
                              </a:solidFill>
                              <a:latin typeface="Cambria Math" panose="02040503050406030204" pitchFamily="18" charset="0"/>
                              <a:ea typeface="微软雅黑" panose="020B0503020204020204" pitchFamily="34" charset="-122"/>
                            </a:rPr>
                            <m:t>𝑋</m:t>
                          </m:r>
                          <m:r>
                            <a:rPr lang="en-US" altLang="zh-CN" sz="2600" i="1">
                              <a:solidFill>
                                <a:prstClr val="black"/>
                              </a:solidFill>
                              <a:latin typeface="Cambria Math" panose="02040503050406030204" pitchFamily="18" charset="0"/>
                              <a:ea typeface="微软雅黑" panose="020B0503020204020204" pitchFamily="34" charset="-122"/>
                            </a:rPr>
                            <m:t>)</m:t>
                          </m:r>
                        </m:e>
                        <m:sup>
                          <m:r>
                            <a:rPr lang="en-US" altLang="zh-CN" sz="2600" i="1" smtClean="0">
                              <a:solidFill>
                                <a:prstClr val="black"/>
                              </a:solidFill>
                              <a:latin typeface="Cambria Math" panose="02040503050406030204" pitchFamily="18" charset="0"/>
                              <a:ea typeface="微软雅黑" panose="020B0503020204020204" pitchFamily="34" charset="-122"/>
                            </a:rPr>
                            <m:t>𝑇</m:t>
                          </m:r>
                        </m:sup>
                      </m:sSup>
                    </m:oMath>
                  </m:oMathPara>
                </a14:m>
                <a:endParaRPr lang="en-US" altLang="zh-CN" sz="2600" dirty="0">
                  <a:solidFill>
                    <a:prstClr val="black"/>
                  </a:solidFill>
                  <a:latin typeface="微软雅黑" panose="020B0503020204020204" pitchFamily="34" charset="-122"/>
                  <a:ea typeface="微软雅黑" panose="020B0503020204020204" pitchFamily="34" charset="-122"/>
                </a:endParaRPr>
              </a:p>
              <a:p>
                <a:r>
                  <a:rPr lang="zh-CN" altLang="en-US" sz="2600" dirty="0">
                    <a:solidFill>
                      <a:prstClr val="black"/>
                    </a:solidFill>
                    <a:latin typeface="微软雅黑" panose="020B0503020204020204" pitchFamily="34" charset="-122"/>
                    <a:ea typeface="微软雅黑" panose="020B0503020204020204" pitchFamily="34" charset="-122"/>
                  </a:rPr>
                  <a:t>特征方程：</a:t>
                </a:r>
                <a:endParaRPr lang="en-US" altLang="zh-CN" sz="2600" dirty="0">
                  <a:solidFill>
                    <a:prstClr val="black"/>
                  </a:solidFill>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f>
                        <m:fPr>
                          <m:ctrlPr>
                            <a:rPr lang="en-US" altLang="zh-CN" sz="2600" i="1">
                              <a:solidFill>
                                <a:prstClr val="black"/>
                              </a:solidFill>
                              <a:latin typeface="Cambria Math" panose="02040503050406030204" pitchFamily="18" charset="0"/>
                              <a:ea typeface="微软雅黑" panose="020B0503020204020204" pitchFamily="34" charset="-122"/>
                            </a:rPr>
                          </m:ctrlPr>
                        </m:fPr>
                        <m:num>
                          <m:r>
                            <a:rPr lang="en-US" altLang="zh-CN" sz="2600" i="1">
                              <a:solidFill>
                                <a:prstClr val="black"/>
                              </a:solidFill>
                              <a:latin typeface="Cambria Math" panose="02040503050406030204" pitchFamily="18" charset="0"/>
                              <a:ea typeface="微软雅黑" panose="020B0503020204020204" pitchFamily="34" charset="-122"/>
                            </a:rPr>
                            <m:t>1</m:t>
                          </m:r>
                        </m:num>
                        <m:den>
                          <m:r>
                            <a:rPr lang="en-US" altLang="zh-CN" sz="2600" i="1">
                              <a:solidFill>
                                <a:prstClr val="black"/>
                              </a:solidFill>
                              <a:latin typeface="Cambria Math" panose="02040503050406030204" pitchFamily="18" charset="0"/>
                              <a:ea typeface="微软雅黑" panose="020B0503020204020204" pitchFamily="34" charset="-122"/>
                            </a:rPr>
                            <m:t>𝑛</m:t>
                          </m:r>
                        </m:den>
                      </m:f>
                      <m:r>
                        <a:rPr lang="zh-CN" altLang="en-US" sz="2600" i="1">
                          <a:solidFill>
                            <a:prstClr val="black"/>
                          </a:solidFill>
                          <a:latin typeface="Cambria Math" panose="02040503050406030204" pitchFamily="18" charset="0"/>
                          <a:ea typeface="微软雅黑" panose="020B0503020204020204" pitchFamily="34" charset="-122"/>
                        </a:rPr>
                        <m:t>𝜙</m:t>
                      </m:r>
                      <m:d>
                        <m:dPr>
                          <m:ctrlPr>
                            <a:rPr lang="en-US" altLang="zh-CN" sz="2600" i="1">
                              <a:solidFill>
                                <a:prstClr val="black"/>
                              </a:solidFill>
                              <a:latin typeface="Cambria Math" panose="02040503050406030204" pitchFamily="18" charset="0"/>
                              <a:ea typeface="微软雅黑" panose="020B0503020204020204" pitchFamily="34" charset="-122"/>
                            </a:rPr>
                          </m:ctrlPr>
                        </m:dPr>
                        <m:e>
                          <m:r>
                            <a:rPr lang="en-US" altLang="zh-CN" sz="2600" i="1">
                              <a:solidFill>
                                <a:prstClr val="black"/>
                              </a:solidFill>
                              <a:latin typeface="Cambria Math" panose="02040503050406030204" pitchFamily="18" charset="0"/>
                              <a:ea typeface="微软雅黑" panose="020B0503020204020204" pitchFamily="34" charset="-122"/>
                            </a:rPr>
                            <m:t>𝑋</m:t>
                          </m:r>
                        </m:e>
                      </m:d>
                      <m:sSup>
                        <m:sSupPr>
                          <m:ctrlPr>
                            <a:rPr lang="en-US" altLang="zh-CN" sz="2600" i="1">
                              <a:solidFill>
                                <a:prstClr val="black"/>
                              </a:solidFill>
                              <a:latin typeface="Cambria Math" panose="02040503050406030204" pitchFamily="18" charset="0"/>
                              <a:ea typeface="微软雅黑" panose="020B0503020204020204" pitchFamily="34" charset="-122"/>
                            </a:rPr>
                          </m:ctrlPr>
                        </m:sSupPr>
                        <m:e>
                          <m:r>
                            <a:rPr lang="zh-CN" altLang="en-US" sz="2600" i="1">
                              <a:solidFill>
                                <a:prstClr val="black"/>
                              </a:solidFill>
                              <a:latin typeface="Cambria Math" panose="02040503050406030204" pitchFamily="18" charset="0"/>
                              <a:ea typeface="微软雅黑" panose="020B0503020204020204" pitchFamily="34" charset="-122"/>
                            </a:rPr>
                            <m:t>𝜙</m:t>
                          </m:r>
                          <m:d>
                            <m:dPr>
                              <m:ctrlPr>
                                <a:rPr lang="en-US" altLang="zh-CN" sz="2600" i="1">
                                  <a:solidFill>
                                    <a:prstClr val="black"/>
                                  </a:solidFill>
                                  <a:latin typeface="Cambria Math" panose="02040503050406030204" pitchFamily="18" charset="0"/>
                                  <a:ea typeface="微软雅黑" panose="020B0503020204020204" pitchFamily="34" charset="-122"/>
                                </a:rPr>
                              </m:ctrlPr>
                            </m:dPr>
                            <m:e>
                              <m:r>
                                <a:rPr lang="en-US" altLang="zh-CN" sz="2600" i="1">
                                  <a:solidFill>
                                    <a:prstClr val="black"/>
                                  </a:solidFill>
                                  <a:latin typeface="Cambria Math" panose="02040503050406030204" pitchFamily="18" charset="0"/>
                                  <a:ea typeface="微软雅黑" panose="020B0503020204020204" pitchFamily="34" charset="-122"/>
                                </a:rPr>
                                <m:t>𝑋</m:t>
                              </m:r>
                            </m:e>
                          </m:d>
                        </m:e>
                        <m:sup>
                          <m:r>
                            <a:rPr lang="en-US" altLang="zh-CN" sz="2600" i="1">
                              <a:solidFill>
                                <a:prstClr val="black"/>
                              </a:solidFill>
                              <a:latin typeface="Cambria Math" panose="02040503050406030204" pitchFamily="18" charset="0"/>
                              <a:ea typeface="微软雅黑" panose="020B0503020204020204" pitchFamily="34" charset="-122"/>
                            </a:rPr>
                            <m:t>𝑇</m:t>
                          </m:r>
                        </m:sup>
                      </m:sSup>
                      <m:r>
                        <a:rPr lang="zh-CN" altLang="en-US" sz="2600" i="1" smtClean="0">
                          <a:solidFill>
                            <a:prstClr val="black"/>
                          </a:solidFill>
                          <a:latin typeface="Cambria Math" panose="02040503050406030204" pitchFamily="18" charset="0"/>
                          <a:ea typeface="微软雅黑" panose="020B0503020204020204" pitchFamily="34" charset="-122"/>
                        </a:rPr>
                        <m:t>𝜔</m:t>
                      </m:r>
                      <m:r>
                        <a:rPr lang="en-US" altLang="zh-CN" sz="2600" i="1" smtClean="0">
                          <a:solidFill>
                            <a:prstClr val="black"/>
                          </a:solidFill>
                          <a:latin typeface="Cambria Math" panose="02040503050406030204" pitchFamily="18" charset="0"/>
                          <a:ea typeface="微软雅黑" panose="020B0503020204020204" pitchFamily="34" charset="-122"/>
                        </a:rPr>
                        <m:t>=</m:t>
                      </m:r>
                      <m:r>
                        <a:rPr lang="zh-CN" altLang="en-US" sz="2600" i="1" smtClean="0">
                          <a:solidFill>
                            <a:prstClr val="black"/>
                          </a:solidFill>
                          <a:latin typeface="Cambria Math" panose="02040503050406030204" pitchFamily="18" charset="0"/>
                          <a:ea typeface="微软雅黑" panose="020B0503020204020204" pitchFamily="34" charset="-122"/>
                        </a:rPr>
                        <m:t>𝜆𝜔</m:t>
                      </m:r>
                    </m:oMath>
                  </m:oMathPara>
                </a14:m>
                <a:endParaRPr lang="en-US" altLang="zh-CN" sz="260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4" name="文本框 3">
                <a:extLst>
                  <a:ext uri="{FF2B5EF4-FFF2-40B4-BE49-F238E27FC236}">
                    <a16:creationId xmlns:a16="http://schemas.microsoft.com/office/drawing/2014/main" id="{1878CD9D-3C67-F842-9821-4D66DDF3B120}"/>
                  </a:ext>
                </a:extLst>
              </p:cNvPr>
              <p:cNvSpPr txBox="1">
                <a:spLocks noRot="1" noChangeAspect="1" noMove="1" noResize="1" noEditPoints="1" noAdjustHandles="1" noChangeArrowheads="1" noChangeShapeType="1" noTextEdit="1"/>
              </p:cNvSpPr>
              <p:nvPr/>
            </p:nvSpPr>
            <p:spPr>
              <a:xfrm>
                <a:off x="659632" y="1524000"/>
                <a:ext cx="8179568" cy="4451603"/>
              </a:xfrm>
              <a:prstGeom prst="rect">
                <a:avLst/>
              </a:prstGeom>
              <a:blipFill>
                <a:blip r:embed="rId2"/>
                <a:stretch>
                  <a:fillRect l="-1240" t="-1425"/>
                </a:stretch>
              </a:blipFill>
            </p:spPr>
            <p:txBody>
              <a:bodyPr/>
              <a:lstStyle/>
              <a:p>
                <a:r>
                  <a:rPr lang="en-CN">
                    <a:noFill/>
                  </a:rPr>
                  <a:t> </a:t>
                </a:r>
              </a:p>
            </p:txBody>
          </p:sp>
        </mc:Fallback>
      </mc:AlternateContent>
    </p:spTree>
    <p:extLst>
      <p:ext uri="{BB962C8B-B14F-4D97-AF65-F5344CB8AC3E}">
        <p14:creationId xmlns:p14="http://schemas.microsoft.com/office/powerpoint/2010/main" val="25977947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92945A5A-AD6A-BD40-BE57-339C6B340EA4}"/>
                  </a:ext>
                </a:extLst>
              </p:cNvPr>
              <p:cNvSpPr txBox="1"/>
              <p:nvPr/>
            </p:nvSpPr>
            <p:spPr>
              <a:xfrm>
                <a:off x="654050" y="1371600"/>
                <a:ext cx="8185150" cy="4444678"/>
              </a:xfrm>
              <a:prstGeom prst="rect">
                <a:avLst/>
              </a:prstGeom>
              <a:noFill/>
            </p:spPr>
            <p:txBody>
              <a:bodyPr wrap="square">
                <a:spAutoFit/>
              </a:bodyPr>
              <a:lstStyle/>
              <a:p>
                <a:r>
                  <a:rPr lang="zh-CN" altLang="en-US" sz="2400" dirty="0">
                    <a:solidFill>
                      <a:prstClr val="black"/>
                    </a:solidFill>
                    <a:latin typeface="微软雅黑" panose="020B0503020204020204" pitchFamily="34" charset="-122"/>
                    <a:ea typeface="微软雅黑" panose="020B0503020204020204" pitchFamily="34" charset="-122"/>
                  </a:rPr>
                  <a:t>特征方程：</a:t>
                </a:r>
                <a:endParaRPr lang="en-US" altLang="zh-CN" sz="2400" dirty="0">
                  <a:solidFill>
                    <a:prstClr val="black"/>
                  </a:solidFill>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f>
                        <m:fPr>
                          <m:ctrlPr>
                            <a:rPr lang="en-US" altLang="zh-CN" sz="2400" i="1">
                              <a:solidFill>
                                <a:prstClr val="black"/>
                              </a:solidFill>
                              <a:latin typeface="Cambria Math" panose="02040503050406030204" pitchFamily="18" charset="0"/>
                              <a:ea typeface="微软雅黑" panose="020B0503020204020204" pitchFamily="34" charset="-122"/>
                            </a:rPr>
                          </m:ctrlPr>
                        </m:fPr>
                        <m:num>
                          <m:r>
                            <a:rPr lang="en-US" altLang="zh-CN" sz="2400" i="1">
                              <a:solidFill>
                                <a:prstClr val="black"/>
                              </a:solidFill>
                              <a:latin typeface="Cambria Math" panose="02040503050406030204" pitchFamily="18" charset="0"/>
                              <a:ea typeface="微软雅黑" panose="020B0503020204020204" pitchFamily="34" charset="-122"/>
                            </a:rPr>
                            <m:t>1</m:t>
                          </m:r>
                        </m:num>
                        <m:den>
                          <m:r>
                            <a:rPr lang="en-US" altLang="zh-CN" sz="2400" i="1">
                              <a:solidFill>
                                <a:prstClr val="black"/>
                              </a:solidFill>
                              <a:latin typeface="Cambria Math" panose="02040503050406030204" pitchFamily="18" charset="0"/>
                              <a:ea typeface="微软雅黑" panose="020B0503020204020204" pitchFamily="34" charset="-122"/>
                            </a:rPr>
                            <m:t>𝑛</m:t>
                          </m:r>
                        </m:den>
                      </m:f>
                      <m:r>
                        <a:rPr lang="zh-CN" altLang="en-US" sz="2400" i="1">
                          <a:solidFill>
                            <a:prstClr val="black"/>
                          </a:solidFill>
                          <a:latin typeface="Cambria Math" panose="02040503050406030204" pitchFamily="18" charset="0"/>
                          <a:ea typeface="微软雅黑" panose="020B0503020204020204" pitchFamily="34" charset="-122"/>
                        </a:rPr>
                        <m:t>𝜙</m:t>
                      </m:r>
                      <m:d>
                        <m:dPr>
                          <m:ctrlPr>
                            <a:rPr lang="en-US" altLang="zh-CN" sz="2400" i="1">
                              <a:solidFill>
                                <a:prstClr val="black"/>
                              </a:solidFill>
                              <a:latin typeface="Cambria Math" panose="02040503050406030204" pitchFamily="18" charset="0"/>
                              <a:ea typeface="微软雅黑" panose="020B0503020204020204" pitchFamily="34" charset="-122"/>
                            </a:rPr>
                          </m:ctrlPr>
                        </m:dPr>
                        <m:e>
                          <m:r>
                            <a:rPr lang="en-US" altLang="zh-CN" sz="2400" i="1">
                              <a:solidFill>
                                <a:prstClr val="black"/>
                              </a:solidFill>
                              <a:latin typeface="Cambria Math" panose="02040503050406030204" pitchFamily="18" charset="0"/>
                              <a:ea typeface="微软雅黑" panose="020B0503020204020204" pitchFamily="34" charset="-122"/>
                            </a:rPr>
                            <m:t>𝑋</m:t>
                          </m:r>
                        </m:e>
                      </m:d>
                      <m:sSup>
                        <m:sSupPr>
                          <m:ctrlPr>
                            <a:rPr lang="en-US" altLang="zh-CN" sz="2400" i="1">
                              <a:solidFill>
                                <a:prstClr val="black"/>
                              </a:solidFill>
                              <a:latin typeface="Cambria Math" panose="02040503050406030204" pitchFamily="18" charset="0"/>
                              <a:ea typeface="微软雅黑" panose="020B0503020204020204" pitchFamily="34" charset="-122"/>
                            </a:rPr>
                          </m:ctrlPr>
                        </m:sSupPr>
                        <m:e>
                          <m:r>
                            <a:rPr lang="zh-CN" altLang="en-US" sz="2400" i="1">
                              <a:solidFill>
                                <a:prstClr val="black"/>
                              </a:solidFill>
                              <a:latin typeface="Cambria Math" panose="02040503050406030204" pitchFamily="18" charset="0"/>
                              <a:ea typeface="微软雅黑" panose="020B0503020204020204" pitchFamily="34" charset="-122"/>
                            </a:rPr>
                            <m:t>𝜙</m:t>
                          </m:r>
                          <m:d>
                            <m:dPr>
                              <m:ctrlPr>
                                <a:rPr lang="en-US" altLang="zh-CN" sz="2400" i="1">
                                  <a:solidFill>
                                    <a:prstClr val="black"/>
                                  </a:solidFill>
                                  <a:latin typeface="Cambria Math" panose="02040503050406030204" pitchFamily="18" charset="0"/>
                                  <a:ea typeface="微软雅黑" panose="020B0503020204020204" pitchFamily="34" charset="-122"/>
                                </a:rPr>
                              </m:ctrlPr>
                            </m:dPr>
                            <m:e>
                              <m:r>
                                <a:rPr lang="en-US" altLang="zh-CN" sz="2400" i="1">
                                  <a:solidFill>
                                    <a:prstClr val="black"/>
                                  </a:solidFill>
                                  <a:latin typeface="Cambria Math" panose="02040503050406030204" pitchFamily="18" charset="0"/>
                                  <a:ea typeface="微软雅黑" panose="020B0503020204020204" pitchFamily="34" charset="-122"/>
                                </a:rPr>
                                <m:t>𝑋</m:t>
                              </m:r>
                            </m:e>
                          </m:d>
                        </m:e>
                        <m:sup>
                          <m:r>
                            <a:rPr lang="en-US" altLang="zh-CN" sz="2400" i="1">
                              <a:solidFill>
                                <a:prstClr val="black"/>
                              </a:solidFill>
                              <a:latin typeface="Cambria Math" panose="02040503050406030204" pitchFamily="18" charset="0"/>
                              <a:ea typeface="微软雅黑" panose="020B0503020204020204" pitchFamily="34" charset="-122"/>
                            </a:rPr>
                            <m:t>𝑇</m:t>
                          </m:r>
                        </m:sup>
                      </m:sSup>
                      <m:r>
                        <a:rPr lang="zh-CN" altLang="en-US" sz="2400" i="1" smtClean="0">
                          <a:solidFill>
                            <a:prstClr val="black"/>
                          </a:solidFill>
                          <a:latin typeface="Cambria Math" panose="02040503050406030204" pitchFamily="18" charset="0"/>
                          <a:ea typeface="微软雅黑" panose="020B0503020204020204" pitchFamily="34" charset="-122"/>
                        </a:rPr>
                        <m:t>𝜔</m:t>
                      </m:r>
                      <m:r>
                        <a:rPr lang="en-US" altLang="zh-CN" sz="2400" i="1" smtClean="0">
                          <a:solidFill>
                            <a:prstClr val="black"/>
                          </a:solidFill>
                          <a:latin typeface="Cambria Math" panose="02040503050406030204" pitchFamily="18" charset="0"/>
                          <a:ea typeface="微软雅黑" panose="020B0503020204020204" pitchFamily="34" charset="-122"/>
                        </a:rPr>
                        <m:t>=</m:t>
                      </m:r>
                      <m:r>
                        <a:rPr lang="zh-CN" altLang="en-US" sz="2400" i="1" smtClean="0">
                          <a:solidFill>
                            <a:prstClr val="black"/>
                          </a:solidFill>
                          <a:latin typeface="Cambria Math" panose="02040503050406030204" pitchFamily="18" charset="0"/>
                          <a:ea typeface="微软雅黑" panose="020B0503020204020204" pitchFamily="34" charset="-122"/>
                        </a:rPr>
                        <m:t>𝜆𝜔</m:t>
                      </m:r>
                    </m:oMath>
                  </m:oMathPara>
                </a14:m>
                <a:endParaRPr lang="en-US" altLang="zh-CN" sz="2400" dirty="0">
                  <a:solidFill>
                    <a:prstClr val="black"/>
                  </a:solidFill>
                  <a:latin typeface="微软雅黑" panose="020B0503020204020204" pitchFamily="34" charset="-122"/>
                  <a:ea typeface="微软雅黑" panose="020B0503020204020204" pitchFamily="34" charset="-122"/>
                </a:endParaRPr>
              </a:p>
              <a:p>
                <a:r>
                  <a:rPr lang="zh-CN" altLang="en-US" sz="2400" dirty="0">
                    <a:solidFill>
                      <a:prstClr val="black"/>
                    </a:solidFill>
                    <a:latin typeface="微软雅黑" panose="020B0503020204020204" pitchFamily="34" charset="-122"/>
                    <a:ea typeface="微软雅黑" panose="020B0503020204020204" pitchFamily="34" charset="-122"/>
                  </a:rPr>
                  <a:t>由于空间中的任一向量都可以由该空间中的所有样本线性表示：</a:t>
                </a:r>
                <a14:m>
                  <m:oMath xmlns:m="http://schemas.openxmlformats.org/officeDocument/2006/math">
                    <m:r>
                      <a:rPr lang="zh-CN" altLang="en-US" sz="2400" i="1" smtClean="0">
                        <a:solidFill>
                          <a:prstClr val="black"/>
                        </a:solidFill>
                        <a:latin typeface="Cambria Math" panose="02040503050406030204" pitchFamily="18" charset="0"/>
                        <a:ea typeface="微软雅黑" panose="020B0503020204020204" pitchFamily="34" charset="-122"/>
                      </a:rPr>
                      <m:t>𝜔</m:t>
                    </m:r>
                    <m:r>
                      <a:rPr lang="en-US" altLang="zh-CN" sz="2400" i="1">
                        <a:solidFill>
                          <a:prstClr val="black"/>
                        </a:solidFill>
                        <a:latin typeface="Cambria Math" panose="02040503050406030204" pitchFamily="18" charset="0"/>
                        <a:ea typeface="微软雅黑" panose="020B0503020204020204" pitchFamily="34" charset="-122"/>
                      </a:rPr>
                      <m:t>=</m:t>
                    </m:r>
                    <m:nary>
                      <m:naryPr>
                        <m:chr m:val="∑"/>
                        <m:ctrlPr>
                          <a:rPr lang="en-US" altLang="zh-CN" sz="2400" i="1" smtClean="0">
                            <a:solidFill>
                              <a:prstClr val="black"/>
                            </a:solidFill>
                            <a:latin typeface="Cambria Math" panose="02040503050406030204" pitchFamily="18" charset="0"/>
                            <a:ea typeface="微软雅黑" panose="020B0503020204020204" pitchFamily="34" charset="-122"/>
                          </a:rPr>
                        </m:ctrlPr>
                      </m:naryPr>
                      <m:sub>
                        <m:r>
                          <m:rPr>
                            <m:brk m:alnAt="23"/>
                          </m:rPr>
                          <a:rPr lang="en-US" altLang="zh-CN" sz="2400" i="1" smtClean="0">
                            <a:solidFill>
                              <a:prstClr val="black"/>
                            </a:solidFill>
                            <a:latin typeface="Cambria Math" panose="02040503050406030204" pitchFamily="18" charset="0"/>
                            <a:ea typeface="微软雅黑" panose="020B0503020204020204" pitchFamily="34" charset="-122"/>
                          </a:rPr>
                          <m:t>𝑘</m:t>
                        </m:r>
                        <m:r>
                          <a:rPr lang="en-US" altLang="zh-CN" sz="2400" i="1" smtClean="0">
                            <a:solidFill>
                              <a:prstClr val="black"/>
                            </a:solidFill>
                            <a:latin typeface="Cambria Math" panose="02040503050406030204" pitchFamily="18" charset="0"/>
                            <a:ea typeface="微软雅黑" panose="020B0503020204020204" pitchFamily="34" charset="-122"/>
                          </a:rPr>
                          <m:t>=1</m:t>
                        </m:r>
                      </m:sub>
                      <m:sup>
                        <m:r>
                          <a:rPr lang="en-US" altLang="zh-CN" sz="2400" i="1" smtClean="0">
                            <a:solidFill>
                              <a:prstClr val="black"/>
                            </a:solidFill>
                            <a:latin typeface="Cambria Math" panose="02040503050406030204" pitchFamily="18" charset="0"/>
                            <a:ea typeface="微软雅黑" panose="020B0503020204020204" pitchFamily="34" charset="-122"/>
                          </a:rPr>
                          <m:t>𝑛</m:t>
                        </m:r>
                      </m:sup>
                      <m:e>
                        <m:sSub>
                          <m:sSubPr>
                            <m:ctrlPr>
                              <a:rPr lang="en-US" altLang="zh-CN" sz="2400" i="1" smtClean="0">
                                <a:solidFill>
                                  <a:prstClr val="black"/>
                                </a:solidFill>
                                <a:latin typeface="Cambria Math" panose="02040503050406030204" pitchFamily="18" charset="0"/>
                                <a:ea typeface="微软雅黑" panose="020B0503020204020204" pitchFamily="34" charset="-122"/>
                              </a:rPr>
                            </m:ctrlPr>
                          </m:sSubPr>
                          <m:e>
                            <m:r>
                              <a:rPr lang="zh-CN" altLang="en-US" sz="2400" i="1" smtClean="0">
                                <a:solidFill>
                                  <a:prstClr val="black"/>
                                </a:solidFill>
                                <a:latin typeface="Cambria Math" panose="02040503050406030204" pitchFamily="18" charset="0"/>
                                <a:ea typeface="微软雅黑" panose="020B0503020204020204" pitchFamily="34" charset="-122"/>
                              </a:rPr>
                              <m:t>𝛼</m:t>
                            </m:r>
                          </m:e>
                          <m:sub>
                            <m:r>
                              <a:rPr lang="en-US" altLang="zh-CN" sz="2400" i="1" smtClean="0">
                                <a:solidFill>
                                  <a:prstClr val="black"/>
                                </a:solidFill>
                                <a:latin typeface="Cambria Math" panose="02040503050406030204" pitchFamily="18" charset="0"/>
                                <a:ea typeface="微软雅黑" panose="020B0503020204020204" pitchFamily="34" charset="-122"/>
                              </a:rPr>
                              <m:t>𝑘</m:t>
                            </m:r>
                          </m:sub>
                        </m:sSub>
                        <m:r>
                          <a:rPr lang="zh-CN" altLang="en-US" sz="2400" i="1" smtClean="0">
                            <a:solidFill>
                              <a:prstClr val="black"/>
                            </a:solidFill>
                            <a:latin typeface="Cambria Math" panose="02040503050406030204" pitchFamily="18" charset="0"/>
                            <a:ea typeface="微软雅黑" panose="020B0503020204020204" pitchFamily="34" charset="-122"/>
                          </a:rPr>
                          <m:t>𝜙</m:t>
                        </m:r>
                        <m:d>
                          <m:dPr>
                            <m:ctrlPr>
                              <a:rPr lang="en-US" altLang="zh-CN" sz="2400" i="1" smtClean="0">
                                <a:solidFill>
                                  <a:prstClr val="black"/>
                                </a:solidFill>
                                <a:latin typeface="Cambria Math" panose="02040503050406030204" pitchFamily="18" charset="0"/>
                                <a:ea typeface="微软雅黑" panose="020B0503020204020204" pitchFamily="34" charset="-122"/>
                              </a:rPr>
                            </m:ctrlPr>
                          </m:dPr>
                          <m:e>
                            <m:sSup>
                              <m:sSupPr>
                                <m:ctrlPr>
                                  <a:rPr lang="en-US" altLang="zh-CN" sz="2400" i="1" smtClean="0">
                                    <a:solidFill>
                                      <a:prstClr val="black"/>
                                    </a:solidFill>
                                    <a:latin typeface="Cambria Math" panose="02040503050406030204" pitchFamily="18" charset="0"/>
                                    <a:ea typeface="微软雅黑" panose="020B0503020204020204" pitchFamily="34" charset="-122"/>
                                  </a:rPr>
                                </m:ctrlPr>
                              </m:sSupPr>
                              <m:e>
                                <m:r>
                                  <a:rPr lang="en-US" altLang="zh-CN" sz="2400" i="1" smtClean="0">
                                    <a:solidFill>
                                      <a:prstClr val="black"/>
                                    </a:solidFill>
                                    <a:latin typeface="Cambria Math" panose="02040503050406030204" pitchFamily="18" charset="0"/>
                                    <a:ea typeface="微软雅黑" panose="020B0503020204020204" pitchFamily="34" charset="-122"/>
                                  </a:rPr>
                                  <m:t>𝑥</m:t>
                                </m:r>
                              </m:e>
                              <m:sup>
                                <m:d>
                                  <m:dPr>
                                    <m:ctrlPr>
                                      <a:rPr lang="en-US" altLang="zh-CN" sz="2400" i="1" smtClean="0">
                                        <a:solidFill>
                                          <a:prstClr val="black"/>
                                        </a:solidFill>
                                        <a:latin typeface="Cambria Math" panose="02040503050406030204" pitchFamily="18" charset="0"/>
                                        <a:ea typeface="微软雅黑" panose="020B0503020204020204" pitchFamily="34" charset="-122"/>
                                      </a:rPr>
                                    </m:ctrlPr>
                                  </m:dPr>
                                  <m:e>
                                    <m:r>
                                      <a:rPr lang="en-US" altLang="zh-CN" sz="2400" i="1" smtClean="0">
                                        <a:solidFill>
                                          <a:prstClr val="black"/>
                                        </a:solidFill>
                                        <a:latin typeface="Cambria Math" panose="02040503050406030204" pitchFamily="18" charset="0"/>
                                        <a:ea typeface="微软雅黑" panose="020B0503020204020204" pitchFamily="34" charset="-122"/>
                                      </a:rPr>
                                      <m:t>𝑘</m:t>
                                    </m:r>
                                  </m:e>
                                </m:d>
                              </m:sup>
                            </m:sSup>
                          </m:e>
                        </m:d>
                        <m:r>
                          <a:rPr lang="en-US" altLang="zh-CN" sz="2400" i="1" smtClean="0">
                            <a:solidFill>
                              <a:prstClr val="black"/>
                            </a:solidFill>
                            <a:latin typeface="Cambria Math" panose="02040503050406030204" pitchFamily="18" charset="0"/>
                            <a:ea typeface="微软雅黑" panose="020B0503020204020204" pitchFamily="34" charset="-122"/>
                          </a:rPr>
                          <m:t>=</m:t>
                        </m:r>
                        <m:r>
                          <a:rPr lang="zh-CN" altLang="en-US" sz="2400" i="1" smtClean="0">
                            <a:solidFill>
                              <a:prstClr val="black"/>
                            </a:solidFill>
                            <a:latin typeface="Cambria Math" panose="02040503050406030204" pitchFamily="18" charset="0"/>
                            <a:ea typeface="微软雅黑" panose="020B0503020204020204" pitchFamily="34" charset="-122"/>
                          </a:rPr>
                          <m:t>𝜙</m:t>
                        </m:r>
                        <m:r>
                          <a:rPr lang="en-US" altLang="zh-CN" sz="2400" i="1" smtClean="0">
                            <a:solidFill>
                              <a:prstClr val="black"/>
                            </a:solidFill>
                            <a:latin typeface="Cambria Math" panose="02040503050406030204" pitchFamily="18" charset="0"/>
                            <a:ea typeface="微软雅黑" panose="020B0503020204020204" pitchFamily="34" charset="-122"/>
                          </a:rPr>
                          <m:t>(</m:t>
                        </m:r>
                        <m:r>
                          <a:rPr lang="en-US" altLang="zh-CN" sz="2400" i="1" smtClean="0">
                            <a:solidFill>
                              <a:prstClr val="black"/>
                            </a:solidFill>
                            <a:latin typeface="Cambria Math" panose="02040503050406030204" pitchFamily="18" charset="0"/>
                            <a:ea typeface="微软雅黑" panose="020B0503020204020204" pitchFamily="34" charset="-122"/>
                          </a:rPr>
                          <m:t>𝑋</m:t>
                        </m:r>
                        <m:r>
                          <a:rPr lang="en-US" altLang="zh-CN" sz="2400" i="1" smtClean="0">
                            <a:solidFill>
                              <a:prstClr val="black"/>
                            </a:solidFill>
                            <a:latin typeface="Cambria Math" panose="02040503050406030204" pitchFamily="18" charset="0"/>
                            <a:ea typeface="微软雅黑" panose="020B0503020204020204" pitchFamily="34" charset="-122"/>
                          </a:rPr>
                          <m:t>)</m:t>
                        </m:r>
                        <m:r>
                          <a:rPr lang="zh-CN" altLang="en-US" sz="2400" i="1" smtClean="0">
                            <a:solidFill>
                              <a:prstClr val="black"/>
                            </a:solidFill>
                            <a:latin typeface="Cambria Math" panose="02040503050406030204" pitchFamily="18" charset="0"/>
                            <a:ea typeface="微软雅黑" panose="020B0503020204020204" pitchFamily="34" charset="-122"/>
                          </a:rPr>
                          <m:t>𝛼</m:t>
                        </m:r>
                      </m:e>
                    </m:nary>
                    <m:r>
                      <a:rPr lang="en-US" altLang="zh-CN" sz="2400" b="0" i="0" smtClean="0">
                        <a:solidFill>
                          <a:prstClr val="black"/>
                        </a:solidFill>
                        <a:latin typeface="Cambria Math" panose="02040503050406030204" pitchFamily="18" charset="0"/>
                        <a:ea typeface="微软雅黑" panose="020B0503020204020204" pitchFamily="34" charset="-122"/>
                      </a:rPr>
                      <m:t>, </m:t>
                    </m:r>
                  </m:oMath>
                </a14:m>
                <a:r>
                  <a:rPr lang="zh-CN" altLang="en-US" sz="2400" dirty="0">
                    <a:solidFill>
                      <a:prstClr val="black"/>
                    </a:solidFill>
                    <a:latin typeface="微软雅黑" panose="020B0503020204020204" pitchFamily="34" charset="-122"/>
                    <a:ea typeface="微软雅黑" panose="020B0503020204020204" pitchFamily="34" charset="-122"/>
                  </a:rPr>
                  <a:t>其中</a:t>
                </a:r>
                <a14:m>
                  <m:oMath xmlns:m="http://schemas.openxmlformats.org/officeDocument/2006/math">
                    <m:r>
                      <a:rPr lang="zh-CN" altLang="en-US" sz="2400" i="1" smtClean="0">
                        <a:solidFill>
                          <a:prstClr val="black"/>
                        </a:solidFill>
                        <a:latin typeface="Cambria Math" panose="02040503050406030204" pitchFamily="18" charset="0"/>
                        <a:ea typeface="微软雅黑" panose="020B0503020204020204" pitchFamily="34" charset="-122"/>
                      </a:rPr>
                      <m:t>𝛼</m:t>
                    </m:r>
                    <m:r>
                      <a:rPr lang="en-US" altLang="zh-CN" sz="2400" i="1">
                        <a:solidFill>
                          <a:prstClr val="black"/>
                        </a:solidFill>
                        <a:latin typeface="Cambria Math" panose="02040503050406030204" pitchFamily="18" charset="0"/>
                        <a:ea typeface="微软雅黑" panose="020B0503020204020204" pitchFamily="34" charset="-122"/>
                      </a:rPr>
                      <m:t>=</m:t>
                    </m:r>
                    <m:sSup>
                      <m:sSupPr>
                        <m:ctrlPr>
                          <a:rPr lang="en-US" altLang="zh-CN" sz="2400" i="1" smtClean="0">
                            <a:solidFill>
                              <a:prstClr val="black"/>
                            </a:solidFill>
                            <a:latin typeface="Cambria Math" panose="02040503050406030204" pitchFamily="18" charset="0"/>
                            <a:ea typeface="微软雅黑" panose="020B0503020204020204" pitchFamily="34" charset="-122"/>
                          </a:rPr>
                        </m:ctrlPr>
                      </m:sSupPr>
                      <m:e>
                        <m:r>
                          <a:rPr lang="en-US" altLang="zh-CN" sz="2400" i="1">
                            <a:solidFill>
                              <a:prstClr val="black"/>
                            </a:solidFill>
                            <a:latin typeface="Cambria Math" panose="02040503050406030204" pitchFamily="18" charset="0"/>
                            <a:ea typeface="微软雅黑" panose="020B0503020204020204" pitchFamily="34" charset="-122"/>
                          </a:rPr>
                          <m:t>[</m:t>
                        </m:r>
                        <m:sSub>
                          <m:sSubPr>
                            <m:ctrlPr>
                              <a:rPr lang="en-US" altLang="zh-CN" sz="2400" i="1" smtClean="0">
                                <a:solidFill>
                                  <a:prstClr val="black"/>
                                </a:solidFill>
                                <a:latin typeface="Cambria Math" panose="02040503050406030204" pitchFamily="18" charset="0"/>
                                <a:ea typeface="微软雅黑" panose="020B0503020204020204" pitchFamily="34" charset="-122"/>
                              </a:rPr>
                            </m:ctrlPr>
                          </m:sSubPr>
                          <m:e>
                            <m:r>
                              <a:rPr lang="zh-CN" altLang="en-US" sz="2400" i="1" smtClean="0">
                                <a:solidFill>
                                  <a:prstClr val="black"/>
                                </a:solidFill>
                                <a:latin typeface="Cambria Math" panose="02040503050406030204" pitchFamily="18" charset="0"/>
                                <a:ea typeface="微软雅黑" panose="020B0503020204020204" pitchFamily="34" charset="-122"/>
                              </a:rPr>
                              <m:t>𝛼</m:t>
                            </m:r>
                          </m:e>
                          <m:sub>
                            <m:r>
                              <a:rPr lang="en-US" altLang="zh-CN" sz="2400" i="1" smtClean="0">
                                <a:solidFill>
                                  <a:prstClr val="black"/>
                                </a:solidFill>
                                <a:latin typeface="Cambria Math" panose="02040503050406030204" pitchFamily="18" charset="0"/>
                                <a:ea typeface="微软雅黑" panose="020B0503020204020204" pitchFamily="34" charset="-122"/>
                              </a:rPr>
                              <m:t>1</m:t>
                            </m:r>
                          </m:sub>
                        </m:sSub>
                        <m:r>
                          <a:rPr lang="en-US" altLang="zh-CN" sz="2400" i="1" smtClean="0">
                            <a:solidFill>
                              <a:prstClr val="black"/>
                            </a:solidFill>
                            <a:latin typeface="Cambria Math" panose="02040503050406030204" pitchFamily="18" charset="0"/>
                            <a:ea typeface="微软雅黑" panose="020B0503020204020204" pitchFamily="34" charset="-122"/>
                          </a:rPr>
                          <m:t>,</m:t>
                        </m:r>
                        <m:sSub>
                          <m:sSubPr>
                            <m:ctrlPr>
                              <a:rPr lang="en-US" altLang="zh-CN" sz="2400" i="1">
                                <a:solidFill>
                                  <a:prstClr val="black"/>
                                </a:solidFill>
                                <a:latin typeface="Cambria Math" panose="02040503050406030204" pitchFamily="18" charset="0"/>
                                <a:ea typeface="微软雅黑" panose="020B0503020204020204" pitchFamily="34" charset="-122"/>
                              </a:rPr>
                            </m:ctrlPr>
                          </m:sSubPr>
                          <m:e>
                            <m:r>
                              <a:rPr lang="zh-CN" altLang="en-US" sz="2400" i="1">
                                <a:solidFill>
                                  <a:prstClr val="black"/>
                                </a:solidFill>
                                <a:latin typeface="Cambria Math" panose="02040503050406030204" pitchFamily="18" charset="0"/>
                                <a:ea typeface="微软雅黑" panose="020B0503020204020204" pitchFamily="34" charset="-122"/>
                              </a:rPr>
                              <m:t>𝛼</m:t>
                            </m:r>
                          </m:e>
                          <m:sub>
                            <m:r>
                              <a:rPr lang="en-US" altLang="zh-CN" sz="2400" i="1" smtClean="0">
                                <a:solidFill>
                                  <a:prstClr val="black"/>
                                </a:solidFill>
                                <a:latin typeface="Cambria Math" panose="02040503050406030204" pitchFamily="18" charset="0"/>
                                <a:ea typeface="微软雅黑" panose="020B0503020204020204" pitchFamily="34" charset="-122"/>
                              </a:rPr>
                              <m:t>2</m:t>
                            </m:r>
                          </m:sub>
                        </m:sSub>
                        <m:r>
                          <a:rPr lang="en-US" altLang="zh-CN" sz="2400" i="1" smtClean="0">
                            <a:solidFill>
                              <a:prstClr val="black"/>
                            </a:solidFill>
                            <a:latin typeface="Cambria Math" panose="02040503050406030204" pitchFamily="18" charset="0"/>
                            <a:ea typeface="微软雅黑" panose="020B0503020204020204" pitchFamily="34" charset="-122"/>
                          </a:rPr>
                          <m:t>,…</m:t>
                        </m:r>
                        <m:sSub>
                          <m:sSubPr>
                            <m:ctrlPr>
                              <a:rPr lang="en-US" altLang="zh-CN" sz="2400" i="1">
                                <a:solidFill>
                                  <a:prstClr val="black"/>
                                </a:solidFill>
                                <a:latin typeface="Cambria Math" panose="02040503050406030204" pitchFamily="18" charset="0"/>
                                <a:ea typeface="微软雅黑" panose="020B0503020204020204" pitchFamily="34" charset="-122"/>
                              </a:rPr>
                            </m:ctrlPr>
                          </m:sSubPr>
                          <m:e>
                            <m:r>
                              <a:rPr lang="zh-CN" altLang="en-US" sz="2400" i="1">
                                <a:solidFill>
                                  <a:prstClr val="black"/>
                                </a:solidFill>
                                <a:latin typeface="Cambria Math" panose="02040503050406030204" pitchFamily="18" charset="0"/>
                                <a:ea typeface="微软雅黑" panose="020B0503020204020204" pitchFamily="34" charset="-122"/>
                              </a:rPr>
                              <m:t>𝛼</m:t>
                            </m:r>
                          </m:e>
                          <m:sub>
                            <m:r>
                              <a:rPr lang="en-US" altLang="zh-CN" sz="2400" i="1" smtClean="0">
                                <a:solidFill>
                                  <a:prstClr val="black"/>
                                </a:solidFill>
                                <a:latin typeface="Cambria Math" panose="02040503050406030204" pitchFamily="18" charset="0"/>
                                <a:ea typeface="微软雅黑" panose="020B0503020204020204" pitchFamily="34" charset="-122"/>
                              </a:rPr>
                              <m:t>𝑛</m:t>
                            </m:r>
                          </m:sub>
                        </m:sSub>
                        <m:r>
                          <a:rPr lang="en-US" altLang="zh-CN" sz="2400" i="1">
                            <a:solidFill>
                              <a:prstClr val="black"/>
                            </a:solidFill>
                            <a:latin typeface="Cambria Math" panose="02040503050406030204" pitchFamily="18" charset="0"/>
                            <a:ea typeface="微软雅黑" panose="020B0503020204020204" pitchFamily="34" charset="-122"/>
                          </a:rPr>
                          <m:t>]</m:t>
                        </m:r>
                        <m:r>
                          <m:rPr>
                            <m:nor/>
                          </m:rPr>
                          <a:rPr lang="en-US" altLang="zh-CN" sz="2400" dirty="0">
                            <a:solidFill>
                              <a:prstClr val="black"/>
                            </a:solidFill>
                            <a:latin typeface="微软雅黑" panose="020B0503020204020204" pitchFamily="34" charset="-122"/>
                            <a:ea typeface="微软雅黑" panose="020B0503020204020204" pitchFamily="34" charset="-122"/>
                          </a:rPr>
                          <m:t> </m:t>
                        </m:r>
                      </m:e>
                      <m:sup>
                        <m:r>
                          <a:rPr lang="en-US" altLang="zh-CN" sz="2400" i="1" smtClean="0">
                            <a:solidFill>
                              <a:prstClr val="black"/>
                            </a:solidFill>
                            <a:latin typeface="Cambria Math" panose="02040503050406030204" pitchFamily="18" charset="0"/>
                            <a:ea typeface="微软雅黑" panose="020B0503020204020204" pitchFamily="34" charset="-122"/>
                          </a:rPr>
                          <m:t>𝑇</m:t>
                        </m:r>
                      </m:sup>
                    </m:sSup>
                  </m:oMath>
                </a14:m>
                <a:endParaRPr lang="en-US" altLang="zh-CN" sz="2400" dirty="0">
                  <a:solidFill>
                    <a:prstClr val="black"/>
                  </a:solidFill>
                  <a:latin typeface="微软雅黑" panose="020B0503020204020204" pitchFamily="34" charset="-122"/>
                  <a:ea typeface="微软雅黑" panose="020B0503020204020204" pitchFamily="34" charset="-122"/>
                </a:endParaRPr>
              </a:p>
              <a:p>
                <a:endParaRPr lang="en-US" altLang="zh-CN" sz="2400" dirty="0">
                  <a:solidFill>
                    <a:prstClr val="black"/>
                  </a:solidFill>
                  <a:latin typeface="微软雅黑" panose="020B0503020204020204" pitchFamily="34" charset="-122"/>
                  <a:ea typeface="微软雅黑" panose="020B0503020204020204" pitchFamily="34" charset="-122"/>
                </a:endParaRPr>
              </a:p>
              <a:p>
                <a:r>
                  <a:rPr lang="zh-CN" altLang="en-US" sz="2400" dirty="0">
                    <a:solidFill>
                      <a:prstClr val="black"/>
                    </a:solidFill>
                    <a:latin typeface="微软雅黑" panose="020B0503020204020204" pitchFamily="34" charset="-122"/>
                    <a:ea typeface="微软雅黑" panose="020B0503020204020204" pitchFamily="34" charset="-122"/>
                  </a:rPr>
                  <a:t>则特征方程变为：</a:t>
                </a:r>
                <a:endParaRPr lang="en-US" altLang="zh-CN" sz="2400" dirty="0">
                  <a:solidFill>
                    <a:prstClr val="black"/>
                  </a:solidFill>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f>
                        <m:fPr>
                          <m:ctrlPr>
                            <a:rPr lang="en-US" altLang="zh-CN" sz="2400" i="1" smtClean="0">
                              <a:solidFill>
                                <a:prstClr val="black"/>
                              </a:solidFill>
                              <a:latin typeface="Cambria Math" panose="02040503050406030204" pitchFamily="18" charset="0"/>
                              <a:ea typeface="微软雅黑" panose="020B0503020204020204" pitchFamily="34" charset="-122"/>
                            </a:rPr>
                          </m:ctrlPr>
                        </m:fPr>
                        <m:num>
                          <m:r>
                            <a:rPr lang="en-US" altLang="zh-CN" sz="2400" i="1">
                              <a:solidFill>
                                <a:prstClr val="black"/>
                              </a:solidFill>
                              <a:latin typeface="Cambria Math" panose="02040503050406030204" pitchFamily="18" charset="0"/>
                              <a:ea typeface="微软雅黑" panose="020B0503020204020204" pitchFamily="34" charset="-122"/>
                            </a:rPr>
                            <m:t>1</m:t>
                          </m:r>
                        </m:num>
                        <m:den>
                          <m:r>
                            <a:rPr lang="en-US" altLang="zh-CN" sz="2400" i="1">
                              <a:solidFill>
                                <a:prstClr val="black"/>
                              </a:solidFill>
                              <a:latin typeface="Cambria Math" panose="02040503050406030204" pitchFamily="18" charset="0"/>
                              <a:ea typeface="微软雅黑" panose="020B0503020204020204" pitchFamily="34" charset="-122"/>
                            </a:rPr>
                            <m:t>𝑛</m:t>
                          </m:r>
                        </m:den>
                      </m:f>
                      <m:r>
                        <a:rPr lang="zh-CN" altLang="en-US" sz="2400" i="1">
                          <a:solidFill>
                            <a:prstClr val="black"/>
                          </a:solidFill>
                          <a:latin typeface="Cambria Math" panose="02040503050406030204" pitchFamily="18" charset="0"/>
                          <a:ea typeface="微软雅黑" panose="020B0503020204020204" pitchFamily="34" charset="-122"/>
                        </a:rPr>
                        <m:t>𝜙</m:t>
                      </m:r>
                      <m:d>
                        <m:dPr>
                          <m:ctrlPr>
                            <a:rPr lang="en-US" altLang="zh-CN" sz="2400" i="1">
                              <a:solidFill>
                                <a:prstClr val="black"/>
                              </a:solidFill>
                              <a:latin typeface="Cambria Math" panose="02040503050406030204" pitchFamily="18" charset="0"/>
                              <a:ea typeface="微软雅黑" panose="020B0503020204020204" pitchFamily="34" charset="-122"/>
                            </a:rPr>
                          </m:ctrlPr>
                        </m:dPr>
                        <m:e>
                          <m:r>
                            <a:rPr lang="en-US" altLang="zh-CN" sz="2400" i="1">
                              <a:solidFill>
                                <a:prstClr val="black"/>
                              </a:solidFill>
                              <a:latin typeface="Cambria Math" panose="02040503050406030204" pitchFamily="18" charset="0"/>
                              <a:ea typeface="微软雅黑" panose="020B0503020204020204" pitchFamily="34" charset="-122"/>
                            </a:rPr>
                            <m:t>𝑋</m:t>
                          </m:r>
                        </m:e>
                      </m:d>
                      <m:sSup>
                        <m:sSupPr>
                          <m:ctrlPr>
                            <a:rPr lang="en-US" altLang="zh-CN" sz="2400" i="1">
                              <a:solidFill>
                                <a:prstClr val="black"/>
                              </a:solidFill>
                              <a:latin typeface="Cambria Math" panose="02040503050406030204" pitchFamily="18" charset="0"/>
                              <a:ea typeface="微软雅黑" panose="020B0503020204020204" pitchFamily="34" charset="-122"/>
                            </a:rPr>
                          </m:ctrlPr>
                        </m:sSupPr>
                        <m:e>
                          <m:r>
                            <a:rPr lang="zh-CN" altLang="en-US" sz="2400" i="1">
                              <a:solidFill>
                                <a:prstClr val="black"/>
                              </a:solidFill>
                              <a:latin typeface="Cambria Math" panose="02040503050406030204" pitchFamily="18" charset="0"/>
                              <a:ea typeface="微软雅黑" panose="020B0503020204020204" pitchFamily="34" charset="-122"/>
                            </a:rPr>
                            <m:t>𝜙</m:t>
                          </m:r>
                          <m:d>
                            <m:dPr>
                              <m:ctrlPr>
                                <a:rPr lang="en-US" altLang="zh-CN" sz="2400" i="1">
                                  <a:solidFill>
                                    <a:prstClr val="black"/>
                                  </a:solidFill>
                                  <a:latin typeface="Cambria Math" panose="02040503050406030204" pitchFamily="18" charset="0"/>
                                  <a:ea typeface="微软雅黑" panose="020B0503020204020204" pitchFamily="34" charset="-122"/>
                                </a:rPr>
                              </m:ctrlPr>
                            </m:dPr>
                            <m:e>
                              <m:r>
                                <a:rPr lang="en-US" altLang="zh-CN" sz="2400" i="1">
                                  <a:solidFill>
                                    <a:prstClr val="black"/>
                                  </a:solidFill>
                                  <a:latin typeface="Cambria Math" panose="02040503050406030204" pitchFamily="18" charset="0"/>
                                  <a:ea typeface="微软雅黑" panose="020B0503020204020204" pitchFamily="34" charset="-122"/>
                                </a:rPr>
                                <m:t>𝑋</m:t>
                              </m:r>
                            </m:e>
                          </m:d>
                        </m:e>
                        <m:sup>
                          <m:r>
                            <a:rPr lang="en-US" altLang="zh-CN" sz="2400" i="1">
                              <a:solidFill>
                                <a:prstClr val="black"/>
                              </a:solidFill>
                              <a:latin typeface="Cambria Math" panose="02040503050406030204" pitchFamily="18" charset="0"/>
                              <a:ea typeface="微软雅黑" panose="020B0503020204020204" pitchFamily="34" charset="-122"/>
                            </a:rPr>
                            <m:t>𝑇</m:t>
                          </m:r>
                        </m:sup>
                      </m:sSup>
                      <m:r>
                        <a:rPr lang="zh-CN" altLang="en-US" sz="2400" i="1">
                          <a:solidFill>
                            <a:prstClr val="black"/>
                          </a:solidFill>
                          <a:latin typeface="Cambria Math" panose="02040503050406030204" pitchFamily="18" charset="0"/>
                          <a:ea typeface="微软雅黑" panose="020B0503020204020204" pitchFamily="34" charset="-122"/>
                        </a:rPr>
                        <m:t>𝜙</m:t>
                      </m:r>
                      <m:r>
                        <a:rPr lang="en-US" altLang="zh-CN" sz="2400" i="1">
                          <a:solidFill>
                            <a:prstClr val="black"/>
                          </a:solidFill>
                          <a:latin typeface="Cambria Math" panose="02040503050406030204" pitchFamily="18" charset="0"/>
                          <a:ea typeface="微软雅黑" panose="020B0503020204020204" pitchFamily="34" charset="-122"/>
                        </a:rPr>
                        <m:t>(</m:t>
                      </m:r>
                      <m:r>
                        <a:rPr lang="en-US" altLang="zh-CN" sz="2400" i="1">
                          <a:solidFill>
                            <a:prstClr val="black"/>
                          </a:solidFill>
                          <a:latin typeface="Cambria Math" panose="02040503050406030204" pitchFamily="18" charset="0"/>
                          <a:ea typeface="微软雅黑" panose="020B0503020204020204" pitchFamily="34" charset="-122"/>
                        </a:rPr>
                        <m:t>𝑋</m:t>
                      </m:r>
                      <m:r>
                        <a:rPr lang="en-US" altLang="zh-CN" sz="2400" i="1">
                          <a:solidFill>
                            <a:prstClr val="black"/>
                          </a:solidFill>
                          <a:latin typeface="Cambria Math" panose="02040503050406030204" pitchFamily="18" charset="0"/>
                          <a:ea typeface="微软雅黑" panose="020B0503020204020204" pitchFamily="34" charset="-122"/>
                        </a:rPr>
                        <m:t>)</m:t>
                      </m:r>
                      <m:r>
                        <a:rPr lang="zh-CN" altLang="en-US" sz="2400" i="1" smtClean="0">
                          <a:solidFill>
                            <a:prstClr val="black"/>
                          </a:solidFill>
                          <a:latin typeface="Cambria Math" panose="02040503050406030204" pitchFamily="18" charset="0"/>
                          <a:ea typeface="微软雅黑" panose="020B0503020204020204" pitchFamily="34" charset="-122"/>
                        </a:rPr>
                        <m:t>𝛼</m:t>
                      </m:r>
                      <m:r>
                        <a:rPr lang="en-US" altLang="zh-CN" sz="2400" i="1">
                          <a:solidFill>
                            <a:prstClr val="black"/>
                          </a:solidFill>
                          <a:latin typeface="Cambria Math" panose="02040503050406030204" pitchFamily="18" charset="0"/>
                          <a:ea typeface="微软雅黑" panose="020B0503020204020204" pitchFamily="34" charset="-122"/>
                        </a:rPr>
                        <m:t>=</m:t>
                      </m:r>
                      <m:r>
                        <a:rPr lang="zh-CN" altLang="en-US" sz="2400" i="1" smtClean="0">
                          <a:solidFill>
                            <a:prstClr val="black"/>
                          </a:solidFill>
                          <a:latin typeface="Cambria Math" panose="02040503050406030204" pitchFamily="18" charset="0"/>
                          <a:ea typeface="微软雅黑" panose="020B0503020204020204" pitchFamily="34" charset="-122"/>
                        </a:rPr>
                        <m:t>𝜆</m:t>
                      </m:r>
                      <m:r>
                        <a:rPr lang="zh-CN" altLang="en-US" sz="2400" i="1">
                          <a:solidFill>
                            <a:prstClr val="black"/>
                          </a:solidFill>
                          <a:latin typeface="Cambria Math" panose="02040503050406030204" pitchFamily="18" charset="0"/>
                          <a:ea typeface="微软雅黑" panose="020B0503020204020204" pitchFamily="34" charset="-122"/>
                        </a:rPr>
                        <m:t>𝜙</m:t>
                      </m:r>
                      <m:r>
                        <a:rPr lang="en-US" altLang="zh-CN" sz="2400" i="1">
                          <a:solidFill>
                            <a:prstClr val="black"/>
                          </a:solidFill>
                          <a:latin typeface="Cambria Math" panose="02040503050406030204" pitchFamily="18" charset="0"/>
                          <a:ea typeface="微软雅黑" panose="020B0503020204020204" pitchFamily="34" charset="-122"/>
                        </a:rPr>
                        <m:t>(</m:t>
                      </m:r>
                      <m:r>
                        <a:rPr lang="en-US" altLang="zh-CN" sz="2400" i="1">
                          <a:solidFill>
                            <a:prstClr val="black"/>
                          </a:solidFill>
                          <a:latin typeface="Cambria Math" panose="02040503050406030204" pitchFamily="18" charset="0"/>
                          <a:ea typeface="微软雅黑" panose="020B0503020204020204" pitchFamily="34" charset="-122"/>
                        </a:rPr>
                        <m:t>𝑋</m:t>
                      </m:r>
                      <m:r>
                        <a:rPr lang="en-US" altLang="zh-CN" sz="2400" i="1">
                          <a:solidFill>
                            <a:prstClr val="black"/>
                          </a:solidFill>
                          <a:latin typeface="Cambria Math" panose="02040503050406030204" pitchFamily="18" charset="0"/>
                          <a:ea typeface="微软雅黑" panose="020B0503020204020204" pitchFamily="34" charset="-122"/>
                        </a:rPr>
                        <m:t>)</m:t>
                      </m:r>
                      <m:r>
                        <a:rPr lang="zh-CN" altLang="en-US" sz="2400" i="1" smtClean="0">
                          <a:solidFill>
                            <a:prstClr val="black"/>
                          </a:solidFill>
                          <a:latin typeface="Cambria Math" panose="02040503050406030204" pitchFamily="18" charset="0"/>
                          <a:ea typeface="微软雅黑" panose="020B0503020204020204" pitchFamily="34" charset="-122"/>
                        </a:rPr>
                        <m:t>𝛼</m:t>
                      </m:r>
                    </m:oMath>
                  </m:oMathPara>
                </a14:m>
                <a:endParaRPr lang="en-US" altLang="zh-CN" sz="2400" dirty="0">
                  <a:solidFill>
                    <a:prstClr val="black"/>
                  </a:solidFill>
                  <a:latin typeface="微软雅黑" panose="020B0503020204020204" pitchFamily="34" charset="-122"/>
                  <a:ea typeface="微软雅黑" panose="020B0503020204020204" pitchFamily="34" charset="-122"/>
                </a:endParaRPr>
              </a:p>
              <a:p>
                <a:r>
                  <a:rPr lang="zh-CN" altLang="en-US" sz="2400" dirty="0">
                    <a:solidFill>
                      <a:prstClr val="black"/>
                    </a:solidFill>
                    <a:latin typeface="微软雅黑" panose="020B0503020204020204" pitchFamily="34" charset="-122"/>
                    <a:ea typeface="微软雅黑" panose="020B0503020204020204" pitchFamily="34" charset="-122"/>
                  </a:rPr>
                  <a:t>左乘</a:t>
                </a:r>
                <a14:m>
                  <m:oMath xmlns:m="http://schemas.openxmlformats.org/officeDocument/2006/math">
                    <m:sSup>
                      <m:sSupPr>
                        <m:ctrlPr>
                          <a:rPr lang="en-US" altLang="zh-CN" sz="2400" i="1" smtClean="0">
                            <a:solidFill>
                              <a:prstClr val="black"/>
                            </a:solidFill>
                            <a:latin typeface="Cambria Math" panose="02040503050406030204" pitchFamily="18" charset="0"/>
                            <a:ea typeface="微软雅黑" panose="020B0503020204020204" pitchFamily="34" charset="-122"/>
                          </a:rPr>
                        </m:ctrlPr>
                      </m:sSupPr>
                      <m:e>
                        <m:r>
                          <a:rPr lang="zh-CN" altLang="en-US" sz="2400" i="1">
                            <a:solidFill>
                              <a:prstClr val="black"/>
                            </a:solidFill>
                            <a:latin typeface="Cambria Math" panose="02040503050406030204" pitchFamily="18" charset="0"/>
                            <a:ea typeface="微软雅黑" panose="020B0503020204020204" pitchFamily="34" charset="-122"/>
                          </a:rPr>
                          <m:t>𝜙</m:t>
                        </m:r>
                        <m:d>
                          <m:dPr>
                            <m:ctrlPr>
                              <a:rPr lang="en-US" altLang="zh-CN" sz="2400" i="1">
                                <a:solidFill>
                                  <a:prstClr val="black"/>
                                </a:solidFill>
                                <a:latin typeface="Cambria Math" panose="02040503050406030204" pitchFamily="18" charset="0"/>
                                <a:ea typeface="微软雅黑" panose="020B0503020204020204" pitchFamily="34" charset="-122"/>
                              </a:rPr>
                            </m:ctrlPr>
                          </m:dPr>
                          <m:e>
                            <m:r>
                              <a:rPr lang="en-US" altLang="zh-CN" sz="2400" i="1">
                                <a:solidFill>
                                  <a:prstClr val="black"/>
                                </a:solidFill>
                                <a:latin typeface="Cambria Math" panose="02040503050406030204" pitchFamily="18" charset="0"/>
                                <a:ea typeface="微软雅黑" panose="020B0503020204020204" pitchFamily="34" charset="-122"/>
                              </a:rPr>
                              <m:t>𝑋</m:t>
                            </m:r>
                          </m:e>
                        </m:d>
                      </m:e>
                      <m:sup>
                        <m:r>
                          <a:rPr lang="en-US" altLang="zh-CN" sz="2400" i="1">
                            <a:solidFill>
                              <a:prstClr val="black"/>
                            </a:solidFill>
                            <a:latin typeface="Cambria Math" panose="02040503050406030204" pitchFamily="18" charset="0"/>
                            <a:ea typeface="微软雅黑" panose="020B0503020204020204" pitchFamily="34" charset="-122"/>
                          </a:rPr>
                          <m:t>𝑇</m:t>
                        </m:r>
                      </m:sup>
                    </m:sSup>
                  </m:oMath>
                </a14:m>
                <a:r>
                  <a:rPr lang="zh-CN" altLang="en-US" sz="2400" dirty="0">
                    <a:solidFill>
                      <a:prstClr val="black"/>
                    </a:solidFill>
                    <a:latin typeface="微软雅黑" panose="020B0503020204020204" pitchFamily="34" charset="-122"/>
                    <a:ea typeface="微软雅黑" panose="020B0503020204020204" pitchFamily="34" charset="-122"/>
                  </a:rPr>
                  <a:t>：</a:t>
                </a:r>
                <a:endParaRPr lang="en-US" altLang="zh-CN" sz="2400" dirty="0">
                  <a:solidFill>
                    <a:prstClr val="black"/>
                  </a:solidFill>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f>
                        <m:fPr>
                          <m:ctrlPr>
                            <a:rPr lang="en-US" altLang="zh-CN" sz="2400" i="1" smtClean="0">
                              <a:solidFill>
                                <a:prstClr val="black"/>
                              </a:solidFill>
                              <a:latin typeface="Cambria Math" panose="02040503050406030204" pitchFamily="18" charset="0"/>
                              <a:ea typeface="微软雅黑" panose="020B0503020204020204" pitchFamily="34" charset="-122"/>
                            </a:rPr>
                          </m:ctrlPr>
                        </m:fPr>
                        <m:num>
                          <m:r>
                            <a:rPr lang="en-US" altLang="zh-CN" sz="2400" i="1">
                              <a:solidFill>
                                <a:prstClr val="black"/>
                              </a:solidFill>
                              <a:latin typeface="Cambria Math" panose="02040503050406030204" pitchFamily="18" charset="0"/>
                              <a:ea typeface="微软雅黑" panose="020B0503020204020204" pitchFamily="34" charset="-122"/>
                            </a:rPr>
                            <m:t>1</m:t>
                          </m:r>
                        </m:num>
                        <m:den>
                          <m:r>
                            <a:rPr lang="en-US" altLang="zh-CN" sz="2400" i="1">
                              <a:solidFill>
                                <a:prstClr val="black"/>
                              </a:solidFill>
                              <a:latin typeface="Cambria Math" panose="02040503050406030204" pitchFamily="18" charset="0"/>
                              <a:ea typeface="微软雅黑" panose="020B0503020204020204" pitchFamily="34" charset="-122"/>
                            </a:rPr>
                            <m:t>𝑛</m:t>
                          </m:r>
                        </m:den>
                      </m:f>
                      <m:sSup>
                        <m:sSupPr>
                          <m:ctrlPr>
                            <a:rPr lang="en-US" altLang="zh-CN" sz="2400" i="1">
                              <a:solidFill>
                                <a:prstClr val="black"/>
                              </a:solidFill>
                              <a:latin typeface="Cambria Math" panose="02040503050406030204" pitchFamily="18" charset="0"/>
                              <a:ea typeface="微软雅黑" panose="020B0503020204020204" pitchFamily="34" charset="-122"/>
                            </a:rPr>
                          </m:ctrlPr>
                        </m:sSupPr>
                        <m:e>
                          <m:r>
                            <a:rPr lang="zh-CN" altLang="en-US" sz="2400" i="1">
                              <a:solidFill>
                                <a:prstClr val="black"/>
                              </a:solidFill>
                              <a:latin typeface="Cambria Math" panose="02040503050406030204" pitchFamily="18" charset="0"/>
                              <a:ea typeface="微软雅黑" panose="020B0503020204020204" pitchFamily="34" charset="-122"/>
                            </a:rPr>
                            <m:t>𝜙</m:t>
                          </m:r>
                          <m:d>
                            <m:dPr>
                              <m:ctrlPr>
                                <a:rPr lang="en-US" altLang="zh-CN" sz="2400" i="1">
                                  <a:solidFill>
                                    <a:prstClr val="black"/>
                                  </a:solidFill>
                                  <a:latin typeface="Cambria Math" panose="02040503050406030204" pitchFamily="18" charset="0"/>
                                  <a:ea typeface="微软雅黑" panose="020B0503020204020204" pitchFamily="34" charset="-122"/>
                                </a:rPr>
                              </m:ctrlPr>
                            </m:dPr>
                            <m:e>
                              <m:r>
                                <a:rPr lang="en-US" altLang="zh-CN" sz="2400" i="1">
                                  <a:solidFill>
                                    <a:prstClr val="black"/>
                                  </a:solidFill>
                                  <a:latin typeface="Cambria Math" panose="02040503050406030204" pitchFamily="18" charset="0"/>
                                  <a:ea typeface="微软雅黑" panose="020B0503020204020204" pitchFamily="34" charset="-122"/>
                                </a:rPr>
                                <m:t>𝑋</m:t>
                              </m:r>
                            </m:e>
                          </m:d>
                        </m:e>
                        <m:sup>
                          <m:r>
                            <a:rPr lang="en-US" altLang="zh-CN" sz="2400" i="1">
                              <a:solidFill>
                                <a:prstClr val="black"/>
                              </a:solidFill>
                              <a:latin typeface="Cambria Math" panose="02040503050406030204" pitchFamily="18" charset="0"/>
                              <a:ea typeface="微软雅黑" panose="020B0503020204020204" pitchFamily="34" charset="-122"/>
                            </a:rPr>
                            <m:t>𝑇</m:t>
                          </m:r>
                        </m:sup>
                      </m:sSup>
                      <m:r>
                        <a:rPr lang="zh-CN" altLang="en-US" sz="2400" i="1">
                          <a:solidFill>
                            <a:prstClr val="black"/>
                          </a:solidFill>
                          <a:latin typeface="Cambria Math" panose="02040503050406030204" pitchFamily="18" charset="0"/>
                          <a:ea typeface="微软雅黑" panose="020B0503020204020204" pitchFamily="34" charset="-122"/>
                        </a:rPr>
                        <m:t>𝜙</m:t>
                      </m:r>
                      <m:d>
                        <m:dPr>
                          <m:ctrlPr>
                            <a:rPr lang="en-US" altLang="zh-CN" sz="2400" i="1">
                              <a:solidFill>
                                <a:prstClr val="black"/>
                              </a:solidFill>
                              <a:latin typeface="Cambria Math" panose="02040503050406030204" pitchFamily="18" charset="0"/>
                              <a:ea typeface="微软雅黑" panose="020B0503020204020204" pitchFamily="34" charset="-122"/>
                            </a:rPr>
                          </m:ctrlPr>
                        </m:dPr>
                        <m:e>
                          <m:r>
                            <a:rPr lang="en-US" altLang="zh-CN" sz="2400" i="1">
                              <a:solidFill>
                                <a:prstClr val="black"/>
                              </a:solidFill>
                              <a:latin typeface="Cambria Math" panose="02040503050406030204" pitchFamily="18" charset="0"/>
                              <a:ea typeface="微软雅黑" panose="020B0503020204020204" pitchFamily="34" charset="-122"/>
                            </a:rPr>
                            <m:t>𝑋</m:t>
                          </m:r>
                        </m:e>
                      </m:d>
                      <m:sSup>
                        <m:sSupPr>
                          <m:ctrlPr>
                            <a:rPr lang="en-US" altLang="zh-CN" sz="2400" i="1">
                              <a:solidFill>
                                <a:prstClr val="black"/>
                              </a:solidFill>
                              <a:latin typeface="Cambria Math" panose="02040503050406030204" pitchFamily="18" charset="0"/>
                              <a:ea typeface="微软雅黑" panose="020B0503020204020204" pitchFamily="34" charset="-122"/>
                            </a:rPr>
                          </m:ctrlPr>
                        </m:sSupPr>
                        <m:e>
                          <m:r>
                            <a:rPr lang="zh-CN" altLang="en-US" sz="2400" i="1">
                              <a:solidFill>
                                <a:prstClr val="black"/>
                              </a:solidFill>
                              <a:latin typeface="Cambria Math" panose="02040503050406030204" pitchFamily="18" charset="0"/>
                              <a:ea typeface="微软雅黑" panose="020B0503020204020204" pitchFamily="34" charset="-122"/>
                            </a:rPr>
                            <m:t>𝜙</m:t>
                          </m:r>
                          <m:d>
                            <m:dPr>
                              <m:ctrlPr>
                                <a:rPr lang="en-US" altLang="zh-CN" sz="2400" i="1">
                                  <a:solidFill>
                                    <a:prstClr val="black"/>
                                  </a:solidFill>
                                  <a:latin typeface="Cambria Math" panose="02040503050406030204" pitchFamily="18" charset="0"/>
                                  <a:ea typeface="微软雅黑" panose="020B0503020204020204" pitchFamily="34" charset="-122"/>
                                </a:rPr>
                              </m:ctrlPr>
                            </m:dPr>
                            <m:e>
                              <m:r>
                                <a:rPr lang="en-US" altLang="zh-CN" sz="2400" i="1">
                                  <a:solidFill>
                                    <a:prstClr val="black"/>
                                  </a:solidFill>
                                  <a:latin typeface="Cambria Math" panose="02040503050406030204" pitchFamily="18" charset="0"/>
                                  <a:ea typeface="微软雅黑" panose="020B0503020204020204" pitchFamily="34" charset="-122"/>
                                </a:rPr>
                                <m:t>𝑋</m:t>
                              </m:r>
                            </m:e>
                          </m:d>
                        </m:e>
                        <m:sup>
                          <m:r>
                            <a:rPr lang="en-US" altLang="zh-CN" sz="2400" i="1">
                              <a:solidFill>
                                <a:prstClr val="black"/>
                              </a:solidFill>
                              <a:latin typeface="Cambria Math" panose="02040503050406030204" pitchFamily="18" charset="0"/>
                              <a:ea typeface="微软雅黑" panose="020B0503020204020204" pitchFamily="34" charset="-122"/>
                            </a:rPr>
                            <m:t>𝑇</m:t>
                          </m:r>
                        </m:sup>
                      </m:sSup>
                      <m:r>
                        <a:rPr lang="zh-CN" altLang="en-US" sz="2400" i="1">
                          <a:solidFill>
                            <a:prstClr val="black"/>
                          </a:solidFill>
                          <a:latin typeface="Cambria Math" panose="02040503050406030204" pitchFamily="18" charset="0"/>
                          <a:ea typeface="微软雅黑" panose="020B0503020204020204" pitchFamily="34" charset="-122"/>
                        </a:rPr>
                        <m:t>𝜙</m:t>
                      </m:r>
                      <m:r>
                        <a:rPr lang="en-US" altLang="zh-CN" sz="2400" i="1">
                          <a:solidFill>
                            <a:prstClr val="black"/>
                          </a:solidFill>
                          <a:latin typeface="Cambria Math" panose="02040503050406030204" pitchFamily="18" charset="0"/>
                          <a:ea typeface="微软雅黑" panose="020B0503020204020204" pitchFamily="34" charset="-122"/>
                        </a:rPr>
                        <m:t>(</m:t>
                      </m:r>
                      <m:r>
                        <a:rPr lang="en-US" altLang="zh-CN" sz="2400" i="1">
                          <a:solidFill>
                            <a:prstClr val="black"/>
                          </a:solidFill>
                          <a:latin typeface="Cambria Math" panose="02040503050406030204" pitchFamily="18" charset="0"/>
                          <a:ea typeface="微软雅黑" panose="020B0503020204020204" pitchFamily="34" charset="-122"/>
                        </a:rPr>
                        <m:t>𝑋</m:t>
                      </m:r>
                      <m:r>
                        <a:rPr lang="en-US" altLang="zh-CN" sz="2400" i="1">
                          <a:solidFill>
                            <a:prstClr val="black"/>
                          </a:solidFill>
                          <a:latin typeface="Cambria Math" panose="02040503050406030204" pitchFamily="18" charset="0"/>
                          <a:ea typeface="微软雅黑" panose="020B0503020204020204" pitchFamily="34" charset="-122"/>
                        </a:rPr>
                        <m:t>)</m:t>
                      </m:r>
                      <m:r>
                        <a:rPr lang="zh-CN" altLang="en-US" sz="2400" i="1" smtClean="0">
                          <a:solidFill>
                            <a:prstClr val="black"/>
                          </a:solidFill>
                          <a:latin typeface="Cambria Math" panose="02040503050406030204" pitchFamily="18" charset="0"/>
                          <a:ea typeface="微软雅黑" panose="020B0503020204020204" pitchFamily="34" charset="-122"/>
                        </a:rPr>
                        <m:t>𝛼</m:t>
                      </m:r>
                      <m:r>
                        <a:rPr lang="en-US" altLang="zh-CN" sz="2400" i="1">
                          <a:solidFill>
                            <a:prstClr val="black"/>
                          </a:solidFill>
                          <a:latin typeface="Cambria Math" panose="02040503050406030204" pitchFamily="18" charset="0"/>
                          <a:ea typeface="微软雅黑" panose="020B0503020204020204" pitchFamily="34" charset="-122"/>
                        </a:rPr>
                        <m:t>=</m:t>
                      </m:r>
                      <m:r>
                        <a:rPr lang="zh-CN" altLang="en-US" sz="2400" i="1" smtClean="0">
                          <a:solidFill>
                            <a:prstClr val="black"/>
                          </a:solidFill>
                          <a:latin typeface="Cambria Math" panose="02040503050406030204" pitchFamily="18" charset="0"/>
                          <a:ea typeface="微软雅黑" panose="020B0503020204020204" pitchFamily="34" charset="-122"/>
                        </a:rPr>
                        <m:t>𝜆</m:t>
                      </m:r>
                      <m:sSup>
                        <m:sSupPr>
                          <m:ctrlPr>
                            <a:rPr lang="en-US" altLang="zh-CN" sz="2400" i="1">
                              <a:solidFill>
                                <a:prstClr val="black"/>
                              </a:solidFill>
                              <a:latin typeface="Cambria Math" panose="02040503050406030204" pitchFamily="18" charset="0"/>
                              <a:ea typeface="微软雅黑" panose="020B0503020204020204" pitchFamily="34" charset="-122"/>
                            </a:rPr>
                          </m:ctrlPr>
                        </m:sSupPr>
                        <m:e>
                          <m:r>
                            <a:rPr lang="zh-CN" altLang="en-US" sz="2400" i="1">
                              <a:solidFill>
                                <a:prstClr val="black"/>
                              </a:solidFill>
                              <a:latin typeface="Cambria Math" panose="02040503050406030204" pitchFamily="18" charset="0"/>
                              <a:ea typeface="微软雅黑" panose="020B0503020204020204" pitchFamily="34" charset="-122"/>
                            </a:rPr>
                            <m:t>𝜙</m:t>
                          </m:r>
                          <m:d>
                            <m:dPr>
                              <m:ctrlPr>
                                <a:rPr lang="en-US" altLang="zh-CN" sz="2400" i="1">
                                  <a:solidFill>
                                    <a:prstClr val="black"/>
                                  </a:solidFill>
                                  <a:latin typeface="Cambria Math" panose="02040503050406030204" pitchFamily="18" charset="0"/>
                                  <a:ea typeface="微软雅黑" panose="020B0503020204020204" pitchFamily="34" charset="-122"/>
                                </a:rPr>
                              </m:ctrlPr>
                            </m:dPr>
                            <m:e>
                              <m:r>
                                <a:rPr lang="en-US" altLang="zh-CN" sz="2400" i="1">
                                  <a:solidFill>
                                    <a:prstClr val="black"/>
                                  </a:solidFill>
                                  <a:latin typeface="Cambria Math" panose="02040503050406030204" pitchFamily="18" charset="0"/>
                                  <a:ea typeface="微软雅黑" panose="020B0503020204020204" pitchFamily="34" charset="-122"/>
                                </a:rPr>
                                <m:t>𝑋</m:t>
                              </m:r>
                            </m:e>
                          </m:d>
                        </m:e>
                        <m:sup>
                          <m:r>
                            <a:rPr lang="en-US" altLang="zh-CN" sz="2400" i="1">
                              <a:solidFill>
                                <a:prstClr val="black"/>
                              </a:solidFill>
                              <a:latin typeface="Cambria Math" panose="02040503050406030204" pitchFamily="18" charset="0"/>
                              <a:ea typeface="微软雅黑" panose="020B0503020204020204" pitchFamily="34" charset="-122"/>
                            </a:rPr>
                            <m:t>𝑇</m:t>
                          </m:r>
                        </m:sup>
                      </m:sSup>
                      <m:r>
                        <a:rPr lang="zh-CN" altLang="en-US" sz="2400" i="1">
                          <a:solidFill>
                            <a:prstClr val="black"/>
                          </a:solidFill>
                          <a:latin typeface="Cambria Math" panose="02040503050406030204" pitchFamily="18" charset="0"/>
                          <a:ea typeface="微软雅黑" panose="020B0503020204020204" pitchFamily="34" charset="-122"/>
                        </a:rPr>
                        <m:t>𝜙</m:t>
                      </m:r>
                      <m:r>
                        <a:rPr lang="en-US" altLang="zh-CN" sz="2400" i="1">
                          <a:solidFill>
                            <a:prstClr val="black"/>
                          </a:solidFill>
                          <a:latin typeface="Cambria Math" panose="02040503050406030204" pitchFamily="18" charset="0"/>
                          <a:ea typeface="微软雅黑" panose="020B0503020204020204" pitchFamily="34" charset="-122"/>
                        </a:rPr>
                        <m:t>(</m:t>
                      </m:r>
                      <m:r>
                        <a:rPr lang="en-US" altLang="zh-CN" sz="2400" i="1">
                          <a:solidFill>
                            <a:prstClr val="black"/>
                          </a:solidFill>
                          <a:latin typeface="Cambria Math" panose="02040503050406030204" pitchFamily="18" charset="0"/>
                          <a:ea typeface="微软雅黑" panose="020B0503020204020204" pitchFamily="34" charset="-122"/>
                        </a:rPr>
                        <m:t>𝑋</m:t>
                      </m:r>
                      <m:r>
                        <a:rPr lang="en-US" altLang="zh-CN" sz="2400" i="1">
                          <a:solidFill>
                            <a:prstClr val="black"/>
                          </a:solidFill>
                          <a:latin typeface="Cambria Math" panose="02040503050406030204" pitchFamily="18" charset="0"/>
                          <a:ea typeface="微软雅黑" panose="020B0503020204020204" pitchFamily="34" charset="-122"/>
                        </a:rPr>
                        <m:t>)</m:t>
                      </m:r>
                      <m:r>
                        <a:rPr lang="zh-CN" altLang="en-US" sz="2400" i="1" smtClean="0">
                          <a:solidFill>
                            <a:prstClr val="black"/>
                          </a:solidFill>
                          <a:latin typeface="Cambria Math" panose="02040503050406030204" pitchFamily="18" charset="0"/>
                          <a:ea typeface="微软雅黑" panose="020B0503020204020204" pitchFamily="34" charset="-122"/>
                        </a:rPr>
                        <m:t>𝛼</m:t>
                      </m:r>
                    </m:oMath>
                  </m:oMathPara>
                </a14:m>
                <a:endParaRPr lang="en-US" altLang="zh-CN" sz="240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4" name="文本框 3">
                <a:extLst>
                  <a:ext uri="{FF2B5EF4-FFF2-40B4-BE49-F238E27FC236}">
                    <a16:creationId xmlns:a16="http://schemas.microsoft.com/office/drawing/2014/main" id="{92945A5A-AD6A-BD40-BE57-339C6B340EA4}"/>
                  </a:ext>
                </a:extLst>
              </p:cNvPr>
              <p:cNvSpPr txBox="1">
                <a:spLocks noRot="1" noChangeAspect="1" noMove="1" noResize="1" noEditPoints="1" noAdjustHandles="1" noChangeArrowheads="1" noChangeShapeType="1" noTextEdit="1"/>
              </p:cNvSpPr>
              <p:nvPr/>
            </p:nvSpPr>
            <p:spPr>
              <a:xfrm>
                <a:off x="654050" y="1371600"/>
                <a:ext cx="8185150" cy="4444678"/>
              </a:xfrm>
              <a:prstGeom prst="rect">
                <a:avLst/>
              </a:prstGeom>
              <a:blipFill>
                <a:blip r:embed="rId2"/>
                <a:stretch>
                  <a:fillRect l="-1085" t="-1143" r="-310"/>
                </a:stretch>
              </a:blipFill>
            </p:spPr>
            <p:txBody>
              <a:bodyPr/>
              <a:lstStyle/>
              <a:p>
                <a:r>
                  <a:rPr lang="en-CN">
                    <a:noFill/>
                  </a:rPr>
                  <a:t> </a:t>
                </a:r>
              </a:p>
            </p:txBody>
          </p:sp>
        </mc:Fallback>
      </mc:AlternateContent>
      <p:sp>
        <p:nvSpPr>
          <p:cNvPr id="6" name="标题 1">
            <a:extLst>
              <a:ext uri="{FF2B5EF4-FFF2-40B4-BE49-F238E27FC236}">
                <a16:creationId xmlns:a16="http://schemas.microsoft.com/office/drawing/2014/main" id="{0D0C4045-F770-8DB8-5677-85A7EE179FA2}"/>
              </a:ext>
            </a:extLst>
          </p:cNvPr>
          <p:cNvSpPr>
            <a:spLocks noGrp="1"/>
          </p:cNvSpPr>
          <p:nvPr>
            <p:ph type="title"/>
          </p:nvPr>
        </p:nvSpPr>
        <p:spPr>
          <a:xfrm>
            <a:off x="628650" y="365126"/>
            <a:ext cx="7886700" cy="1325563"/>
          </a:xfrm>
        </p:spPr>
        <p:txBody>
          <a:bodyPr/>
          <a:lstStyle/>
          <a:p>
            <a:r>
              <a:rPr kumimoji="1" lang="zh-CN" altLang="en-US" b="1" dirty="0">
                <a:latin typeface="SimHei" panose="02010609060101010101" pitchFamily="49" charset="-122"/>
                <a:ea typeface="SimHei" panose="02010609060101010101" pitchFamily="49" charset="-122"/>
              </a:rPr>
              <a:t>算法</a:t>
            </a:r>
            <a:endParaRPr kumimoji="1" lang="zh-CN" altLang="en-US" dirty="0"/>
          </a:p>
        </p:txBody>
      </p:sp>
    </p:spTree>
    <p:extLst>
      <p:ext uri="{BB962C8B-B14F-4D97-AF65-F5344CB8AC3E}">
        <p14:creationId xmlns:p14="http://schemas.microsoft.com/office/powerpoint/2010/main" val="5342111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2712A8-E51E-9545-AA9A-2D46CDE2D1D0}"/>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算法</a:t>
            </a:r>
            <a:endParaRPr kumimoji="1"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C106130B-6034-6D4D-8D0F-4217E9A2AC0D}"/>
                  </a:ext>
                </a:extLst>
              </p:cNvPr>
              <p:cNvSpPr txBox="1"/>
              <p:nvPr/>
            </p:nvSpPr>
            <p:spPr>
              <a:xfrm>
                <a:off x="628650" y="1690689"/>
                <a:ext cx="8210550" cy="39963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600" i="1" smtClean="0">
                              <a:solidFill>
                                <a:prstClr val="black"/>
                              </a:solidFill>
                              <a:latin typeface="Cambria Math" panose="02040503050406030204" pitchFamily="18" charset="0"/>
                              <a:ea typeface="微软雅黑" panose="020B0503020204020204" pitchFamily="34" charset="-122"/>
                            </a:rPr>
                          </m:ctrlPr>
                        </m:fPr>
                        <m:num>
                          <m:r>
                            <a:rPr lang="en-US" altLang="zh-CN" sz="2600" i="1">
                              <a:solidFill>
                                <a:prstClr val="black"/>
                              </a:solidFill>
                              <a:latin typeface="Cambria Math" panose="02040503050406030204" pitchFamily="18" charset="0"/>
                              <a:ea typeface="微软雅黑" panose="020B0503020204020204" pitchFamily="34" charset="-122"/>
                            </a:rPr>
                            <m:t>1</m:t>
                          </m:r>
                        </m:num>
                        <m:den>
                          <m:r>
                            <a:rPr lang="en-US" altLang="zh-CN" sz="2600" i="1">
                              <a:solidFill>
                                <a:prstClr val="black"/>
                              </a:solidFill>
                              <a:latin typeface="Cambria Math" panose="02040503050406030204" pitchFamily="18" charset="0"/>
                              <a:ea typeface="微软雅黑" panose="020B0503020204020204" pitchFamily="34" charset="-122"/>
                            </a:rPr>
                            <m:t>𝑛</m:t>
                          </m:r>
                        </m:den>
                      </m:f>
                      <m:sSup>
                        <m:sSupPr>
                          <m:ctrlPr>
                            <a:rPr lang="en-US" altLang="zh-CN" sz="2600" i="1">
                              <a:solidFill>
                                <a:prstClr val="black"/>
                              </a:solidFill>
                              <a:latin typeface="Cambria Math" panose="02040503050406030204" pitchFamily="18" charset="0"/>
                              <a:ea typeface="微软雅黑" panose="020B0503020204020204" pitchFamily="34" charset="-122"/>
                            </a:rPr>
                          </m:ctrlPr>
                        </m:sSupPr>
                        <m:e>
                          <m:r>
                            <a:rPr lang="zh-CN" altLang="en-US" sz="2600" i="1">
                              <a:solidFill>
                                <a:prstClr val="black"/>
                              </a:solidFill>
                              <a:latin typeface="Cambria Math" panose="02040503050406030204" pitchFamily="18" charset="0"/>
                              <a:ea typeface="微软雅黑" panose="020B0503020204020204" pitchFamily="34" charset="-122"/>
                            </a:rPr>
                            <m:t>𝜙</m:t>
                          </m:r>
                          <m:d>
                            <m:dPr>
                              <m:ctrlPr>
                                <a:rPr lang="en-US" altLang="zh-CN" sz="2600" i="1">
                                  <a:solidFill>
                                    <a:prstClr val="black"/>
                                  </a:solidFill>
                                  <a:latin typeface="Cambria Math" panose="02040503050406030204" pitchFamily="18" charset="0"/>
                                  <a:ea typeface="微软雅黑" panose="020B0503020204020204" pitchFamily="34" charset="-122"/>
                                </a:rPr>
                              </m:ctrlPr>
                            </m:dPr>
                            <m:e>
                              <m:r>
                                <a:rPr lang="en-US" altLang="zh-CN" sz="2600" i="1">
                                  <a:solidFill>
                                    <a:prstClr val="black"/>
                                  </a:solidFill>
                                  <a:latin typeface="Cambria Math" panose="02040503050406030204" pitchFamily="18" charset="0"/>
                                  <a:ea typeface="微软雅黑" panose="020B0503020204020204" pitchFamily="34" charset="-122"/>
                                </a:rPr>
                                <m:t>𝑋</m:t>
                              </m:r>
                            </m:e>
                          </m:d>
                        </m:e>
                        <m:sup>
                          <m:r>
                            <a:rPr lang="en-US" altLang="zh-CN" sz="2600" i="1">
                              <a:solidFill>
                                <a:prstClr val="black"/>
                              </a:solidFill>
                              <a:latin typeface="Cambria Math" panose="02040503050406030204" pitchFamily="18" charset="0"/>
                              <a:ea typeface="微软雅黑" panose="020B0503020204020204" pitchFamily="34" charset="-122"/>
                            </a:rPr>
                            <m:t>𝑇</m:t>
                          </m:r>
                        </m:sup>
                      </m:sSup>
                      <m:r>
                        <a:rPr lang="zh-CN" altLang="en-US" sz="2600" i="1">
                          <a:solidFill>
                            <a:prstClr val="black"/>
                          </a:solidFill>
                          <a:latin typeface="Cambria Math" panose="02040503050406030204" pitchFamily="18" charset="0"/>
                          <a:ea typeface="微软雅黑" panose="020B0503020204020204" pitchFamily="34" charset="-122"/>
                        </a:rPr>
                        <m:t>𝜙</m:t>
                      </m:r>
                      <m:d>
                        <m:dPr>
                          <m:ctrlPr>
                            <a:rPr lang="en-US" altLang="zh-CN" sz="2600" i="1">
                              <a:solidFill>
                                <a:prstClr val="black"/>
                              </a:solidFill>
                              <a:latin typeface="Cambria Math" panose="02040503050406030204" pitchFamily="18" charset="0"/>
                              <a:ea typeface="微软雅黑" panose="020B0503020204020204" pitchFamily="34" charset="-122"/>
                            </a:rPr>
                          </m:ctrlPr>
                        </m:dPr>
                        <m:e>
                          <m:r>
                            <a:rPr lang="en-US" altLang="zh-CN" sz="2600" i="1">
                              <a:solidFill>
                                <a:prstClr val="black"/>
                              </a:solidFill>
                              <a:latin typeface="Cambria Math" panose="02040503050406030204" pitchFamily="18" charset="0"/>
                              <a:ea typeface="微软雅黑" panose="020B0503020204020204" pitchFamily="34" charset="-122"/>
                            </a:rPr>
                            <m:t>𝑋</m:t>
                          </m:r>
                        </m:e>
                      </m:d>
                      <m:sSup>
                        <m:sSupPr>
                          <m:ctrlPr>
                            <a:rPr lang="en-US" altLang="zh-CN" sz="2600" i="1">
                              <a:solidFill>
                                <a:prstClr val="black"/>
                              </a:solidFill>
                              <a:latin typeface="Cambria Math" panose="02040503050406030204" pitchFamily="18" charset="0"/>
                              <a:ea typeface="微软雅黑" panose="020B0503020204020204" pitchFamily="34" charset="-122"/>
                            </a:rPr>
                          </m:ctrlPr>
                        </m:sSupPr>
                        <m:e>
                          <m:r>
                            <a:rPr lang="zh-CN" altLang="en-US" sz="2600" i="1">
                              <a:solidFill>
                                <a:prstClr val="black"/>
                              </a:solidFill>
                              <a:latin typeface="Cambria Math" panose="02040503050406030204" pitchFamily="18" charset="0"/>
                              <a:ea typeface="微软雅黑" panose="020B0503020204020204" pitchFamily="34" charset="-122"/>
                            </a:rPr>
                            <m:t>𝜙</m:t>
                          </m:r>
                          <m:d>
                            <m:dPr>
                              <m:ctrlPr>
                                <a:rPr lang="en-US" altLang="zh-CN" sz="2600" i="1">
                                  <a:solidFill>
                                    <a:prstClr val="black"/>
                                  </a:solidFill>
                                  <a:latin typeface="Cambria Math" panose="02040503050406030204" pitchFamily="18" charset="0"/>
                                  <a:ea typeface="微软雅黑" panose="020B0503020204020204" pitchFamily="34" charset="-122"/>
                                </a:rPr>
                              </m:ctrlPr>
                            </m:dPr>
                            <m:e>
                              <m:r>
                                <a:rPr lang="en-US" altLang="zh-CN" sz="2600" i="1">
                                  <a:solidFill>
                                    <a:prstClr val="black"/>
                                  </a:solidFill>
                                  <a:latin typeface="Cambria Math" panose="02040503050406030204" pitchFamily="18" charset="0"/>
                                  <a:ea typeface="微软雅黑" panose="020B0503020204020204" pitchFamily="34" charset="-122"/>
                                </a:rPr>
                                <m:t>𝑋</m:t>
                              </m:r>
                            </m:e>
                          </m:d>
                        </m:e>
                        <m:sup>
                          <m:r>
                            <a:rPr lang="en-US" altLang="zh-CN" sz="2600" i="1">
                              <a:solidFill>
                                <a:prstClr val="black"/>
                              </a:solidFill>
                              <a:latin typeface="Cambria Math" panose="02040503050406030204" pitchFamily="18" charset="0"/>
                              <a:ea typeface="微软雅黑" panose="020B0503020204020204" pitchFamily="34" charset="-122"/>
                            </a:rPr>
                            <m:t>𝑇</m:t>
                          </m:r>
                        </m:sup>
                      </m:sSup>
                      <m:r>
                        <a:rPr lang="zh-CN" altLang="en-US" sz="2600" i="1">
                          <a:solidFill>
                            <a:prstClr val="black"/>
                          </a:solidFill>
                          <a:latin typeface="Cambria Math" panose="02040503050406030204" pitchFamily="18" charset="0"/>
                          <a:ea typeface="微软雅黑" panose="020B0503020204020204" pitchFamily="34" charset="-122"/>
                        </a:rPr>
                        <m:t>𝜙</m:t>
                      </m:r>
                      <m:r>
                        <a:rPr lang="en-US" altLang="zh-CN" sz="2600" i="1">
                          <a:solidFill>
                            <a:prstClr val="black"/>
                          </a:solidFill>
                          <a:latin typeface="Cambria Math" panose="02040503050406030204" pitchFamily="18" charset="0"/>
                          <a:ea typeface="微软雅黑" panose="020B0503020204020204" pitchFamily="34" charset="-122"/>
                        </a:rPr>
                        <m:t>(</m:t>
                      </m:r>
                      <m:r>
                        <a:rPr lang="en-US" altLang="zh-CN" sz="2600" i="1">
                          <a:solidFill>
                            <a:prstClr val="black"/>
                          </a:solidFill>
                          <a:latin typeface="Cambria Math" panose="02040503050406030204" pitchFamily="18" charset="0"/>
                          <a:ea typeface="微软雅黑" panose="020B0503020204020204" pitchFamily="34" charset="-122"/>
                        </a:rPr>
                        <m:t>𝑋</m:t>
                      </m:r>
                      <m:r>
                        <a:rPr lang="en-US" altLang="zh-CN" sz="2600" i="1">
                          <a:solidFill>
                            <a:prstClr val="black"/>
                          </a:solidFill>
                          <a:latin typeface="Cambria Math" panose="02040503050406030204" pitchFamily="18" charset="0"/>
                          <a:ea typeface="微软雅黑" panose="020B0503020204020204" pitchFamily="34" charset="-122"/>
                        </a:rPr>
                        <m:t>)</m:t>
                      </m:r>
                      <m:r>
                        <a:rPr lang="zh-CN" altLang="en-US" sz="2600" i="1" smtClean="0">
                          <a:solidFill>
                            <a:prstClr val="black"/>
                          </a:solidFill>
                          <a:latin typeface="Cambria Math" panose="02040503050406030204" pitchFamily="18" charset="0"/>
                          <a:ea typeface="微软雅黑" panose="020B0503020204020204" pitchFamily="34" charset="-122"/>
                        </a:rPr>
                        <m:t>𝛼</m:t>
                      </m:r>
                      <m:r>
                        <a:rPr lang="en-US" altLang="zh-CN" sz="2600" i="1">
                          <a:solidFill>
                            <a:prstClr val="black"/>
                          </a:solidFill>
                          <a:latin typeface="Cambria Math" panose="02040503050406030204" pitchFamily="18" charset="0"/>
                          <a:ea typeface="微软雅黑" panose="020B0503020204020204" pitchFamily="34" charset="-122"/>
                        </a:rPr>
                        <m:t>=</m:t>
                      </m:r>
                      <m:r>
                        <a:rPr lang="zh-CN" altLang="en-US" sz="2600" i="1" smtClean="0">
                          <a:solidFill>
                            <a:prstClr val="black"/>
                          </a:solidFill>
                          <a:latin typeface="Cambria Math" panose="02040503050406030204" pitchFamily="18" charset="0"/>
                          <a:ea typeface="微软雅黑" panose="020B0503020204020204" pitchFamily="34" charset="-122"/>
                        </a:rPr>
                        <m:t>𝜆</m:t>
                      </m:r>
                      <m:sSup>
                        <m:sSupPr>
                          <m:ctrlPr>
                            <a:rPr lang="en-US" altLang="zh-CN" sz="2600" i="1">
                              <a:solidFill>
                                <a:prstClr val="black"/>
                              </a:solidFill>
                              <a:latin typeface="Cambria Math" panose="02040503050406030204" pitchFamily="18" charset="0"/>
                              <a:ea typeface="微软雅黑" panose="020B0503020204020204" pitchFamily="34" charset="-122"/>
                            </a:rPr>
                          </m:ctrlPr>
                        </m:sSupPr>
                        <m:e>
                          <m:r>
                            <a:rPr lang="zh-CN" altLang="en-US" sz="2600" i="1">
                              <a:solidFill>
                                <a:prstClr val="black"/>
                              </a:solidFill>
                              <a:latin typeface="Cambria Math" panose="02040503050406030204" pitchFamily="18" charset="0"/>
                              <a:ea typeface="微软雅黑" panose="020B0503020204020204" pitchFamily="34" charset="-122"/>
                            </a:rPr>
                            <m:t>𝜙</m:t>
                          </m:r>
                          <m:d>
                            <m:dPr>
                              <m:ctrlPr>
                                <a:rPr lang="en-US" altLang="zh-CN" sz="2600" i="1">
                                  <a:solidFill>
                                    <a:prstClr val="black"/>
                                  </a:solidFill>
                                  <a:latin typeface="Cambria Math" panose="02040503050406030204" pitchFamily="18" charset="0"/>
                                  <a:ea typeface="微软雅黑" panose="020B0503020204020204" pitchFamily="34" charset="-122"/>
                                </a:rPr>
                              </m:ctrlPr>
                            </m:dPr>
                            <m:e>
                              <m:r>
                                <a:rPr lang="en-US" altLang="zh-CN" sz="2600" i="1">
                                  <a:solidFill>
                                    <a:prstClr val="black"/>
                                  </a:solidFill>
                                  <a:latin typeface="Cambria Math" panose="02040503050406030204" pitchFamily="18" charset="0"/>
                                  <a:ea typeface="微软雅黑" panose="020B0503020204020204" pitchFamily="34" charset="-122"/>
                                </a:rPr>
                                <m:t>𝑋</m:t>
                              </m:r>
                            </m:e>
                          </m:d>
                        </m:e>
                        <m:sup>
                          <m:r>
                            <a:rPr lang="en-US" altLang="zh-CN" sz="2600" i="1">
                              <a:solidFill>
                                <a:prstClr val="black"/>
                              </a:solidFill>
                              <a:latin typeface="Cambria Math" panose="02040503050406030204" pitchFamily="18" charset="0"/>
                              <a:ea typeface="微软雅黑" panose="020B0503020204020204" pitchFamily="34" charset="-122"/>
                            </a:rPr>
                            <m:t>𝑇</m:t>
                          </m:r>
                        </m:sup>
                      </m:sSup>
                      <m:r>
                        <a:rPr lang="zh-CN" altLang="en-US" sz="2600" i="1">
                          <a:solidFill>
                            <a:prstClr val="black"/>
                          </a:solidFill>
                          <a:latin typeface="Cambria Math" panose="02040503050406030204" pitchFamily="18" charset="0"/>
                          <a:ea typeface="微软雅黑" panose="020B0503020204020204" pitchFamily="34" charset="-122"/>
                        </a:rPr>
                        <m:t>𝜙</m:t>
                      </m:r>
                      <m:r>
                        <a:rPr lang="en-US" altLang="zh-CN" sz="2600" i="1">
                          <a:solidFill>
                            <a:prstClr val="black"/>
                          </a:solidFill>
                          <a:latin typeface="Cambria Math" panose="02040503050406030204" pitchFamily="18" charset="0"/>
                          <a:ea typeface="微软雅黑" panose="020B0503020204020204" pitchFamily="34" charset="-122"/>
                        </a:rPr>
                        <m:t>(</m:t>
                      </m:r>
                      <m:r>
                        <a:rPr lang="en-US" altLang="zh-CN" sz="2600" i="1">
                          <a:solidFill>
                            <a:prstClr val="black"/>
                          </a:solidFill>
                          <a:latin typeface="Cambria Math" panose="02040503050406030204" pitchFamily="18" charset="0"/>
                          <a:ea typeface="微软雅黑" panose="020B0503020204020204" pitchFamily="34" charset="-122"/>
                        </a:rPr>
                        <m:t>𝑋</m:t>
                      </m:r>
                      <m:r>
                        <a:rPr lang="en-US" altLang="zh-CN" sz="2600" i="1">
                          <a:solidFill>
                            <a:prstClr val="black"/>
                          </a:solidFill>
                          <a:latin typeface="Cambria Math" panose="02040503050406030204" pitchFamily="18" charset="0"/>
                          <a:ea typeface="微软雅黑" panose="020B0503020204020204" pitchFamily="34" charset="-122"/>
                        </a:rPr>
                        <m:t>)</m:t>
                      </m:r>
                      <m:r>
                        <a:rPr lang="zh-CN" altLang="en-US" sz="2600" i="1" smtClean="0">
                          <a:solidFill>
                            <a:prstClr val="black"/>
                          </a:solidFill>
                          <a:latin typeface="Cambria Math" panose="02040503050406030204" pitchFamily="18" charset="0"/>
                          <a:ea typeface="微软雅黑" panose="020B0503020204020204" pitchFamily="34" charset="-122"/>
                        </a:rPr>
                        <m:t>𝛼</m:t>
                      </m:r>
                    </m:oMath>
                  </m:oMathPara>
                </a14:m>
                <a:endParaRPr lang="en-US" altLang="zh-CN" sz="2600" dirty="0">
                  <a:solidFill>
                    <a:prstClr val="black"/>
                  </a:solidFill>
                  <a:latin typeface="微软雅黑" panose="020B0503020204020204" pitchFamily="34" charset="-122"/>
                  <a:ea typeface="微软雅黑" panose="020B0503020204020204" pitchFamily="34" charset="-122"/>
                </a:endParaRPr>
              </a:p>
              <a:p>
                <a:endParaRPr lang="en-US" altLang="zh-CN" sz="2600" dirty="0">
                  <a:solidFill>
                    <a:prstClr val="black"/>
                  </a:solidFill>
                  <a:latin typeface="微软雅黑" panose="020B0503020204020204" pitchFamily="34" charset="-122"/>
                  <a:ea typeface="微软雅黑" panose="020B0503020204020204" pitchFamily="34" charset="-122"/>
                </a:endParaRPr>
              </a:p>
              <a:p>
                <a:r>
                  <a:rPr lang="zh-CN" altLang="en-US" sz="2600" dirty="0">
                    <a:solidFill>
                      <a:prstClr val="black"/>
                    </a:solidFill>
                    <a:latin typeface="微软雅黑" panose="020B0503020204020204" pitchFamily="34" charset="-122"/>
                    <a:ea typeface="微软雅黑" panose="020B0503020204020204" pitchFamily="34" charset="-122"/>
                  </a:rPr>
                  <a:t>令</a:t>
                </a:r>
                <a14:m>
                  <m:oMath xmlns:m="http://schemas.openxmlformats.org/officeDocument/2006/math">
                    <m:r>
                      <a:rPr lang="en-US" altLang="zh-CN" sz="2600" i="1" smtClean="0">
                        <a:solidFill>
                          <a:prstClr val="black"/>
                        </a:solidFill>
                        <a:latin typeface="Cambria Math" panose="02040503050406030204" pitchFamily="18" charset="0"/>
                        <a:ea typeface="微软雅黑" panose="020B0503020204020204" pitchFamily="34" charset="-122"/>
                      </a:rPr>
                      <m:t>𝐾</m:t>
                    </m:r>
                    <m:r>
                      <a:rPr lang="en-US" altLang="zh-CN" sz="2600" i="1" smtClean="0">
                        <a:solidFill>
                          <a:prstClr val="black"/>
                        </a:solidFill>
                        <a:latin typeface="Cambria Math" panose="02040503050406030204" pitchFamily="18" charset="0"/>
                        <a:ea typeface="微软雅黑" panose="020B0503020204020204" pitchFamily="34" charset="-122"/>
                      </a:rPr>
                      <m:t>=</m:t>
                    </m:r>
                  </m:oMath>
                </a14:m>
                <a:r>
                  <a:rPr lang="en-US" altLang="zh-CN" sz="2600" dirty="0">
                    <a:solidFill>
                      <a:prstClr val="black"/>
                    </a:solidFill>
                    <a:ea typeface="微软雅黑" panose="020B0503020204020204" pitchFamily="34" charset="-122"/>
                  </a:rPr>
                  <a:t> </a:t>
                </a:r>
                <a14:m>
                  <m:oMath xmlns:m="http://schemas.openxmlformats.org/officeDocument/2006/math">
                    <m:sSup>
                      <m:sSupPr>
                        <m:ctrlPr>
                          <a:rPr lang="en-US" altLang="zh-CN" sz="2600" i="1">
                            <a:solidFill>
                              <a:prstClr val="black"/>
                            </a:solidFill>
                            <a:latin typeface="Cambria Math" panose="02040503050406030204" pitchFamily="18" charset="0"/>
                            <a:ea typeface="微软雅黑" panose="020B0503020204020204" pitchFamily="34" charset="-122"/>
                          </a:rPr>
                        </m:ctrlPr>
                      </m:sSupPr>
                      <m:e>
                        <m:r>
                          <a:rPr lang="zh-CN" altLang="en-US" sz="2600" i="1">
                            <a:solidFill>
                              <a:prstClr val="black"/>
                            </a:solidFill>
                            <a:latin typeface="Cambria Math" panose="02040503050406030204" pitchFamily="18" charset="0"/>
                            <a:ea typeface="微软雅黑" panose="020B0503020204020204" pitchFamily="34" charset="-122"/>
                          </a:rPr>
                          <m:t>𝜙</m:t>
                        </m:r>
                        <m:d>
                          <m:dPr>
                            <m:ctrlPr>
                              <a:rPr lang="en-US" altLang="zh-CN" sz="2600" i="1">
                                <a:solidFill>
                                  <a:prstClr val="black"/>
                                </a:solidFill>
                                <a:latin typeface="Cambria Math" panose="02040503050406030204" pitchFamily="18" charset="0"/>
                                <a:ea typeface="微软雅黑" panose="020B0503020204020204" pitchFamily="34" charset="-122"/>
                              </a:rPr>
                            </m:ctrlPr>
                          </m:dPr>
                          <m:e>
                            <m:r>
                              <a:rPr lang="en-US" altLang="zh-CN" sz="2600" i="1">
                                <a:solidFill>
                                  <a:prstClr val="black"/>
                                </a:solidFill>
                                <a:latin typeface="Cambria Math" panose="02040503050406030204" pitchFamily="18" charset="0"/>
                                <a:ea typeface="微软雅黑" panose="020B0503020204020204" pitchFamily="34" charset="-122"/>
                              </a:rPr>
                              <m:t>𝑋</m:t>
                            </m:r>
                          </m:e>
                        </m:d>
                      </m:e>
                      <m:sup>
                        <m:r>
                          <a:rPr lang="en-US" altLang="zh-CN" sz="2600" i="1">
                            <a:solidFill>
                              <a:prstClr val="black"/>
                            </a:solidFill>
                            <a:latin typeface="Cambria Math" panose="02040503050406030204" pitchFamily="18" charset="0"/>
                            <a:ea typeface="微软雅黑" panose="020B0503020204020204" pitchFamily="34" charset="-122"/>
                          </a:rPr>
                          <m:t>𝑇</m:t>
                        </m:r>
                      </m:sup>
                    </m:sSup>
                    <m:r>
                      <a:rPr lang="zh-CN" altLang="en-US" sz="2600" i="1">
                        <a:solidFill>
                          <a:prstClr val="black"/>
                        </a:solidFill>
                        <a:latin typeface="Cambria Math" panose="02040503050406030204" pitchFamily="18" charset="0"/>
                        <a:ea typeface="微软雅黑" panose="020B0503020204020204" pitchFamily="34" charset="-122"/>
                      </a:rPr>
                      <m:t>𝜙</m:t>
                    </m:r>
                    <m:d>
                      <m:dPr>
                        <m:ctrlPr>
                          <a:rPr lang="en-US" altLang="zh-CN" sz="2600" i="1">
                            <a:solidFill>
                              <a:prstClr val="black"/>
                            </a:solidFill>
                            <a:latin typeface="Cambria Math" panose="02040503050406030204" pitchFamily="18" charset="0"/>
                            <a:ea typeface="微软雅黑" panose="020B0503020204020204" pitchFamily="34" charset="-122"/>
                          </a:rPr>
                        </m:ctrlPr>
                      </m:dPr>
                      <m:e>
                        <m:r>
                          <a:rPr lang="en-US" altLang="zh-CN" sz="2600" i="1">
                            <a:solidFill>
                              <a:prstClr val="black"/>
                            </a:solidFill>
                            <a:latin typeface="Cambria Math" panose="02040503050406030204" pitchFamily="18" charset="0"/>
                            <a:ea typeface="微软雅黑" panose="020B0503020204020204" pitchFamily="34" charset="-122"/>
                          </a:rPr>
                          <m:t>𝑋</m:t>
                        </m:r>
                      </m:e>
                    </m:d>
                  </m:oMath>
                </a14:m>
                <a:r>
                  <a:rPr lang="zh-CN" altLang="en-US" sz="2600" dirty="0">
                    <a:solidFill>
                      <a:prstClr val="black"/>
                    </a:solidFill>
                    <a:latin typeface="微软雅黑" panose="020B0503020204020204" pitchFamily="34" charset="-122"/>
                    <a:ea typeface="微软雅黑" panose="020B0503020204020204" pitchFamily="34" charset="-122"/>
                  </a:rPr>
                  <a:t>，则上式变为：</a:t>
                </a:r>
                <a:endParaRPr lang="en-US" altLang="zh-CN" sz="2600" dirty="0">
                  <a:solidFill>
                    <a:prstClr val="black"/>
                  </a:solidFill>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f>
                        <m:fPr>
                          <m:ctrlPr>
                            <a:rPr lang="en-US" altLang="zh-CN" sz="2600" i="1">
                              <a:solidFill>
                                <a:prstClr val="black"/>
                              </a:solidFill>
                              <a:latin typeface="Cambria Math" panose="02040503050406030204" pitchFamily="18" charset="0"/>
                              <a:ea typeface="微软雅黑" panose="020B0503020204020204" pitchFamily="34" charset="-122"/>
                            </a:rPr>
                          </m:ctrlPr>
                        </m:fPr>
                        <m:num>
                          <m:r>
                            <a:rPr lang="en-US" altLang="zh-CN" sz="2600" i="1">
                              <a:solidFill>
                                <a:prstClr val="black"/>
                              </a:solidFill>
                              <a:latin typeface="Cambria Math" panose="02040503050406030204" pitchFamily="18" charset="0"/>
                              <a:ea typeface="微软雅黑" panose="020B0503020204020204" pitchFamily="34" charset="-122"/>
                            </a:rPr>
                            <m:t>1</m:t>
                          </m:r>
                        </m:num>
                        <m:den>
                          <m:r>
                            <a:rPr lang="en-US" altLang="zh-CN" sz="2600" i="1">
                              <a:solidFill>
                                <a:prstClr val="black"/>
                              </a:solidFill>
                              <a:latin typeface="Cambria Math" panose="02040503050406030204" pitchFamily="18" charset="0"/>
                              <a:ea typeface="微软雅黑" panose="020B0503020204020204" pitchFamily="34" charset="-122"/>
                            </a:rPr>
                            <m:t>𝑛</m:t>
                          </m:r>
                        </m:den>
                      </m:f>
                      <m:sSup>
                        <m:sSupPr>
                          <m:ctrlPr>
                            <a:rPr lang="en-US" altLang="zh-CN" sz="2600" i="1" smtClean="0">
                              <a:solidFill>
                                <a:prstClr val="black"/>
                              </a:solidFill>
                              <a:latin typeface="Cambria Math" panose="02040503050406030204" pitchFamily="18" charset="0"/>
                              <a:ea typeface="微软雅黑" panose="020B0503020204020204" pitchFamily="34" charset="-122"/>
                            </a:rPr>
                          </m:ctrlPr>
                        </m:sSupPr>
                        <m:e>
                          <m:r>
                            <a:rPr lang="en-US" altLang="zh-CN" sz="2600" i="1">
                              <a:solidFill>
                                <a:prstClr val="black"/>
                              </a:solidFill>
                              <a:latin typeface="Cambria Math" panose="02040503050406030204" pitchFamily="18" charset="0"/>
                              <a:ea typeface="微软雅黑" panose="020B0503020204020204" pitchFamily="34" charset="-122"/>
                            </a:rPr>
                            <m:t>𝐾</m:t>
                          </m:r>
                        </m:e>
                        <m:sup>
                          <m:r>
                            <a:rPr lang="en-US" altLang="zh-CN" sz="2600" i="1" smtClean="0">
                              <a:solidFill>
                                <a:prstClr val="black"/>
                              </a:solidFill>
                              <a:latin typeface="Cambria Math" panose="02040503050406030204" pitchFamily="18" charset="0"/>
                              <a:ea typeface="微软雅黑" panose="020B0503020204020204" pitchFamily="34" charset="-122"/>
                            </a:rPr>
                            <m:t>2</m:t>
                          </m:r>
                        </m:sup>
                      </m:sSup>
                      <m:r>
                        <a:rPr lang="zh-CN" altLang="en-US" sz="2600" i="1">
                          <a:solidFill>
                            <a:prstClr val="black"/>
                          </a:solidFill>
                          <a:latin typeface="Cambria Math" panose="02040503050406030204" pitchFamily="18" charset="0"/>
                          <a:ea typeface="微软雅黑" panose="020B0503020204020204" pitchFamily="34" charset="-122"/>
                        </a:rPr>
                        <m:t>𝛼</m:t>
                      </m:r>
                      <m:r>
                        <a:rPr lang="en-US" altLang="zh-CN" sz="2600" i="1">
                          <a:solidFill>
                            <a:prstClr val="black"/>
                          </a:solidFill>
                          <a:latin typeface="Cambria Math" panose="02040503050406030204" pitchFamily="18" charset="0"/>
                          <a:ea typeface="微软雅黑" panose="020B0503020204020204" pitchFamily="34" charset="-122"/>
                        </a:rPr>
                        <m:t>=</m:t>
                      </m:r>
                      <m:r>
                        <a:rPr lang="zh-CN" altLang="en-US" sz="2600" i="1">
                          <a:solidFill>
                            <a:prstClr val="black"/>
                          </a:solidFill>
                          <a:latin typeface="Cambria Math" panose="02040503050406030204" pitchFamily="18" charset="0"/>
                          <a:ea typeface="微软雅黑" panose="020B0503020204020204" pitchFamily="34" charset="-122"/>
                        </a:rPr>
                        <m:t>𝜆</m:t>
                      </m:r>
                      <m:r>
                        <a:rPr lang="en-US" altLang="zh-CN" sz="2600" i="1" smtClean="0">
                          <a:solidFill>
                            <a:prstClr val="black"/>
                          </a:solidFill>
                          <a:latin typeface="Cambria Math" panose="02040503050406030204" pitchFamily="18" charset="0"/>
                          <a:ea typeface="微软雅黑" panose="020B0503020204020204" pitchFamily="34" charset="-122"/>
                        </a:rPr>
                        <m:t>𝐾</m:t>
                      </m:r>
                      <m:r>
                        <a:rPr lang="zh-CN" altLang="en-US" sz="2600" i="1">
                          <a:solidFill>
                            <a:prstClr val="black"/>
                          </a:solidFill>
                          <a:latin typeface="Cambria Math" panose="02040503050406030204" pitchFamily="18" charset="0"/>
                          <a:ea typeface="微软雅黑" panose="020B0503020204020204" pitchFamily="34" charset="-122"/>
                        </a:rPr>
                        <m:t>𝛼</m:t>
                      </m:r>
                    </m:oMath>
                  </m:oMathPara>
                </a14:m>
                <a:endParaRPr lang="en-US" altLang="zh-CN" sz="2600" dirty="0">
                  <a:solidFill>
                    <a:prstClr val="black"/>
                  </a:solidFill>
                  <a:latin typeface="微软雅黑" panose="020B0503020204020204" pitchFamily="34" charset="-122"/>
                  <a:ea typeface="微软雅黑" panose="020B0503020204020204" pitchFamily="34" charset="-122"/>
                </a:endParaRPr>
              </a:p>
              <a:p>
                <a:r>
                  <a:rPr lang="zh-CN" altLang="en-US" sz="2600" dirty="0">
                    <a:solidFill>
                      <a:prstClr val="black"/>
                    </a:solidFill>
                    <a:latin typeface="微软雅黑" panose="020B0503020204020204" pitchFamily="34" charset="-122"/>
                    <a:ea typeface="微软雅黑" panose="020B0503020204020204" pitchFamily="34" charset="-122"/>
                  </a:rPr>
                  <a:t>即</a:t>
                </a:r>
                <a:endParaRPr lang="en-US" altLang="zh-CN" sz="2600" dirty="0">
                  <a:solidFill>
                    <a:prstClr val="black"/>
                  </a:solidFill>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sSup>
                        <m:sSupPr>
                          <m:ctrlPr>
                            <a:rPr lang="en-US" altLang="zh-CN" sz="2600" i="1" smtClean="0">
                              <a:solidFill>
                                <a:prstClr val="black"/>
                              </a:solidFill>
                              <a:latin typeface="Cambria Math" panose="02040503050406030204" pitchFamily="18" charset="0"/>
                              <a:ea typeface="微软雅黑" panose="020B0503020204020204" pitchFamily="34" charset="-122"/>
                            </a:rPr>
                          </m:ctrlPr>
                        </m:sSupPr>
                        <m:e>
                          <m:r>
                            <a:rPr lang="en-US" altLang="zh-CN" sz="2600" i="1">
                              <a:solidFill>
                                <a:prstClr val="black"/>
                              </a:solidFill>
                              <a:latin typeface="Cambria Math" panose="02040503050406030204" pitchFamily="18" charset="0"/>
                              <a:ea typeface="微软雅黑" panose="020B0503020204020204" pitchFamily="34" charset="-122"/>
                            </a:rPr>
                            <m:t>𝐾</m:t>
                          </m:r>
                        </m:e>
                        <m:sup>
                          <m:r>
                            <a:rPr lang="en-US" altLang="zh-CN" sz="2600" i="1" smtClean="0">
                              <a:solidFill>
                                <a:prstClr val="black"/>
                              </a:solidFill>
                              <a:latin typeface="Cambria Math" panose="02040503050406030204" pitchFamily="18" charset="0"/>
                              <a:ea typeface="微软雅黑" panose="020B0503020204020204" pitchFamily="34" charset="-122"/>
                            </a:rPr>
                            <m:t>2</m:t>
                          </m:r>
                        </m:sup>
                      </m:sSup>
                      <m:r>
                        <a:rPr lang="zh-CN" altLang="en-US" sz="2600" i="1">
                          <a:solidFill>
                            <a:prstClr val="black"/>
                          </a:solidFill>
                          <a:latin typeface="Cambria Math" panose="02040503050406030204" pitchFamily="18" charset="0"/>
                          <a:ea typeface="微软雅黑" panose="020B0503020204020204" pitchFamily="34" charset="-122"/>
                        </a:rPr>
                        <m:t>𝛼</m:t>
                      </m:r>
                      <m:r>
                        <a:rPr lang="en-US" altLang="zh-CN" sz="2600" i="1">
                          <a:solidFill>
                            <a:prstClr val="black"/>
                          </a:solidFill>
                          <a:latin typeface="Cambria Math" panose="02040503050406030204" pitchFamily="18" charset="0"/>
                          <a:ea typeface="微软雅黑" panose="020B0503020204020204" pitchFamily="34" charset="-122"/>
                        </a:rPr>
                        <m:t>=</m:t>
                      </m:r>
                      <m:r>
                        <a:rPr lang="zh-CN" altLang="en-US" sz="2600" i="1">
                          <a:solidFill>
                            <a:prstClr val="black"/>
                          </a:solidFill>
                          <a:latin typeface="Cambria Math" panose="02040503050406030204" pitchFamily="18" charset="0"/>
                          <a:ea typeface="微软雅黑" panose="020B0503020204020204" pitchFamily="34" charset="-122"/>
                        </a:rPr>
                        <m:t>𝜆</m:t>
                      </m:r>
                      <m:r>
                        <a:rPr lang="en-US" altLang="zh-CN" sz="2600" i="1" smtClean="0">
                          <a:solidFill>
                            <a:prstClr val="black"/>
                          </a:solidFill>
                          <a:latin typeface="Cambria Math" panose="02040503050406030204" pitchFamily="18" charset="0"/>
                          <a:ea typeface="微软雅黑" panose="020B0503020204020204" pitchFamily="34" charset="-122"/>
                        </a:rPr>
                        <m:t>𝑛𝐾</m:t>
                      </m:r>
                      <m:r>
                        <a:rPr lang="zh-CN" altLang="en-US" sz="2600" i="1">
                          <a:solidFill>
                            <a:prstClr val="black"/>
                          </a:solidFill>
                          <a:latin typeface="Cambria Math" panose="02040503050406030204" pitchFamily="18" charset="0"/>
                          <a:ea typeface="微软雅黑" panose="020B0503020204020204" pitchFamily="34" charset="-122"/>
                        </a:rPr>
                        <m:t>𝛼</m:t>
                      </m:r>
                      <m:r>
                        <a:rPr lang="en-US" altLang="zh-CN" sz="2600" i="1" smtClean="0">
                          <a:solidFill>
                            <a:prstClr val="black"/>
                          </a:solidFill>
                          <a:latin typeface="Cambria Math" panose="02040503050406030204" pitchFamily="18" charset="0"/>
                          <a:ea typeface="微软雅黑" panose="020B0503020204020204" pitchFamily="34" charset="-122"/>
                        </a:rPr>
                        <m:t>     </m:t>
                      </m:r>
                      <m:r>
                        <a:rPr lang="en-US" altLang="zh-CN" sz="2600" i="1" smtClean="0">
                          <a:solidFill>
                            <a:prstClr val="black"/>
                          </a:solidFill>
                          <a:latin typeface="Cambria Math" panose="02040503050406030204" pitchFamily="18" charset="0"/>
                          <a:ea typeface="Cambria Math" panose="02040503050406030204" pitchFamily="18" charset="0"/>
                        </a:rPr>
                        <m:t>≡     </m:t>
                      </m:r>
                      <m:r>
                        <a:rPr lang="en-US" altLang="zh-CN" sz="2600" i="1" smtClean="0">
                          <a:solidFill>
                            <a:prstClr val="black"/>
                          </a:solidFill>
                          <a:latin typeface="Cambria Math" panose="02040503050406030204" pitchFamily="18" charset="0"/>
                          <a:ea typeface="Cambria Math" panose="02040503050406030204" pitchFamily="18" charset="0"/>
                        </a:rPr>
                        <m:t>𝐾</m:t>
                      </m:r>
                      <m:r>
                        <a:rPr lang="zh-CN" altLang="en-US" sz="2600" i="1">
                          <a:solidFill>
                            <a:prstClr val="black"/>
                          </a:solidFill>
                          <a:latin typeface="Cambria Math" panose="02040503050406030204" pitchFamily="18" charset="0"/>
                          <a:ea typeface="微软雅黑" panose="020B0503020204020204" pitchFamily="34" charset="-122"/>
                        </a:rPr>
                        <m:t>𝛼</m:t>
                      </m:r>
                      <m:r>
                        <a:rPr lang="en-US" altLang="zh-CN" sz="2600" i="1">
                          <a:solidFill>
                            <a:prstClr val="black"/>
                          </a:solidFill>
                          <a:latin typeface="Cambria Math" panose="02040503050406030204" pitchFamily="18" charset="0"/>
                          <a:ea typeface="微软雅黑" panose="020B0503020204020204" pitchFamily="34" charset="-122"/>
                        </a:rPr>
                        <m:t>=</m:t>
                      </m:r>
                      <m:r>
                        <a:rPr lang="zh-CN" altLang="en-US" sz="2600" i="1">
                          <a:solidFill>
                            <a:prstClr val="black"/>
                          </a:solidFill>
                          <a:latin typeface="Cambria Math" panose="02040503050406030204" pitchFamily="18" charset="0"/>
                          <a:ea typeface="微软雅黑" panose="020B0503020204020204" pitchFamily="34" charset="-122"/>
                        </a:rPr>
                        <m:t>𝜆</m:t>
                      </m:r>
                      <m:r>
                        <a:rPr lang="en-US" altLang="zh-CN" sz="2600" i="1">
                          <a:solidFill>
                            <a:prstClr val="black"/>
                          </a:solidFill>
                          <a:latin typeface="Cambria Math" panose="02040503050406030204" pitchFamily="18" charset="0"/>
                          <a:ea typeface="微软雅黑" panose="020B0503020204020204" pitchFamily="34" charset="-122"/>
                        </a:rPr>
                        <m:t>𝑛</m:t>
                      </m:r>
                      <m:r>
                        <a:rPr lang="zh-CN" altLang="en-US" sz="2600" i="1">
                          <a:solidFill>
                            <a:prstClr val="black"/>
                          </a:solidFill>
                          <a:latin typeface="Cambria Math" panose="02040503050406030204" pitchFamily="18" charset="0"/>
                          <a:ea typeface="微软雅黑" panose="020B0503020204020204" pitchFamily="34" charset="-122"/>
                        </a:rPr>
                        <m:t>𝛼</m:t>
                      </m:r>
                    </m:oMath>
                  </m:oMathPara>
                </a14:m>
                <a:endParaRPr lang="en-US" altLang="zh-CN" sz="2600" dirty="0">
                  <a:solidFill>
                    <a:prstClr val="black"/>
                  </a:solidFill>
                  <a:latin typeface="微软雅黑" panose="020B0503020204020204" pitchFamily="34" charset="-122"/>
                  <a:ea typeface="微软雅黑" panose="020B0503020204020204" pitchFamily="34" charset="-122"/>
                </a:endParaRPr>
              </a:p>
              <a:p>
                <a:endParaRPr lang="en-US" altLang="zh-CN" sz="2600" dirty="0">
                  <a:solidFill>
                    <a:prstClr val="black"/>
                  </a:solidFill>
                  <a:latin typeface="微软雅黑" panose="020B0503020204020204" pitchFamily="34" charset="-122"/>
                  <a:ea typeface="微软雅黑" panose="020B0503020204020204" pitchFamily="34" charset="-122"/>
                </a:endParaRPr>
              </a:p>
              <a:p>
                <a:r>
                  <a:rPr lang="zh-CN" altLang="en-US" sz="2600" dirty="0">
                    <a:solidFill>
                      <a:prstClr val="black"/>
                    </a:solidFill>
                    <a:latin typeface="微软雅黑" panose="020B0503020204020204" pitchFamily="34" charset="-122"/>
                    <a:ea typeface="微软雅黑" panose="020B0503020204020204" pitchFamily="34" charset="-122"/>
                  </a:rPr>
                  <a:t>可以看出，该式为矩阵</a:t>
                </a:r>
                <a14:m>
                  <m:oMath xmlns:m="http://schemas.openxmlformats.org/officeDocument/2006/math">
                    <m:r>
                      <a:rPr lang="en-US" altLang="zh-CN" sz="2600" i="1" smtClean="0">
                        <a:solidFill>
                          <a:prstClr val="black"/>
                        </a:solidFill>
                        <a:latin typeface="Cambria Math" panose="02040503050406030204" pitchFamily="18" charset="0"/>
                        <a:ea typeface="微软雅黑" panose="020B0503020204020204" pitchFamily="34" charset="-122"/>
                      </a:rPr>
                      <m:t>𝐾</m:t>
                    </m:r>
                  </m:oMath>
                </a14:m>
                <a:r>
                  <a:rPr lang="zh-CN" altLang="en-US" sz="2600" dirty="0">
                    <a:solidFill>
                      <a:prstClr val="black"/>
                    </a:solidFill>
                    <a:latin typeface="微软雅黑" panose="020B0503020204020204" pitchFamily="34" charset="-122"/>
                    <a:ea typeface="微软雅黑" panose="020B0503020204020204" pitchFamily="34" charset="-122"/>
                  </a:rPr>
                  <a:t>对应的特征方程。</a:t>
                </a:r>
                <a:endParaRPr lang="en-US" altLang="zh-CN" sz="260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4" name="文本框 3">
                <a:extLst>
                  <a:ext uri="{FF2B5EF4-FFF2-40B4-BE49-F238E27FC236}">
                    <a16:creationId xmlns:a16="http://schemas.microsoft.com/office/drawing/2014/main" id="{C106130B-6034-6D4D-8D0F-4217E9A2AC0D}"/>
                  </a:ext>
                </a:extLst>
              </p:cNvPr>
              <p:cNvSpPr txBox="1">
                <a:spLocks noRot="1" noChangeAspect="1" noMove="1" noResize="1" noEditPoints="1" noAdjustHandles="1" noChangeArrowheads="1" noChangeShapeType="1" noTextEdit="1"/>
              </p:cNvSpPr>
              <p:nvPr/>
            </p:nvSpPr>
            <p:spPr>
              <a:xfrm>
                <a:off x="628650" y="1690689"/>
                <a:ext cx="8210550" cy="3996350"/>
              </a:xfrm>
              <a:prstGeom prst="rect">
                <a:avLst/>
              </a:prstGeom>
              <a:blipFill>
                <a:blip r:embed="rId2"/>
                <a:stretch>
                  <a:fillRect l="-1391" b="-2848"/>
                </a:stretch>
              </a:blipFill>
            </p:spPr>
            <p:txBody>
              <a:bodyPr/>
              <a:lstStyle/>
              <a:p>
                <a:r>
                  <a:rPr lang="en-CN">
                    <a:noFill/>
                  </a:rPr>
                  <a:t> </a:t>
                </a:r>
              </a:p>
            </p:txBody>
          </p:sp>
        </mc:Fallback>
      </mc:AlternateContent>
    </p:spTree>
    <p:extLst>
      <p:ext uri="{BB962C8B-B14F-4D97-AF65-F5344CB8AC3E}">
        <p14:creationId xmlns:p14="http://schemas.microsoft.com/office/powerpoint/2010/main" val="19074427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2712A8-E51E-9545-AA9A-2D46CDE2D1D0}"/>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算法</a:t>
            </a:r>
            <a:endParaRPr kumimoji="1"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79C7D876-2513-C447-920F-B87D10B26C1B}"/>
                  </a:ext>
                </a:extLst>
              </p:cNvPr>
              <p:cNvSpPr txBox="1"/>
              <p:nvPr/>
            </p:nvSpPr>
            <p:spPr>
              <a:xfrm>
                <a:off x="603249" y="1143000"/>
                <a:ext cx="8159751" cy="44351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prstClr val="black"/>
                          </a:solidFill>
                          <a:latin typeface="Cambria Math" panose="02040503050406030204" pitchFamily="18" charset="0"/>
                          <a:ea typeface="Cambria Math" panose="02040503050406030204" pitchFamily="18" charset="0"/>
                        </a:rPr>
                        <m:t>𝐾</m:t>
                      </m:r>
                      <m:r>
                        <a:rPr lang="zh-CN" altLang="en-US" sz="2400" i="1">
                          <a:solidFill>
                            <a:prstClr val="black"/>
                          </a:solidFill>
                          <a:latin typeface="Cambria Math" panose="02040503050406030204" pitchFamily="18" charset="0"/>
                          <a:ea typeface="微软雅黑" panose="020B0503020204020204" pitchFamily="34" charset="-122"/>
                        </a:rPr>
                        <m:t>𝛼</m:t>
                      </m:r>
                      <m:r>
                        <a:rPr lang="en-US" altLang="zh-CN" sz="2400" i="1">
                          <a:solidFill>
                            <a:prstClr val="black"/>
                          </a:solidFill>
                          <a:latin typeface="Cambria Math" panose="02040503050406030204" pitchFamily="18" charset="0"/>
                          <a:ea typeface="微软雅黑" panose="020B0503020204020204" pitchFamily="34" charset="-122"/>
                        </a:rPr>
                        <m:t>=</m:t>
                      </m:r>
                      <m:r>
                        <a:rPr lang="zh-CN" altLang="en-US" sz="2400" i="1">
                          <a:solidFill>
                            <a:prstClr val="black"/>
                          </a:solidFill>
                          <a:latin typeface="Cambria Math" panose="02040503050406030204" pitchFamily="18" charset="0"/>
                          <a:ea typeface="微软雅黑" panose="020B0503020204020204" pitchFamily="34" charset="-122"/>
                        </a:rPr>
                        <m:t>𝜆</m:t>
                      </m:r>
                      <m:r>
                        <a:rPr lang="en-US" altLang="zh-CN" sz="2400" i="1">
                          <a:solidFill>
                            <a:prstClr val="black"/>
                          </a:solidFill>
                          <a:latin typeface="Cambria Math" panose="02040503050406030204" pitchFamily="18" charset="0"/>
                          <a:ea typeface="微软雅黑" panose="020B0503020204020204" pitchFamily="34" charset="-122"/>
                        </a:rPr>
                        <m:t>𝑛</m:t>
                      </m:r>
                      <m:r>
                        <a:rPr lang="zh-CN" altLang="en-US" sz="2400" i="1">
                          <a:solidFill>
                            <a:prstClr val="black"/>
                          </a:solidFill>
                          <a:latin typeface="Cambria Math" panose="02040503050406030204" pitchFamily="18" charset="0"/>
                          <a:ea typeface="微软雅黑" panose="020B0503020204020204" pitchFamily="34" charset="-122"/>
                        </a:rPr>
                        <m:t>𝛼</m:t>
                      </m:r>
                    </m:oMath>
                  </m:oMathPara>
                </a14:m>
                <a:endParaRPr lang="en-US" altLang="zh-CN" sz="2400" dirty="0">
                  <a:solidFill>
                    <a:prstClr val="black"/>
                  </a:solidFill>
                  <a:latin typeface="微软雅黑" panose="020B0503020204020204" pitchFamily="34" charset="-122"/>
                  <a:ea typeface="微软雅黑" panose="020B0503020204020204" pitchFamily="34" charset="-122"/>
                </a:endParaRPr>
              </a:p>
              <a:p>
                <a:endParaRPr lang="en-US" altLang="zh-CN" sz="2400" dirty="0">
                  <a:solidFill>
                    <a:prstClr val="black"/>
                  </a:solidFill>
                  <a:latin typeface="微软雅黑" panose="020B0503020204020204" pitchFamily="34" charset="-122"/>
                  <a:ea typeface="微软雅黑" panose="020B0503020204020204" pitchFamily="34" charset="-122"/>
                </a:endParaRPr>
              </a:p>
              <a:p>
                <a:pPr>
                  <a:lnSpc>
                    <a:spcPct val="150000"/>
                  </a:lnSpc>
                </a:pPr>
                <a:r>
                  <a:rPr lang="zh-CN" altLang="en-US" sz="2400" dirty="0">
                    <a:solidFill>
                      <a:prstClr val="black"/>
                    </a:solidFill>
                    <a:latin typeface="微软雅黑" panose="020B0503020204020204" pitchFamily="34" charset="-122"/>
                    <a:ea typeface="微软雅黑" panose="020B0503020204020204" pitchFamily="34" charset="-122"/>
                  </a:rPr>
                  <a:t>得到矩阵</a:t>
                </a:r>
                <a14:m>
                  <m:oMath xmlns:m="http://schemas.openxmlformats.org/officeDocument/2006/math">
                    <m:r>
                      <a:rPr lang="en-US" altLang="zh-CN" sz="2400" i="1" smtClean="0">
                        <a:solidFill>
                          <a:prstClr val="black"/>
                        </a:solidFill>
                        <a:latin typeface="Cambria Math" panose="02040503050406030204" pitchFamily="18" charset="0"/>
                        <a:ea typeface="Cambria Math" panose="02040503050406030204" pitchFamily="18" charset="0"/>
                      </a:rPr>
                      <m:t>𝐾</m:t>
                    </m:r>
                  </m:oMath>
                </a14:m>
                <a:r>
                  <a:rPr lang="zh-CN" altLang="en-US" sz="2400" dirty="0">
                    <a:solidFill>
                      <a:prstClr val="black"/>
                    </a:solidFill>
                    <a:latin typeface="微软雅黑" panose="020B0503020204020204" pitchFamily="34" charset="-122"/>
                    <a:ea typeface="微软雅黑" panose="020B0503020204020204" pitchFamily="34" charset="-122"/>
                  </a:rPr>
                  <a:t>以后，可以求出其的对应的特征向量</a:t>
                </a:r>
                <a14:m>
                  <m:oMath xmlns:m="http://schemas.openxmlformats.org/officeDocument/2006/math">
                    <m:r>
                      <a:rPr lang="zh-CN" altLang="en-US" sz="2400" i="1" smtClean="0">
                        <a:solidFill>
                          <a:prstClr val="black"/>
                        </a:solidFill>
                        <a:latin typeface="Cambria Math" panose="02040503050406030204" pitchFamily="18" charset="0"/>
                        <a:ea typeface="微软雅黑" panose="020B0503020204020204" pitchFamily="34" charset="-122"/>
                      </a:rPr>
                      <m:t>𝛼</m:t>
                    </m:r>
                  </m:oMath>
                </a14:m>
                <a:r>
                  <a:rPr lang="zh-CN" altLang="en-US" sz="2400" dirty="0">
                    <a:solidFill>
                      <a:prstClr val="black"/>
                    </a:solidFill>
                    <a:latin typeface="微软雅黑" panose="020B0503020204020204" pitchFamily="34" charset="-122"/>
                    <a:ea typeface="微软雅黑" panose="020B0503020204020204" pitchFamily="34" charset="-122"/>
                  </a:rPr>
                  <a:t>。</a:t>
                </a:r>
                <a:endParaRPr lang="en-US" altLang="zh-CN" sz="2400" dirty="0">
                  <a:solidFill>
                    <a:prstClr val="black"/>
                  </a:solidFill>
                  <a:latin typeface="微软雅黑" panose="020B0503020204020204" pitchFamily="34" charset="-122"/>
                  <a:ea typeface="微软雅黑" panose="020B0503020204020204" pitchFamily="34" charset="-122"/>
                </a:endParaRPr>
              </a:p>
              <a:p>
                <a:pPr>
                  <a:lnSpc>
                    <a:spcPct val="150000"/>
                  </a:lnSpc>
                </a:pPr>
                <a:r>
                  <a:rPr lang="zh-CN" altLang="en-US" sz="2400" dirty="0">
                    <a:solidFill>
                      <a:prstClr val="black"/>
                    </a:solidFill>
                    <a:latin typeface="微软雅黑" panose="020B0503020204020204" pitchFamily="34" charset="-122"/>
                    <a:ea typeface="微软雅黑" panose="020B0503020204020204" pitchFamily="34" charset="-122"/>
                  </a:rPr>
                  <a:t>继而可以直接得到原数据在经过</a:t>
                </a:r>
                <a14:m>
                  <m:oMath xmlns:m="http://schemas.openxmlformats.org/officeDocument/2006/math">
                    <m:r>
                      <a:rPr lang="zh-CN" altLang="en-US" sz="2400" i="1" smtClean="0">
                        <a:solidFill>
                          <a:prstClr val="black"/>
                        </a:solidFill>
                        <a:latin typeface="Cambria Math" panose="02040503050406030204" pitchFamily="18" charset="0"/>
                        <a:ea typeface="微软雅黑" panose="020B0503020204020204" pitchFamily="34" charset="-122"/>
                      </a:rPr>
                      <m:t>𝜔</m:t>
                    </m:r>
                  </m:oMath>
                </a14:m>
                <a:r>
                  <a:rPr lang="zh-CN" altLang="en-US" sz="2400" dirty="0">
                    <a:solidFill>
                      <a:prstClr val="black"/>
                    </a:solidFill>
                    <a:latin typeface="微软雅黑" panose="020B0503020204020204" pitchFamily="34" charset="-122"/>
                    <a:ea typeface="微软雅黑" panose="020B0503020204020204" pitchFamily="34" charset="-122"/>
                  </a:rPr>
                  <a:t>的投影后的坐标值</a:t>
                </a:r>
                <a14:m>
                  <m:oMath xmlns:m="http://schemas.openxmlformats.org/officeDocument/2006/math">
                    <m:sSup>
                      <m:sSupPr>
                        <m:ctrlPr>
                          <a:rPr lang="en-US" altLang="zh-CN" sz="2400" i="1" smtClean="0">
                            <a:solidFill>
                              <a:prstClr val="black"/>
                            </a:solidFill>
                            <a:latin typeface="Cambria Math" panose="02040503050406030204" pitchFamily="18" charset="0"/>
                            <a:ea typeface="微软雅黑" panose="020B0503020204020204" pitchFamily="34" charset="-122"/>
                          </a:rPr>
                        </m:ctrlPr>
                      </m:sSupPr>
                      <m:e>
                        <m:r>
                          <a:rPr lang="zh-CN" altLang="en-US" sz="2400" i="1" smtClean="0">
                            <a:solidFill>
                              <a:prstClr val="black"/>
                            </a:solidFill>
                            <a:latin typeface="Cambria Math" panose="02040503050406030204" pitchFamily="18" charset="0"/>
                            <a:ea typeface="微软雅黑" panose="020B0503020204020204" pitchFamily="34" charset="-122"/>
                          </a:rPr>
                          <m:t>𝜔</m:t>
                        </m:r>
                      </m:e>
                      <m:sup>
                        <m:r>
                          <a:rPr lang="en-US" altLang="zh-CN" sz="2400" i="1" smtClean="0">
                            <a:solidFill>
                              <a:prstClr val="black"/>
                            </a:solidFill>
                            <a:latin typeface="Cambria Math" panose="02040503050406030204" pitchFamily="18" charset="0"/>
                            <a:ea typeface="微软雅黑" panose="020B0503020204020204" pitchFamily="34" charset="-122"/>
                          </a:rPr>
                          <m:t>𝑇</m:t>
                        </m:r>
                      </m:sup>
                    </m:sSup>
                    <m:r>
                      <a:rPr lang="zh-CN" altLang="en-US" sz="2400" i="1" smtClean="0">
                        <a:solidFill>
                          <a:prstClr val="black"/>
                        </a:solidFill>
                        <a:latin typeface="Cambria Math" panose="02040503050406030204" pitchFamily="18" charset="0"/>
                        <a:ea typeface="微软雅黑" panose="020B0503020204020204" pitchFamily="34" charset="-122"/>
                      </a:rPr>
                      <m:t>𝜙</m:t>
                    </m:r>
                    <m:d>
                      <m:dPr>
                        <m:ctrlPr>
                          <a:rPr lang="en-US" altLang="zh-CN" sz="2400" i="1" smtClean="0">
                            <a:solidFill>
                              <a:prstClr val="black"/>
                            </a:solidFill>
                            <a:latin typeface="Cambria Math" panose="02040503050406030204" pitchFamily="18" charset="0"/>
                            <a:ea typeface="微软雅黑" panose="020B0503020204020204" pitchFamily="34" charset="-122"/>
                          </a:rPr>
                        </m:ctrlPr>
                      </m:dPr>
                      <m:e>
                        <m:sSup>
                          <m:sSupPr>
                            <m:ctrlPr>
                              <a:rPr lang="en-US" altLang="zh-CN" sz="2400" i="1" smtClean="0">
                                <a:solidFill>
                                  <a:prstClr val="black"/>
                                </a:solidFill>
                                <a:latin typeface="Cambria Math" panose="02040503050406030204" pitchFamily="18" charset="0"/>
                                <a:ea typeface="微软雅黑" panose="020B0503020204020204" pitchFamily="34" charset="-122"/>
                              </a:rPr>
                            </m:ctrlPr>
                          </m:sSupPr>
                          <m:e>
                            <m:r>
                              <a:rPr lang="en-US" altLang="zh-CN" sz="2400" i="1" smtClean="0">
                                <a:solidFill>
                                  <a:prstClr val="black"/>
                                </a:solidFill>
                                <a:latin typeface="Cambria Math" panose="02040503050406030204" pitchFamily="18" charset="0"/>
                                <a:ea typeface="微软雅黑" panose="020B0503020204020204" pitchFamily="34" charset="-122"/>
                              </a:rPr>
                              <m:t>𝑥</m:t>
                            </m:r>
                          </m:e>
                          <m:sup>
                            <m:d>
                              <m:dPr>
                                <m:ctrlPr>
                                  <a:rPr lang="en-US" altLang="zh-CN" sz="2400" i="1" smtClean="0">
                                    <a:solidFill>
                                      <a:prstClr val="black"/>
                                    </a:solidFill>
                                    <a:latin typeface="Cambria Math" panose="02040503050406030204" pitchFamily="18" charset="0"/>
                                    <a:ea typeface="微软雅黑" panose="020B0503020204020204" pitchFamily="34" charset="-122"/>
                                  </a:rPr>
                                </m:ctrlPr>
                              </m:dPr>
                              <m:e>
                                <m:r>
                                  <a:rPr lang="en-US" altLang="zh-CN" sz="2400" i="1" smtClean="0">
                                    <a:solidFill>
                                      <a:prstClr val="black"/>
                                    </a:solidFill>
                                    <a:latin typeface="Cambria Math" panose="02040503050406030204" pitchFamily="18" charset="0"/>
                                    <a:ea typeface="微软雅黑" panose="020B0503020204020204" pitchFamily="34" charset="-122"/>
                                  </a:rPr>
                                  <m:t>𝑖</m:t>
                                </m:r>
                              </m:e>
                            </m:d>
                          </m:sup>
                        </m:sSup>
                      </m:e>
                    </m:d>
                    <m:r>
                      <a:rPr lang="en-US" altLang="zh-CN" sz="2400" i="1" smtClean="0">
                        <a:solidFill>
                          <a:prstClr val="black"/>
                        </a:solidFill>
                        <a:latin typeface="Cambria Math" panose="02040503050406030204" pitchFamily="18" charset="0"/>
                        <a:ea typeface="微软雅黑" panose="020B0503020204020204" pitchFamily="34" charset="-122"/>
                      </a:rPr>
                      <m:t>=</m:t>
                    </m:r>
                    <m:sSup>
                      <m:sSupPr>
                        <m:ctrlPr>
                          <a:rPr lang="en-US" altLang="zh-CN" sz="2400" i="1" smtClean="0">
                            <a:solidFill>
                              <a:prstClr val="black"/>
                            </a:solidFill>
                            <a:latin typeface="Cambria Math" panose="02040503050406030204" pitchFamily="18" charset="0"/>
                            <a:ea typeface="微软雅黑" panose="020B0503020204020204" pitchFamily="34" charset="-122"/>
                          </a:rPr>
                        </m:ctrlPr>
                      </m:sSupPr>
                      <m:e>
                        <m:r>
                          <a:rPr lang="en-US" altLang="zh-CN" sz="2400" i="1" smtClean="0">
                            <a:solidFill>
                              <a:prstClr val="black"/>
                            </a:solidFill>
                            <a:latin typeface="Cambria Math" panose="02040503050406030204" pitchFamily="18" charset="0"/>
                            <a:ea typeface="微软雅黑" panose="020B0503020204020204" pitchFamily="34" charset="-122"/>
                          </a:rPr>
                          <m:t>(</m:t>
                        </m:r>
                        <m:r>
                          <a:rPr lang="zh-CN" altLang="en-US" sz="2400" i="1" smtClean="0">
                            <a:solidFill>
                              <a:prstClr val="black"/>
                            </a:solidFill>
                            <a:latin typeface="Cambria Math" panose="02040503050406030204" pitchFamily="18" charset="0"/>
                            <a:ea typeface="微软雅黑" panose="020B0503020204020204" pitchFamily="34" charset="-122"/>
                          </a:rPr>
                          <m:t>𝜙</m:t>
                        </m:r>
                        <m:r>
                          <a:rPr lang="en-US" altLang="zh-CN" sz="2400" i="1" smtClean="0">
                            <a:solidFill>
                              <a:prstClr val="black"/>
                            </a:solidFill>
                            <a:latin typeface="Cambria Math" panose="02040503050406030204" pitchFamily="18" charset="0"/>
                            <a:ea typeface="微软雅黑" panose="020B0503020204020204" pitchFamily="34" charset="-122"/>
                          </a:rPr>
                          <m:t>(</m:t>
                        </m:r>
                        <m:r>
                          <a:rPr lang="en-US" altLang="zh-CN" sz="2400" i="1" smtClean="0">
                            <a:solidFill>
                              <a:prstClr val="black"/>
                            </a:solidFill>
                            <a:latin typeface="Cambria Math" panose="02040503050406030204" pitchFamily="18" charset="0"/>
                            <a:ea typeface="微软雅黑" panose="020B0503020204020204" pitchFamily="34" charset="-122"/>
                          </a:rPr>
                          <m:t>𝑋</m:t>
                        </m:r>
                        <m:r>
                          <a:rPr lang="en-US" altLang="zh-CN" sz="2400" i="1" smtClean="0">
                            <a:solidFill>
                              <a:prstClr val="black"/>
                            </a:solidFill>
                            <a:latin typeface="Cambria Math" panose="02040503050406030204" pitchFamily="18" charset="0"/>
                            <a:ea typeface="微软雅黑" panose="020B0503020204020204" pitchFamily="34" charset="-122"/>
                          </a:rPr>
                          <m:t>)⋅</m:t>
                        </m:r>
                        <m:r>
                          <a:rPr lang="zh-CN" altLang="en-US" sz="2400" i="1" smtClean="0">
                            <a:solidFill>
                              <a:prstClr val="black"/>
                            </a:solidFill>
                            <a:latin typeface="Cambria Math" panose="02040503050406030204" pitchFamily="18" charset="0"/>
                            <a:ea typeface="Cambria Math" panose="02040503050406030204" pitchFamily="18" charset="0"/>
                          </a:rPr>
                          <m:t>𝛼</m:t>
                        </m:r>
                        <m:r>
                          <a:rPr lang="en-US" altLang="zh-CN" sz="2400" i="1" smtClean="0">
                            <a:solidFill>
                              <a:prstClr val="black"/>
                            </a:solidFill>
                            <a:latin typeface="Cambria Math" panose="02040503050406030204" pitchFamily="18" charset="0"/>
                            <a:ea typeface="微软雅黑" panose="020B0503020204020204" pitchFamily="34" charset="-122"/>
                          </a:rPr>
                          <m:t>)</m:t>
                        </m:r>
                      </m:e>
                      <m:sup>
                        <m:r>
                          <a:rPr lang="en-US" altLang="zh-CN" sz="2400" i="1" smtClean="0">
                            <a:solidFill>
                              <a:prstClr val="black"/>
                            </a:solidFill>
                            <a:latin typeface="Cambria Math" panose="02040503050406030204" pitchFamily="18" charset="0"/>
                            <a:ea typeface="微软雅黑" panose="020B0503020204020204" pitchFamily="34" charset="-122"/>
                          </a:rPr>
                          <m:t>𝑇</m:t>
                        </m:r>
                      </m:sup>
                    </m:sSup>
                    <m:r>
                      <a:rPr lang="zh-CN" altLang="en-US" sz="2400" i="1">
                        <a:solidFill>
                          <a:prstClr val="black"/>
                        </a:solidFill>
                        <a:latin typeface="Cambria Math" panose="02040503050406030204" pitchFamily="18" charset="0"/>
                        <a:ea typeface="微软雅黑" panose="020B0503020204020204" pitchFamily="34" charset="-122"/>
                      </a:rPr>
                      <m:t>𝜙</m:t>
                    </m:r>
                    <m:d>
                      <m:dPr>
                        <m:ctrlPr>
                          <a:rPr lang="en-US" altLang="zh-CN" sz="2400" i="1">
                            <a:solidFill>
                              <a:prstClr val="black"/>
                            </a:solidFill>
                            <a:latin typeface="Cambria Math" panose="02040503050406030204" pitchFamily="18" charset="0"/>
                            <a:ea typeface="微软雅黑" panose="020B0503020204020204" pitchFamily="34" charset="-122"/>
                          </a:rPr>
                        </m:ctrlPr>
                      </m:dPr>
                      <m:e>
                        <m:sSup>
                          <m:sSupPr>
                            <m:ctrlPr>
                              <a:rPr lang="en-US" altLang="zh-CN" sz="2400" i="1">
                                <a:solidFill>
                                  <a:prstClr val="black"/>
                                </a:solidFill>
                                <a:latin typeface="Cambria Math" panose="02040503050406030204" pitchFamily="18" charset="0"/>
                                <a:ea typeface="微软雅黑" panose="020B0503020204020204" pitchFamily="34" charset="-122"/>
                              </a:rPr>
                            </m:ctrlPr>
                          </m:sSupPr>
                          <m:e>
                            <m:r>
                              <a:rPr lang="en-US" altLang="zh-CN" sz="2400" i="1">
                                <a:solidFill>
                                  <a:prstClr val="black"/>
                                </a:solidFill>
                                <a:latin typeface="Cambria Math" panose="02040503050406030204" pitchFamily="18" charset="0"/>
                                <a:ea typeface="微软雅黑" panose="020B0503020204020204" pitchFamily="34" charset="-122"/>
                              </a:rPr>
                              <m:t>𝑥</m:t>
                            </m:r>
                          </m:e>
                          <m:sup>
                            <m:d>
                              <m:dPr>
                                <m:ctrlPr>
                                  <a:rPr lang="en-US" altLang="zh-CN" sz="2400" i="1">
                                    <a:solidFill>
                                      <a:prstClr val="black"/>
                                    </a:solidFill>
                                    <a:latin typeface="Cambria Math" panose="02040503050406030204" pitchFamily="18" charset="0"/>
                                    <a:ea typeface="微软雅黑" panose="020B0503020204020204" pitchFamily="34" charset="-122"/>
                                  </a:rPr>
                                </m:ctrlPr>
                              </m:dPr>
                              <m:e>
                                <m:r>
                                  <a:rPr lang="en-US" altLang="zh-CN" sz="2400" i="1">
                                    <a:solidFill>
                                      <a:prstClr val="black"/>
                                    </a:solidFill>
                                    <a:latin typeface="Cambria Math" panose="02040503050406030204" pitchFamily="18" charset="0"/>
                                    <a:ea typeface="微软雅黑" panose="020B0503020204020204" pitchFamily="34" charset="-122"/>
                                  </a:rPr>
                                  <m:t>𝑖</m:t>
                                </m:r>
                              </m:e>
                            </m:d>
                          </m:sup>
                        </m:sSup>
                      </m:e>
                    </m:d>
                    <m:r>
                      <a:rPr lang="en-US" altLang="zh-CN" sz="2400" i="1" smtClean="0">
                        <a:solidFill>
                          <a:prstClr val="black"/>
                        </a:solidFill>
                        <a:latin typeface="Cambria Math" panose="02040503050406030204" pitchFamily="18" charset="0"/>
                        <a:ea typeface="微软雅黑" panose="020B0503020204020204" pitchFamily="34" charset="-122"/>
                      </a:rPr>
                      <m:t>=</m:t>
                    </m:r>
                    <m:sSup>
                      <m:sSupPr>
                        <m:ctrlPr>
                          <a:rPr lang="en-US" altLang="zh-CN" sz="2400" i="1" smtClean="0">
                            <a:solidFill>
                              <a:prstClr val="black"/>
                            </a:solidFill>
                            <a:latin typeface="Cambria Math" panose="02040503050406030204" pitchFamily="18" charset="0"/>
                            <a:ea typeface="微软雅黑" panose="020B0503020204020204" pitchFamily="34" charset="-122"/>
                          </a:rPr>
                        </m:ctrlPr>
                      </m:sSupPr>
                      <m:e>
                        <m:r>
                          <a:rPr lang="zh-CN" altLang="en-US" sz="2400" i="1" smtClean="0">
                            <a:solidFill>
                              <a:prstClr val="black"/>
                            </a:solidFill>
                            <a:latin typeface="Cambria Math" panose="02040503050406030204" pitchFamily="18" charset="0"/>
                            <a:ea typeface="微软雅黑" panose="020B0503020204020204" pitchFamily="34" charset="-122"/>
                          </a:rPr>
                          <m:t>𝛼</m:t>
                        </m:r>
                      </m:e>
                      <m:sup>
                        <m:r>
                          <a:rPr lang="en-US" altLang="zh-CN" sz="2400" i="1" smtClean="0">
                            <a:solidFill>
                              <a:prstClr val="black"/>
                            </a:solidFill>
                            <a:latin typeface="Cambria Math" panose="02040503050406030204" pitchFamily="18" charset="0"/>
                            <a:ea typeface="微软雅黑" panose="020B0503020204020204" pitchFamily="34" charset="-122"/>
                          </a:rPr>
                          <m:t>𝑇</m:t>
                        </m:r>
                      </m:sup>
                    </m:sSup>
                    <m:sSup>
                      <m:sSupPr>
                        <m:ctrlPr>
                          <a:rPr lang="en-US" altLang="zh-CN" sz="2400" i="1" smtClean="0">
                            <a:solidFill>
                              <a:prstClr val="black"/>
                            </a:solidFill>
                            <a:latin typeface="Cambria Math" panose="02040503050406030204" pitchFamily="18" charset="0"/>
                            <a:ea typeface="微软雅黑" panose="020B0503020204020204" pitchFamily="34" charset="-122"/>
                          </a:rPr>
                        </m:ctrlPr>
                      </m:sSupPr>
                      <m:e>
                        <m:r>
                          <a:rPr lang="zh-CN" altLang="en-US" sz="2400" i="1">
                            <a:solidFill>
                              <a:prstClr val="black"/>
                            </a:solidFill>
                            <a:latin typeface="Cambria Math" panose="02040503050406030204" pitchFamily="18" charset="0"/>
                            <a:ea typeface="微软雅黑" panose="020B0503020204020204" pitchFamily="34" charset="-122"/>
                          </a:rPr>
                          <m:t>𝜙</m:t>
                        </m:r>
                        <m:r>
                          <a:rPr lang="en-US" altLang="zh-CN" sz="2400" i="1">
                            <a:solidFill>
                              <a:prstClr val="black"/>
                            </a:solidFill>
                            <a:latin typeface="Cambria Math" panose="02040503050406030204" pitchFamily="18" charset="0"/>
                            <a:ea typeface="微软雅黑" panose="020B0503020204020204" pitchFamily="34" charset="-122"/>
                          </a:rPr>
                          <m:t>(</m:t>
                        </m:r>
                        <m:r>
                          <a:rPr lang="en-US" altLang="zh-CN" sz="2400" i="1">
                            <a:solidFill>
                              <a:prstClr val="black"/>
                            </a:solidFill>
                            <a:latin typeface="Cambria Math" panose="02040503050406030204" pitchFamily="18" charset="0"/>
                            <a:ea typeface="微软雅黑" panose="020B0503020204020204" pitchFamily="34" charset="-122"/>
                          </a:rPr>
                          <m:t>𝑋</m:t>
                        </m:r>
                        <m:r>
                          <a:rPr lang="en-US" altLang="zh-CN" sz="2400" i="1">
                            <a:solidFill>
                              <a:prstClr val="black"/>
                            </a:solidFill>
                            <a:latin typeface="Cambria Math" panose="02040503050406030204" pitchFamily="18" charset="0"/>
                            <a:ea typeface="微软雅黑" panose="020B0503020204020204" pitchFamily="34" charset="-122"/>
                          </a:rPr>
                          <m:t>)</m:t>
                        </m:r>
                      </m:e>
                      <m:sup>
                        <m:r>
                          <a:rPr lang="en-US" altLang="zh-CN" sz="2400" i="1" smtClean="0">
                            <a:solidFill>
                              <a:prstClr val="black"/>
                            </a:solidFill>
                            <a:latin typeface="Cambria Math" panose="02040503050406030204" pitchFamily="18" charset="0"/>
                            <a:ea typeface="微软雅黑" panose="020B0503020204020204" pitchFamily="34" charset="-122"/>
                          </a:rPr>
                          <m:t>𝑇</m:t>
                        </m:r>
                      </m:sup>
                    </m:sSup>
                    <m:r>
                      <a:rPr lang="zh-CN" altLang="en-US" sz="2400" i="1">
                        <a:solidFill>
                          <a:prstClr val="black"/>
                        </a:solidFill>
                        <a:latin typeface="Cambria Math" panose="02040503050406030204" pitchFamily="18" charset="0"/>
                        <a:ea typeface="微软雅黑" panose="020B0503020204020204" pitchFamily="34" charset="-122"/>
                      </a:rPr>
                      <m:t>𝜙</m:t>
                    </m:r>
                    <m:d>
                      <m:dPr>
                        <m:ctrlPr>
                          <a:rPr lang="en-US" altLang="zh-CN" sz="2400" i="1">
                            <a:solidFill>
                              <a:prstClr val="black"/>
                            </a:solidFill>
                            <a:latin typeface="Cambria Math" panose="02040503050406030204" pitchFamily="18" charset="0"/>
                            <a:ea typeface="微软雅黑" panose="020B0503020204020204" pitchFamily="34" charset="-122"/>
                          </a:rPr>
                        </m:ctrlPr>
                      </m:dPr>
                      <m:e>
                        <m:sSup>
                          <m:sSupPr>
                            <m:ctrlPr>
                              <a:rPr lang="en-US" altLang="zh-CN" sz="2400" i="1">
                                <a:solidFill>
                                  <a:prstClr val="black"/>
                                </a:solidFill>
                                <a:latin typeface="Cambria Math" panose="02040503050406030204" pitchFamily="18" charset="0"/>
                                <a:ea typeface="微软雅黑" panose="020B0503020204020204" pitchFamily="34" charset="-122"/>
                              </a:rPr>
                            </m:ctrlPr>
                          </m:sSupPr>
                          <m:e>
                            <m:r>
                              <a:rPr lang="en-US" altLang="zh-CN" sz="2400" i="1">
                                <a:solidFill>
                                  <a:prstClr val="black"/>
                                </a:solidFill>
                                <a:latin typeface="Cambria Math" panose="02040503050406030204" pitchFamily="18" charset="0"/>
                                <a:ea typeface="微软雅黑" panose="020B0503020204020204" pitchFamily="34" charset="-122"/>
                              </a:rPr>
                              <m:t>𝑥</m:t>
                            </m:r>
                          </m:e>
                          <m:sup>
                            <m:d>
                              <m:dPr>
                                <m:ctrlPr>
                                  <a:rPr lang="en-US" altLang="zh-CN" sz="2400" i="1">
                                    <a:solidFill>
                                      <a:prstClr val="black"/>
                                    </a:solidFill>
                                    <a:latin typeface="Cambria Math" panose="02040503050406030204" pitchFamily="18" charset="0"/>
                                    <a:ea typeface="微软雅黑" panose="020B0503020204020204" pitchFamily="34" charset="-122"/>
                                  </a:rPr>
                                </m:ctrlPr>
                              </m:dPr>
                              <m:e>
                                <m:r>
                                  <a:rPr lang="en-US" altLang="zh-CN" sz="2400" i="1">
                                    <a:solidFill>
                                      <a:prstClr val="black"/>
                                    </a:solidFill>
                                    <a:latin typeface="Cambria Math" panose="02040503050406030204" pitchFamily="18" charset="0"/>
                                    <a:ea typeface="微软雅黑" panose="020B0503020204020204" pitchFamily="34" charset="-122"/>
                                  </a:rPr>
                                  <m:t>𝑖</m:t>
                                </m:r>
                              </m:e>
                            </m:d>
                          </m:sup>
                        </m:sSup>
                      </m:e>
                    </m:d>
                  </m:oMath>
                </a14:m>
                <a:endParaRPr lang="en-US" altLang="zh-CN" sz="2400" i="1" dirty="0">
                  <a:solidFill>
                    <a:prstClr val="black"/>
                  </a:solidFill>
                  <a:latin typeface="Cambria Math" panose="02040503050406030204" pitchFamily="18" charset="0"/>
                  <a:ea typeface="微软雅黑" panose="020B0503020204020204" pitchFamily="34" charset="-122"/>
                </a:endParaRPr>
              </a:p>
              <a:p>
                <a:r>
                  <a:rPr lang="en-US" altLang="zh-CN" sz="2400" dirty="0">
                    <a:solidFill>
                      <a:prstClr val="black"/>
                    </a:solidFill>
                    <a:ea typeface="微软雅黑" panose="020B0503020204020204" pitchFamily="34" charset="-122"/>
                  </a:rPr>
                  <a:t>	           </a:t>
                </a:r>
                <a14:m>
                  <m:oMath xmlns:m="http://schemas.openxmlformats.org/officeDocument/2006/math">
                    <m:r>
                      <a:rPr lang="en-US" altLang="zh-CN" sz="2400" i="1" smtClean="0">
                        <a:solidFill>
                          <a:prstClr val="black"/>
                        </a:solidFill>
                        <a:latin typeface="Cambria Math" panose="02040503050406030204" pitchFamily="18" charset="0"/>
                        <a:ea typeface="微软雅黑" panose="020B0503020204020204" pitchFamily="34" charset="-122"/>
                      </a:rPr>
                      <m:t>=</m:t>
                    </m:r>
                  </m:oMath>
                </a14:m>
                <a:r>
                  <a:rPr lang="en-US" altLang="zh-CN" sz="2400" dirty="0">
                    <a:solidFill>
                      <a:prstClr val="black"/>
                    </a:solidFill>
                    <a:ea typeface="微软雅黑" panose="020B0503020204020204" pitchFamily="34" charset="-122"/>
                  </a:rPr>
                  <a:t> </a:t>
                </a:r>
                <a14:m>
                  <m:oMath xmlns:m="http://schemas.openxmlformats.org/officeDocument/2006/math">
                    <m:sSup>
                      <m:sSupPr>
                        <m:ctrlPr>
                          <a:rPr lang="en-US" altLang="zh-CN" sz="2400" i="1">
                            <a:solidFill>
                              <a:prstClr val="black"/>
                            </a:solidFill>
                            <a:latin typeface="Cambria Math" panose="02040503050406030204" pitchFamily="18" charset="0"/>
                            <a:ea typeface="微软雅黑" panose="020B0503020204020204" pitchFamily="34" charset="-122"/>
                          </a:rPr>
                        </m:ctrlPr>
                      </m:sSupPr>
                      <m:e>
                        <m:r>
                          <a:rPr lang="zh-CN" altLang="en-US" sz="2400" i="1">
                            <a:solidFill>
                              <a:prstClr val="black"/>
                            </a:solidFill>
                            <a:latin typeface="Cambria Math" panose="02040503050406030204" pitchFamily="18" charset="0"/>
                            <a:ea typeface="微软雅黑" panose="020B0503020204020204" pitchFamily="34" charset="-122"/>
                          </a:rPr>
                          <m:t>𝛼</m:t>
                        </m:r>
                      </m:e>
                      <m:sup>
                        <m:r>
                          <a:rPr lang="en-US" altLang="zh-CN" sz="2400" i="1">
                            <a:solidFill>
                              <a:prstClr val="black"/>
                            </a:solidFill>
                            <a:latin typeface="Cambria Math" panose="02040503050406030204" pitchFamily="18" charset="0"/>
                            <a:ea typeface="微软雅黑" panose="020B0503020204020204" pitchFamily="34" charset="-122"/>
                          </a:rPr>
                          <m:t>𝑇</m:t>
                        </m:r>
                      </m:sup>
                    </m:sSup>
                    <m:d>
                      <m:dPr>
                        <m:begChr m:val="["/>
                        <m:endChr m:val="]"/>
                        <m:ctrlPr>
                          <a:rPr lang="en-US" altLang="zh-CN" sz="2400" i="1" smtClean="0">
                            <a:solidFill>
                              <a:prstClr val="black"/>
                            </a:solidFill>
                            <a:latin typeface="Cambria Math" panose="02040503050406030204" pitchFamily="18" charset="0"/>
                            <a:ea typeface="微软雅黑" panose="020B0503020204020204" pitchFamily="34" charset="-122"/>
                          </a:rPr>
                        </m:ctrlPr>
                      </m:dPr>
                      <m:e>
                        <m:m>
                          <m:mPr>
                            <m:mcs>
                              <m:mc>
                                <m:mcPr>
                                  <m:count m:val="1"/>
                                  <m:mcJc m:val="center"/>
                                </m:mcPr>
                              </m:mc>
                            </m:mcs>
                            <m:ctrlPr>
                              <a:rPr lang="en-US" altLang="zh-CN" sz="2400" i="1" smtClean="0">
                                <a:solidFill>
                                  <a:prstClr val="black"/>
                                </a:solidFill>
                                <a:latin typeface="Cambria Math" panose="02040503050406030204" pitchFamily="18" charset="0"/>
                                <a:ea typeface="微软雅黑" panose="020B0503020204020204" pitchFamily="34" charset="-122"/>
                              </a:rPr>
                            </m:ctrlPr>
                          </m:mPr>
                          <m:mr>
                            <m:e>
                              <m:sSup>
                                <m:sSupPr>
                                  <m:ctrlPr>
                                    <a:rPr lang="en-US" altLang="zh-CN" sz="2400" i="1" smtClean="0">
                                      <a:solidFill>
                                        <a:prstClr val="black"/>
                                      </a:solidFill>
                                      <a:latin typeface="Cambria Math" panose="02040503050406030204" pitchFamily="18" charset="0"/>
                                      <a:ea typeface="微软雅黑" panose="020B0503020204020204" pitchFamily="34" charset="-122"/>
                                    </a:rPr>
                                  </m:ctrlPr>
                                </m:sSupPr>
                                <m:e>
                                  <m:r>
                                    <a:rPr lang="zh-CN" altLang="en-US" sz="2400" i="1">
                                      <a:solidFill>
                                        <a:prstClr val="black"/>
                                      </a:solidFill>
                                      <a:latin typeface="Cambria Math" panose="02040503050406030204" pitchFamily="18" charset="0"/>
                                      <a:ea typeface="微软雅黑" panose="020B0503020204020204" pitchFamily="34" charset="-122"/>
                                    </a:rPr>
                                    <m:t>𝜙</m:t>
                                  </m:r>
                                  <m:d>
                                    <m:dPr>
                                      <m:ctrlPr>
                                        <a:rPr lang="en-US" altLang="zh-CN" sz="2400" i="1">
                                          <a:solidFill>
                                            <a:prstClr val="black"/>
                                          </a:solidFill>
                                          <a:latin typeface="Cambria Math" panose="02040503050406030204" pitchFamily="18" charset="0"/>
                                          <a:ea typeface="微软雅黑" panose="020B0503020204020204" pitchFamily="34" charset="-122"/>
                                        </a:rPr>
                                      </m:ctrlPr>
                                    </m:dPr>
                                    <m:e>
                                      <m:sSup>
                                        <m:sSupPr>
                                          <m:ctrlPr>
                                            <a:rPr lang="en-US" altLang="zh-CN" sz="2400" i="1">
                                              <a:solidFill>
                                                <a:prstClr val="black"/>
                                              </a:solidFill>
                                              <a:latin typeface="Cambria Math" panose="02040503050406030204" pitchFamily="18" charset="0"/>
                                              <a:ea typeface="微软雅黑" panose="020B0503020204020204" pitchFamily="34" charset="-122"/>
                                            </a:rPr>
                                          </m:ctrlPr>
                                        </m:sSupPr>
                                        <m:e>
                                          <m:r>
                                            <a:rPr lang="en-US" altLang="zh-CN" sz="2400" i="1">
                                              <a:solidFill>
                                                <a:prstClr val="black"/>
                                              </a:solidFill>
                                              <a:latin typeface="Cambria Math" panose="02040503050406030204" pitchFamily="18" charset="0"/>
                                              <a:ea typeface="微软雅黑" panose="020B0503020204020204" pitchFamily="34" charset="-122"/>
                                            </a:rPr>
                                            <m:t>𝑥</m:t>
                                          </m:r>
                                        </m:e>
                                        <m:sup>
                                          <m:d>
                                            <m:dPr>
                                              <m:ctrlPr>
                                                <a:rPr lang="en-US" altLang="zh-CN" sz="2400" i="1">
                                                  <a:solidFill>
                                                    <a:prstClr val="black"/>
                                                  </a:solidFill>
                                                  <a:latin typeface="Cambria Math" panose="02040503050406030204" pitchFamily="18" charset="0"/>
                                                  <a:ea typeface="微软雅黑" panose="020B0503020204020204" pitchFamily="34" charset="-122"/>
                                                </a:rPr>
                                              </m:ctrlPr>
                                            </m:dPr>
                                            <m:e>
                                              <m:r>
                                                <a:rPr lang="en-US" altLang="zh-CN" sz="2400" i="1" smtClean="0">
                                                  <a:solidFill>
                                                    <a:prstClr val="black"/>
                                                  </a:solidFill>
                                                  <a:latin typeface="Cambria Math" panose="02040503050406030204" pitchFamily="18" charset="0"/>
                                                  <a:ea typeface="微软雅黑" panose="020B0503020204020204" pitchFamily="34" charset="-122"/>
                                                </a:rPr>
                                                <m:t>1</m:t>
                                              </m:r>
                                            </m:e>
                                          </m:d>
                                        </m:sup>
                                      </m:sSup>
                                    </m:e>
                                  </m:d>
                                </m:e>
                                <m:sup>
                                  <m:r>
                                    <a:rPr lang="en-US" altLang="zh-CN" sz="2400" i="1" smtClean="0">
                                      <a:solidFill>
                                        <a:prstClr val="black"/>
                                      </a:solidFill>
                                      <a:latin typeface="Cambria Math" panose="02040503050406030204" pitchFamily="18" charset="0"/>
                                      <a:ea typeface="微软雅黑" panose="020B0503020204020204" pitchFamily="34" charset="-122"/>
                                    </a:rPr>
                                    <m:t>𝑇</m:t>
                                  </m:r>
                                </m:sup>
                              </m:sSup>
                              <m:r>
                                <a:rPr lang="zh-CN" altLang="en-US" sz="2400" i="1">
                                  <a:solidFill>
                                    <a:prstClr val="black"/>
                                  </a:solidFill>
                                  <a:latin typeface="Cambria Math" panose="02040503050406030204" pitchFamily="18" charset="0"/>
                                  <a:ea typeface="微软雅黑" panose="020B0503020204020204" pitchFamily="34" charset="-122"/>
                                </a:rPr>
                                <m:t>𝜙</m:t>
                              </m:r>
                              <m:d>
                                <m:dPr>
                                  <m:ctrlPr>
                                    <a:rPr lang="en-US" altLang="zh-CN" sz="2400" i="1">
                                      <a:solidFill>
                                        <a:prstClr val="black"/>
                                      </a:solidFill>
                                      <a:latin typeface="Cambria Math" panose="02040503050406030204" pitchFamily="18" charset="0"/>
                                      <a:ea typeface="微软雅黑" panose="020B0503020204020204" pitchFamily="34" charset="-122"/>
                                    </a:rPr>
                                  </m:ctrlPr>
                                </m:dPr>
                                <m:e>
                                  <m:sSup>
                                    <m:sSupPr>
                                      <m:ctrlPr>
                                        <a:rPr lang="en-US" altLang="zh-CN" sz="2400" i="1" smtClean="0">
                                          <a:solidFill>
                                            <a:prstClr val="black"/>
                                          </a:solidFill>
                                          <a:latin typeface="Cambria Math" panose="02040503050406030204" pitchFamily="18" charset="0"/>
                                          <a:ea typeface="微软雅黑" panose="020B0503020204020204" pitchFamily="34" charset="-122"/>
                                        </a:rPr>
                                      </m:ctrlPr>
                                    </m:sSupPr>
                                    <m:e>
                                      <m:r>
                                        <a:rPr lang="en-US" altLang="zh-CN" sz="2400" i="1">
                                          <a:solidFill>
                                            <a:prstClr val="black"/>
                                          </a:solidFill>
                                          <a:latin typeface="Cambria Math" panose="02040503050406030204" pitchFamily="18" charset="0"/>
                                          <a:ea typeface="微软雅黑" panose="020B0503020204020204" pitchFamily="34" charset="-122"/>
                                        </a:rPr>
                                        <m:t>𝑥</m:t>
                                      </m:r>
                                    </m:e>
                                    <m:sup>
                                      <m:d>
                                        <m:dPr>
                                          <m:ctrlPr>
                                            <a:rPr lang="en-US" altLang="zh-CN" sz="2400" i="1">
                                              <a:solidFill>
                                                <a:prstClr val="black"/>
                                              </a:solidFill>
                                              <a:latin typeface="Cambria Math" panose="02040503050406030204" pitchFamily="18" charset="0"/>
                                              <a:ea typeface="微软雅黑" panose="020B0503020204020204" pitchFamily="34" charset="-122"/>
                                            </a:rPr>
                                          </m:ctrlPr>
                                        </m:dPr>
                                        <m:e>
                                          <m:r>
                                            <a:rPr lang="en-US" altLang="zh-CN" sz="2400" i="1">
                                              <a:solidFill>
                                                <a:prstClr val="black"/>
                                              </a:solidFill>
                                              <a:latin typeface="Cambria Math" panose="02040503050406030204" pitchFamily="18" charset="0"/>
                                              <a:ea typeface="微软雅黑" panose="020B0503020204020204" pitchFamily="34" charset="-122"/>
                                            </a:rPr>
                                            <m:t>𝑖</m:t>
                                          </m:r>
                                        </m:e>
                                      </m:d>
                                    </m:sup>
                                  </m:sSup>
                                </m:e>
                              </m:d>
                            </m:e>
                          </m:mr>
                          <m:mr>
                            <m:e>
                              <m:sSup>
                                <m:sSupPr>
                                  <m:ctrlPr>
                                    <a:rPr lang="en-US" altLang="zh-CN" sz="2400" i="1">
                                      <a:solidFill>
                                        <a:prstClr val="black"/>
                                      </a:solidFill>
                                      <a:latin typeface="Cambria Math" panose="02040503050406030204" pitchFamily="18" charset="0"/>
                                      <a:ea typeface="微软雅黑" panose="020B0503020204020204" pitchFamily="34" charset="-122"/>
                                    </a:rPr>
                                  </m:ctrlPr>
                                </m:sSupPr>
                                <m:e>
                                  <m:r>
                                    <a:rPr lang="zh-CN" altLang="en-US" sz="2400" i="1">
                                      <a:solidFill>
                                        <a:prstClr val="black"/>
                                      </a:solidFill>
                                      <a:latin typeface="Cambria Math" panose="02040503050406030204" pitchFamily="18" charset="0"/>
                                      <a:ea typeface="微软雅黑" panose="020B0503020204020204" pitchFamily="34" charset="-122"/>
                                    </a:rPr>
                                    <m:t>𝜙</m:t>
                                  </m:r>
                                  <m:d>
                                    <m:dPr>
                                      <m:ctrlPr>
                                        <a:rPr lang="en-US" altLang="zh-CN" sz="2400" i="1">
                                          <a:solidFill>
                                            <a:prstClr val="black"/>
                                          </a:solidFill>
                                          <a:latin typeface="Cambria Math" panose="02040503050406030204" pitchFamily="18" charset="0"/>
                                          <a:ea typeface="微软雅黑" panose="020B0503020204020204" pitchFamily="34" charset="-122"/>
                                        </a:rPr>
                                      </m:ctrlPr>
                                    </m:dPr>
                                    <m:e>
                                      <m:sSup>
                                        <m:sSupPr>
                                          <m:ctrlPr>
                                            <a:rPr lang="en-US" altLang="zh-CN" sz="2400" i="1">
                                              <a:solidFill>
                                                <a:prstClr val="black"/>
                                              </a:solidFill>
                                              <a:latin typeface="Cambria Math" panose="02040503050406030204" pitchFamily="18" charset="0"/>
                                              <a:ea typeface="微软雅黑" panose="020B0503020204020204" pitchFamily="34" charset="-122"/>
                                            </a:rPr>
                                          </m:ctrlPr>
                                        </m:sSupPr>
                                        <m:e>
                                          <m:r>
                                            <a:rPr lang="en-US" altLang="zh-CN" sz="2400" i="1">
                                              <a:solidFill>
                                                <a:prstClr val="black"/>
                                              </a:solidFill>
                                              <a:latin typeface="Cambria Math" panose="02040503050406030204" pitchFamily="18" charset="0"/>
                                              <a:ea typeface="微软雅黑" panose="020B0503020204020204" pitchFamily="34" charset="-122"/>
                                            </a:rPr>
                                            <m:t>𝑥</m:t>
                                          </m:r>
                                        </m:e>
                                        <m:sup>
                                          <m:d>
                                            <m:dPr>
                                              <m:ctrlPr>
                                                <a:rPr lang="en-US" altLang="zh-CN" sz="2400" i="1">
                                                  <a:solidFill>
                                                    <a:prstClr val="black"/>
                                                  </a:solidFill>
                                                  <a:latin typeface="Cambria Math" panose="02040503050406030204" pitchFamily="18" charset="0"/>
                                                  <a:ea typeface="微软雅黑" panose="020B0503020204020204" pitchFamily="34" charset="-122"/>
                                                </a:rPr>
                                              </m:ctrlPr>
                                            </m:dPr>
                                            <m:e>
                                              <m:r>
                                                <a:rPr lang="en-US" altLang="zh-CN" sz="2400" i="1" smtClean="0">
                                                  <a:solidFill>
                                                    <a:prstClr val="black"/>
                                                  </a:solidFill>
                                                  <a:latin typeface="Cambria Math" panose="02040503050406030204" pitchFamily="18" charset="0"/>
                                                  <a:ea typeface="微软雅黑" panose="020B0503020204020204" pitchFamily="34" charset="-122"/>
                                                </a:rPr>
                                                <m:t>2</m:t>
                                              </m:r>
                                            </m:e>
                                          </m:d>
                                        </m:sup>
                                      </m:sSup>
                                    </m:e>
                                  </m:d>
                                </m:e>
                                <m:sup>
                                  <m:r>
                                    <a:rPr lang="en-US" altLang="zh-CN" sz="2400" i="1">
                                      <a:solidFill>
                                        <a:prstClr val="black"/>
                                      </a:solidFill>
                                      <a:latin typeface="Cambria Math" panose="02040503050406030204" pitchFamily="18" charset="0"/>
                                      <a:ea typeface="微软雅黑" panose="020B0503020204020204" pitchFamily="34" charset="-122"/>
                                    </a:rPr>
                                    <m:t>𝑇</m:t>
                                  </m:r>
                                </m:sup>
                              </m:sSup>
                              <m:r>
                                <a:rPr lang="zh-CN" altLang="en-US" sz="2400" i="1">
                                  <a:solidFill>
                                    <a:prstClr val="black"/>
                                  </a:solidFill>
                                  <a:latin typeface="Cambria Math" panose="02040503050406030204" pitchFamily="18" charset="0"/>
                                  <a:ea typeface="微软雅黑" panose="020B0503020204020204" pitchFamily="34" charset="-122"/>
                                </a:rPr>
                                <m:t>𝜙</m:t>
                              </m:r>
                              <m:d>
                                <m:dPr>
                                  <m:ctrlPr>
                                    <a:rPr lang="en-US" altLang="zh-CN" sz="2400" i="1">
                                      <a:solidFill>
                                        <a:prstClr val="black"/>
                                      </a:solidFill>
                                      <a:latin typeface="Cambria Math" panose="02040503050406030204" pitchFamily="18" charset="0"/>
                                      <a:ea typeface="微软雅黑" panose="020B0503020204020204" pitchFamily="34" charset="-122"/>
                                    </a:rPr>
                                  </m:ctrlPr>
                                </m:dPr>
                                <m:e>
                                  <m:sSup>
                                    <m:sSupPr>
                                      <m:ctrlPr>
                                        <a:rPr lang="en-US" altLang="zh-CN" sz="2400" i="1">
                                          <a:solidFill>
                                            <a:prstClr val="black"/>
                                          </a:solidFill>
                                          <a:latin typeface="Cambria Math" panose="02040503050406030204" pitchFamily="18" charset="0"/>
                                          <a:ea typeface="微软雅黑" panose="020B0503020204020204" pitchFamily="34" charset="-122"/>
                                        </a:rPr>
                                      </m:ctrlPr>
                                    </m:sSupPr>
                                    <m:e>
                                      <m:r>
                                        <a:rPr lang="en-US" altLang="zh-CN" sz="2400" i="1">
                                          <a:solidFill>
                                            <a:prstClr val="black"/>
                                          </a:solidFill>
                                          <a:latin typeface="Cambria Math" panose="02040503050406030204" pitchFamily="18" charset="0"/>
                                          <a:ea typeface="微软雅黑" panose="020B0503020204020204" pitchFamily="34" charset="-122"/>
                                        </a:rPr>
                                        <m:t>𝑥</m:t>
                                      </m:r>
                                    </m:e>
                                    <m:sup>
                                      <m:d>
                                        <m:dPr>
                                          <m:ctrlPr>
                                            <a:rPr lang="en-US" altLang="zh-CN" sz="2400" i="1">
                                              <a:solidFill>
                                                <a:prstClr val="black"/>
                                              </a:solidFill>
                                              <a:latin typeface="Cambria Math" panose="02040503050406030204" pitchFamily="18" charset="0"/>
                                              <a:ea typeface="微软雅黑" panose="020B0503020204020204" pitchFamily="34" charset="-122"/>
                                            </a:rPr>
                                          </m:ctrlPr>
                                        </m:dPr>
                                        <m:e>
                                          <m:r>
                                            <a:rPr lang="en-US" altLang="zh-CN" sz="2400" i="1">
                                              <a:solidFill>
                                                <a:prstClr val="black"/>
                                              </a:solidFill>
                                              <a:latin typeface="Cambria Math" panose="02040503050406030204" pitchFamily="18" charset="0"/>
                                              <a:ea typeface="微软雅黑" panose="020B0503020204020204" pitchFamily="34" charset="-122"/>
                                            </a:rPr>
                                            <m:t>𝑖</m:t>
                                          </m:r>
                                        </m:e>
                                      </m:d>
                                    </m:sup>
                                  </m:sSup>
                                </m:e>
                              </m:d>
                            </m:e>
                          </m:mr>
                          <m:mr>
                            <m:e>
                              <m:r>
                                <a:rPr lang="en-US" altLang="zh-CN" sz="2400" i="1" smtClean="0">
                                  <a:solidFill>
                                    <a:prstClr val="black"/>
                                  </a:solidFill>
                                  <a:latin typeface="Cambria Math" panose="02040503050406030204" pitchFamily="18" charset="0"/>
                                  <a:ea typeface="微软雅黑" panose="020B0503020204020204" pitchFamily="34" charset="-122"/>
                                </a:rPr>
                                <m:t>…</m:t>
                              </m:r>
                            </m:e>
                          </m:mr>
                          <m:mr>
                            <m:e>
                              <m:sSup>
                                <m:sSupPr>
                                  <m:ctrlPr>
                                    <a:rPr lang="en-US" altLang="zh-CN" sz="2400" i="1">
                                      <a:solidFill>
                                        <a:prstClr val="black"/>
                                      </a:solidFill>
                                      <a:latin typeface="Cambria Math" panose="02040503050406030204" pitchFamily="18" charset="0"/>
                                      <a:ea typeface="微软雅黑" panose="020B0503020204020204" pitchFamily="34" charset="-122"/>
                                    </a:rPr>
                                  </m:ctrlPr>
                                </m:sSupPr>
                                <m:e>
                                  <m:r>
                                    <a:rPr lang="zh-CN" altLang="en-US" sz="2400" i="1">
                                      <a:solidFill>
                                        <a:prstClr val="black"/>
                                      </a:solidFill>
                                      <a:latin typeface="Cambria Math" panose="02040503050406030204" pitchFamily="18" charset="0"/>
                                      <a:ea typeface="微软雅黑" panose="020B0503020204020204" pitchFamily="34" charset="-122"/>
                                    </a:rPr>
                                    <m:t>𝜙</m:t>
                                  </m:r>
                                  <m:d>
                                    <m:dPr>
                                      <m:ctrlPr>
                                        <a:rPr lang="en-US" altLang="zh-CN" sz="2400" i="1">
                                          <a:solidFill>
                                            <a:prstClr val="black"/>
                                          </a:solidFill>
                                          <a:latin typeface="Cambria Math" panose="02040503050406030204" pitchFamily="18" charset="0"/>
                                          <a:ea typeface="微软雅黑" panose="020B0503020204020204" pitchFamily="34" charset="-122"/>
                                        </a:rPr>
                                      </m:ctrlPr>
                                    </m:dPr>
                                    <m:e>
                                      <m:sSup>
                                        <m:sSupPr>
                                          <m:ctrlPr>
                                            <a:rPr lang="en-US" altLang="zh-CN" sz="2400" i="1">
                                              <a:solidFill>
                                                <a:prstClr val="black"/>
                                              </a:solidFill>
                                              <a:latin typeface="Cambria Math" panose="02040503050406030204" pitchFamily="18" charset="0"/>
                                              <a:ea typeface="微软雅黑" panose="020B0503020204020204" pitchFamily="34" charset="-122"/>
                                            </a:rPr>
                                          </m:ctrlPr>
                                        </m:sSupPr>
                                        <m:e>
                                          <m:r>
                                            <a:rPr lang="en-US" altLang="zh-CN" sz="2400" i="1">
                                              <a:solidFill>
                                                <a:prstClr val="black"/>
                                              </a:solidFill>
                                              <a:latin typeface="Cambria Math" panose="02040503050406030204" pitchFamily="18" charset="0"/>
                                              <a:ea typeface="微软雅黑" panose="020B0503020204020204" pitchFamily="34" charset="-122"/>
                                            </a:rPr>
                                            <m:t>𝑥</m:t>
                                          </m:r>
                                        </m:e>
                                        <m:sup>
                                          <m:d>
                                            <m:dPr>
                                              <m:ctrlPr>
                                                <a:rPr lang="en-US" altLang="zh-CN" sz="2400" i="1">
                                                  <a:solidFill>
                                                    <a:prstClr val="black"/>
                                                  </a:solidFill>
                                                  <a:latin typeface="Cambria Math" panose="02040503050406030204" pitchFamily="18" charset="0"/>
                                                  <a:ea typeface="微软雅黑" panose="020B0503020204020204" pitchFamily="34" charset="-122"/>
                                                </a:rPr>
                                              </m:ctrlPr>
                                            </m:dPr>
                                            <m:e>
                                              <m:r>
                                                <a:rPr lang="en-US" altLang="zh-CN" sz="2400" i="1" smtClean="0">
                                                  <a:solidFill>
                                                    <a:prstClr val="black"/>
                                                  </a:solidFill>
                                                  <a:latin typeface="Cambria Math" panose="02040503050406030204" pitchFamily="18" charset="0"/>
                                                  <a:ea typeface="微软雅黑" panose="020B0503020204020204" pitchFamily="34" charset="-122"/>
                                                </a:rPr>
                                                <m:t>𝑛</m:t>
                                              </m:r>
                                            </m:e>
                                          </m:d>
                                        </m:sup>
                                      </m:sSup>
                                    </m:e>
                                  </m:d>
                                </m:e>
                                <m:sup>
                                  <m:r>
                                    <a:rPr lang="en-US" altLang="zh-CN" sz="2400" i="1">
                                      <a:solidFill>
                                        <a:prstClr val="black"/>
                                      </a:solidFill>
                                      <a:latin typeface="Cambria Math" panose="02040503050406030204" pitchFamily="18" charset="0"/>
                                      <a:ea typeface="微软雅黑" panose="020B0503020204020204" pitchFamily="34" charset="-122"/>
                                    </a:rPr>
                                    <m:t>𝑇</m:t>
                                  </m:r>
                                </m:sup>
                              </m:sSup>
                              <m:r>
                                <a:rPr lang="zh-CN" altLang="en-US" sz="2400" i="1">
                                  <a:solidFill>
                                    <a:prstClr val="black"/>
                                  </a:solidFill>
                                  <a:latin typeface="Cambria Math" panose="02040503050406030204" pitchFamily="18" charset="0"/>
                                  <a:ea typeface="微软雅黑" panose="020B0503020204020204" pitchFamily="34" charset="-122"/>
                                </a:rPr>
                                <m:t>𝜙</m:t>
                              </m:r>
                              <m:d>
                                <m:dPr>
                                  <m:ctrlPr>
                                    <a:rPr lang="en-US" altLang="zh-CN" sz="2400" i="1">
                                      <a:solidFill>
                                        <a:prstClr val="black"/>
                                      </a:solidFill>
                                      <a:latin typeface="Cambria Math" panose="02040503050406030204" pitchFamily="18" charset="0"/>
                                      <a:ea typeface="微软雅黑" panose="020B0503020204020204" pitchFamily="34" charset="-122"/>
                                    </a:rPr>
                                  </m:ctrlPr>
                                </m:dPr>
                                <m:e>
                                  <m:sSup>
                                    <m:sSupPr>
                                      <m:ctrlPr>
                                        <a:rPr lang="en-US" altLang="zh-CN" sz="2400" i="1">
                                          <a:solidFill>
                                            <a:prstClr val="black"/>
                                          </a:solidFill>
                                          <a:latin typeface="Cambria Math" panose="02040503050406030204" pitchFamily="18" charset="0"/>
                                          <a:ea typeface="微软雅黑" panose="020B0503020204020204" pitchFamily="34" charset="-122"/>
                                        </a:rPr>
                                      </m:ctrlPr>
                                    </m:sSupPr>
                                    <m:e>
                                      <m:r>
                                        <a:rPr lang="en-US" altLang="zh-CN" sz="2400" i="1">
                                          <a:solidFill>
                                            <a:prstClr val="black"/>
                                          </a:solidFill>
                                          <a:latin typeface="Cambria Math" panose="02040503050406030204" pitchFamily="18" charset="0"/>
                                          <a:ea typeface="微软雅黑" panose="020B0503020204020204" pitchFamily="34" charset="-122"/>
                                        </a:rPr>
                                        <m:t>𝑥</m:t>
                                      </m:r>
                                    </m:e>
                                    <m:sup>
                                      <m:d>
                                        <m:dPr>
                                          <m:ctrlPr>
                                            <a:rPr lang="en-US" altLang="zh-CN" sz="2400" i="1">
                                              <a:solidFill>
                                                <a:prstClr val="black"/>
                                              </a:solidFill>
                                              <a:latin typeface="Cambria Math" panose="02040503050406030204" pitchFamily="18" charset="0"/>
                                              <a:ea typeface="微软雅黑" panose="020B0503020204020204" pitchFamily="34" charset="-122"/>
                                            </a:rPr>
                                          </m:ctrlPr>
                                        </m:dPr>
                                        <m:e>
                                          <m:r>
                                            <a:rPr lang="en-US" altLang="zh-CN" sz="2400" i="1">
                                              <a:solidFill>
                                                <a:prstClr val="black"/>
                                              </a:solidFill>
                                              <a:latin typeface="Cambria Math" panose="02040503050406030204" pitchFamily="18" charset="0"/>
                                              <a:ea typeface="微软雅黑" panose="020B0503020204020204" pitchFamily="34" charset="-122"/>
                                            </a:rPr>
                                            <m:t>𝑖</m:t>
                                          </m:r>
                                        </m:e>
                                      </m:d>
                                    </m:sup>
                                  </m:sSup>
                                </m:e>
                              </m:d>
                            </m:e>
                          </m:mr>
                        </m:m>
                      </m:e>
                    </m:d>
                    <m:r>
                      <a:rPr lang="en-US" altLang="zh-CN" sz="2400" i="1" smtClean="0">
                        <a:solidFill>
                          <a:prstClr val="black"/>
                        </a:solidFill>
                        <a:latin typeface="Cambria Math" panose="02040503050406030204" pitchFamily="18" charset="0"/>
                        <a:ea typeface="微软雅黑" panose="020B0503020204020204" pitchFamily="34" charset="-122"/>
                      </a:rPr>
                      <m:t>=</m:t>
                    </m:r>
                    <m:sSup>
                      <m:sSupPr>
                        <m:ctrlPr>
                          <a:rPr lang="en-US" altLang="zh-CN" sz="2400" i="1">
                            <a:solidFill>
                              <a:prstClr val="black"/>
                            </a:solidFill>
                            <a:latin typeface="Cambria Math" panose="02040503050406030204" pitchFamily="18" charset="0"/>
                            <a:ea typeface="微软雅黑" panose="020B0503020204020204" pitchFamily="34" charset="-122"/>
                          </a:rPr>
                        </m:ctrlPr>
                      </m:sSupPr>
                      <m:e>
                        <m:r>
                          <a:rPr lang="zh-CN" altLang="en-US" sz="2400" i="1">
                            <a:solidFill>
                              <a:prstClr val="black"/>
                            </a:solidFill>
                            <a:latin typeface="Cambria Math" panose="02040503050406030204" pitchFamily="18" charset="0"/>
                            <a:ea typeface="微软雅黑" panose="020B0503020204020204" pitchFamily="34" charset="-122"/>
                          </a:rPr>
                          <m:t>𝛼</m:t>
                        </m:r>
                      </m:e>
                      <m:sup>
                        <m:r>
                          <a:rPr lang="en-US" altLang="zh-CN" sz="2400" i="1">
                            <a:solidFill>
                              <a:prstClr val="black"/>
                            </a:solidFill>
                            <a:latin typeface="Cambria Math" panose="02040503050406030204" pitchFamily="18" charset="0"/>
                            <a:ea typeface="微软雅黑" panose="020B0503020204020204" pitchFamily="34" charset="-122"/>
                          </a:rPr>
                          <m:t>𝑇</m:t>
                        </m:r>
                      </m:sup>
                    </m:sSup>
                    <m:d>
                      <m:dPr>
                        <m:begChr m:val="["/>
                        <m:endChr m:val="]"/>
                        <m:ctrlPr>
                          <a:rPr lang="en-US" altLang="zh-CN" sz="2400" i="1">
                            <a:solidFill>
                              <a:prstClr val="black"/>
                            </a:solidFill>
                            <a:latin typeface="Cambria Math" panose="02040503050406030204" pitchFamily="18" charset="0"/>
                            <a:ea typeface="微软雅黑" panose="020B0503020204020204" pitchFamily="34" charset="-122"/>
                          </a:rPr>
                        </m:ctrlPr>
                      </m:dPr>
                      <m:e>
                        <m:m>
                          <m:mPr>
                            <m:mcs>
                              <m:mc>
                                <m:mcPr>
                                  <m:count m:val="1"/>
                                  <m:mcJc m:val="center"/>
                                </m:mcPr>
                              </m:mc>
                            </m:mcs>
                            <m:ctrlPr>
                              <a:rPr lang="en-US" altLang="zh-CN" sz="2400" i="1">
                                <a:solidFill>
                                  <a:prstClr val="black"/>
                                </a:solidFill>
                                <a:latin typeface="Cambria Math" panose="02040503050406030204" pitchFamily="18" charset="0"/>
                                <a:ea typeface="微软雅黑" panose="020B0503020204020204" pitchFamily="34" charset="-122"/>
                              </a:rPr>
                            </m:ctrlPr>
                          </m:mPr>
                          <m:mr>
                            <m:e>
                              <m:r>
                                <a:rPr lang="en-US" altLang="zh-CN" sz="2400" i="1" smtClean="0">
                                  <a:solidFill>
                                    <a:prstClr val="black"/>
                                  </a:solidFill>
                                  <a:latin typeface="Cambria Math" panose="02040503050406030204" pitchFamily="18" charset="0"/>
                                  <a:ea typeface="微软雅黑" panose="020B0503020204020204" pitchFamily="34" charset="-122"/>
                                </a:rPr>
                                <m:t>𝑘</m:t>
                              </m:r>
                              <m:r>
                                <a:rPr lang="en-US" altLang="zh-CN" sz="2400" i="1" smtClean="0">
                                  <a:solidFill>
                                    <a:prstClr val="black"/>
                                  </a:solidFill>
                                  <a:latin typeface="Cambria Math" panose="02040503050406030204" pitchFamily="18" charset="0"/>
                                  <a:ea typeface="微软雅黑" panose="020B0503020204020204" pitchFamily="34" charset="-122"/>
                                </a:rPr>
                                <m:t>(</m:t>
                              </m:r>
                              <m:sSup>
                                <m:sSupPr>
                                  <m:ctrlPr>
                                    <a:rPr lang="en-US" altLang="zh-CN" sz="2400" i="1">
                                      <a:solidFill>
                                        <a:prstClr val="black"/>
                                      </a:solidFill>
                                      <a:latin typeface="Cambria Math" panose="02040503050406030204" pitchFamily="18" charset="0"/>
                                      <a:ea typeface="微软雅黑" panose="020B0503020204020204" pitchFamily="34" charset="-122"/>
                                    </a:rPr>
                                  </m:ctrlPr>
                                </m:sSupPr>
                                <m:e>
                                  <m:r>
                                    <a:rPr lang="en-US" altLang="zh-CN" sz="2400" i="1">
                                      <a:solidFill>
                                        <a:prstClr val="black"/>
                                      </a:solidFill>
                                      <a:latin typeface="Cambria Math" panose="02040503050406030204" pitchFamily="18" charset="0"/>
                                      <a:ea typeface="微软雅黑" panose="020B0503020204020204" pitchFamily="34" charset="-122"/>
                                    </a:rPr>
                                    <m:t>𝑥</m:t>
                                  </m:r>
                                </m:e>
                                <m:sup>
                                  <m:d>
                                    <m:dPr>
                                      <m:ctrlPr>
                                        <a:rPr lang="en-US" altLang="zh-CN" sz="2400" i="1">
                                          <a:solidFill>
                                            <a:prstClr val="black"/>
                                          </a:solidFill>
                                          <a:latin typeface="Cambria Math" panose="02040503050406030204" pitchFamily="18" charset="0"/>
                                          <a:ea typeface="微软雅黑" panose="020B0503020204020204" pitchFamily="34" charset="-122"/>
                                        </a:rPr>
                                      </m:ctrlPr>
                                    </m:dPr>
                                    <m:e>
                                      <m:r>
                                        <a:rPr lang="en-US" altLang="zh-CN" sz="2400" i="1">
                                          <a:solidFill>
                                            <a:prstClr val="black"/>
                                          </a:solidFill>
                                          <a:latin typeface="Cambria Math" panose="02040503050406030204" pitchFamily="18" charset="0"/>
                                          <a:ea typeface="微软雅黑" panose="020B0503020204020204" pitchFamily="34" charset="-122"/>
                                        </a:rPr>
                                        <m:t>1</m:t>
                                      </m:r>
                                    </m:e>
                                  </m:d>
                                </m:sup>
                              </m:sSup>
                              <m:r>
                                <a:rPr lang="en-US" altLang="zh-CN" sz="2400" i="1" smtClean="0">
                                  <a:solidFill>
                                    <a:prstClr val="black"/>
                                  </a:solidFill>
                                  <a:latin typeface="Cambria Math" panose="02040503050406030204" pitchFamily="18" charset="0"/>
                                  <a:ea typeface="微软雅黑" panose="020B0503020204020204" pitchFamily="34" charset="-122"/>
                                </a:rPr>
                                <m:t>,</m:t>
                              </m:r>
                              <m:sSup>
                                <m:sSupPr>
                                  <m:ctrlPr>
                                    <a:rPr lang="en-US" altLang="zh-CN" sz="2400" i="1">
                                      <a:solidFill>
                                        <a:prstClr val="black"/>
                                      </a:solidFill>
                                      <a:latin typeface="Cambria Math" panose="02040503050406030204" pitchFamily="18" charset="0"/>
                                      <a:ea typeface="微软雅黑" panose="020B0503020204020204" pitchFamily="34" charset="-122"/>
                                    </a:rPr>
                                  </m:ctrlPr>
                                </m:sSupPr>
                                <m:e>
                                  <m:r>
                                    <a:rPr lang="en-US" altLang="zh-CN" sz="2400" i="1">
                                      <a:solidFill>
                                        <a:prstClr val="black"/>
                                      </a:solidFill>
                                      <a:latin typeface="Cambria Math" panose="02040503050406030204" pitchFamily="18" charset="0"/>
                                      <a:ea typeface="微软雅黑" panose="020B0503020204020204" pitchFamily="34" charset="-122"/>
                                    </a:rPr>
                                    <m:t>𝑥</m:t>
                                  </m:r>
                                </m:e>
                                <m:sup>
                                  <m:d>
                                    <m:dPr>
                                      <m:ctrlPr>
                                        <a:rPr lang="en-US" altLang="zh-CN" sz="2400" i="1">
                                          <a:solidFill>
                                            <a:prstClr val="black"/>
                                          </a:solidFill>
                                          <a:latin typeface="Cambria Math" panose="02040503050406030204" pitchFamily="18" charset="0"/>
                                          <a:ea typeface="微软雅黑" panose="020B0503020204020204" pitchFamily="34" charset="-122"/>
                                        </a:rPr>
                                      </m:ctrlPr>
                                    </m:dPr>
                                    <m:e>
                                      <m:r>
                                        <a:rPr lang="en-US" altLang="zh-CN" sz="2400" i="1">
                                          <a:solidFill>
                                            <a:prstClr val="black"/>
                                          </a:solidFill>
                                          <a:latin typeface="Cambria Math" panose="02040503050406030204" pitchFamily="18" charset="0"/>
                                          <a:ea typeface="微软雅黑" panose="020B0503020204020204" pitchFamily="34" charset="-122"/>
                                        </a:rPr>
                                        <m:t>𝑖</m:t>
                                      </m:r>
                                    </m:e>
                                  </m:d>
                                </m:sup>
                              </m:sSup>
                              <m:r>
                                <a:rPr lang="en-US" altLang="zh-CN" sz="2400" i="1" smtClean="0">
                                  <a:solidFill>
                                    <a:prstClr val="black"/>
                                  </a:solidFill>
                                  <a:latin typeface="Cambria Math" panose="02040503050406030204" pitchFamily="18" charset="0"/>
                                  <a:ea typeface="微软雅黑" panose="020B0503020204020204" pitchFamily="34" charset="-122"/>
                                </a:rPr>
                                <m:t>)</m:t>
                              </m:r>
                            </m:e>
                          </m:mr>
                          <m:mr>
                            <m:e>
                              <m:r>
                                <a:rPr lang="en-US" altLang="zh-CN" sz="2400" i="1">
                                  <a:solidFill>
                                    <a:prstClr val="black"/>
                                  </a:solidFill>
                                  <a:latin typeface="Cambria Math" panose="02040503050406030204" pitchFamily="18" charset="0"/>
                                  <a:ea typeface="微软雅黑" panose="020B0503020204020204" pitchFamily="34" charset="-122"/>
                                </a:rPr>
                                <m:t>𝑘</m:t>
                              </m:r>
                              <m:r>
                                <a:rPr lang="en-US" altLang="zh-CN" sz="2400" i="1">
                                  <a:solidFill>
                                    <a:prstClr val="black"/>
                                  </a:solidFill>
                                  <a:latin typeface="Cambria Math" panose="02040503050406030204" pitchFamily="18" charset="0"/>
                                  <a:ea typeface="微软雅黑" panose="020B0503020204020204" pitchFamily="34" charset="-122"/>
                                </a:rPr>
                                <m:t>(</m:t>
                              </m:r>
                              <m:sSup>
                                <m:sSupPr>
                                  <m:ctrlPr>
                                    <a:rPr lang="en-US" altLang="zh-CN" sz="2400" i="1">
                                      <a:solidFill>
                                        <a:prstClr val="black"/>
                                      </a:solidFill>
                                      <a:latin typeface="Cambria Math" panose="02040503050406030204" pitchFamily="18" charset="0"/>
                                      <a:ea typeface="微软雅黑" panose="020B0503020204020204" pitchFamily="34" charset="-122"/>
                                    </a:rPr>
                                  </m:ctrlPr>
                                </m:sSupPr>
                                <m:e>
                                  <m:r>
                                    <a:rPr lang="en-US" altLang="zh-CN" sz="2400" i="1">
                                      <a:solidFill>
                                        <a:prstClr val="black"/>
                                      </a:solidFill>
                                      <a:latin typeface="Cambria Math" panose="02040503050406030204" pitchFamily="18" charset="0"/>
                                      <a:ea typeface="微软雅黑" panose="020B0503020204020204" pitchFamily="34" charset="-122"/>
                                    </a:rPr>
                                    <m:t>𝑥</m:t>
                                  </m:r>
                                </m:e>
                                <m:sup>
                                  <m:d>
                                    <m:dPr>
                                      <m:ctrlPr>
                                        <a:rPr lang="en-US" altLang="zh-CN" sz="2400" i="1">
                                          <a:solidFill>
                                            <a:prstClr val="black"/>
                                          </a:solidFill>
                                          <a:latin typeface="Cambria Math" panose="02040503050406030204" pitchFamily="18" charset="0"/>
                                          <a:ea typeface="微软雅黑" panose="020B0503020204020204" pitchFamily="34" charset="-122"/>
                                        </a:rPr>
                                      </m:ctrlPr>
                                    </m:dPr>
                                    <m:e>
                                      <m:r>
                                        <a:rPr lang="en-US" altLang="zh-CN" sz="2400" i="1" smtClean="0">
                                          <a:solidFill>
                                            <a:prstClr val="black"/>
                                          </a:solidFill>
                                          <a:latin typeface="Cambria Math" panose="02040503050406030204" pitchFamily="18" charset="0"/>
                                          <a:ea typeface="微软雅黑" panose="020B0503020204020204" pitchFamily="34" charset="-122"/>
                                        </a:rPr>
                                        <m:t>2</m:t>
                                      </m:r>
                                    </m:e>
                                  </m:d>
                                </m:sup>
                              </m:sSup>
                              <m:r>
                                <a:rPr lang="en-US" altLang="zh-CN" sz="2400" i="1">
                                  <a:solidFill>
                                    <a:prstClr val="black"/>
                                  </a:solidFill>
                                  <a:latin typeface="Cambria Math" panose="02040503050406030204" pitchFamily="18" charset="0"/>
                                  <a:ea typeface="微软雅黑" panose="020B0503020204020204" pitchFamily="34" charset="-122"/>
                                </a:rPr>
                                <m:t>,</m:t>
                              </m:r>
                              <m:sSup>
                                <m:sSupPr>
                                  <m:ctrlPr>
                                    <a:rPr lang="en-US" altLang="zh-CN" sz="2400" i="1">
                                      <a:solidFill>
                                        <a:prstClr val="black"/>
                                      </a:solidFill>
                                      <a:latin typeface="Cambria Math" panose="02040503050406030204" pitchFamily="18" charset="0"/>
                                      <a:ea typeface="微软雅黑" panose="020B0503020204020204" pitchFamily="34" charset="-122"/>
                                    </a:rPr>
                                  </m:ctrlPr>
                                </m:sSupPr>
                                <m:e>
                                  <m:r>
                                    <a:rPr lang="en-US" altLang="zh-CN" sz="2400" i="1">
                                      <a:solidFill>
                                        <a:prstClr val="black"/>
                                      </a:solidFill>
                                      <a:latin typeface="Cambria Math" panose="02040503050406030204" pitchFamily="18" charset="0"/>
                                      <a:ea typeface="微软雅黑" panose="020B0503020204020204" pitchFamily="34" charset="-122"/>
                                    </a:rPr>
                                    <m:t>𝑥</m:t>
                                  </m:r>
                                </m:e>
                                <m:sup>
                                  <m:d>
                                    <m:dPr>
                                      <m:ctrlPr>
                                        <a:rPr lang="en-US" altLang="zh-CN" sz="2400" i="1">
                                          <a:solidFill>
                                            <a:prstClr val="black"/>
                                          </a:solidFill>
                                          <a:latin typeface="Cambria Math" panose="02040503050406030204" pitchFamily="18" charset="0"/>
                                          <a:ea typeface="微软雅黑" panose="020B0503020204020204" pitchFamily="34" charset="-122"/>
                                        </a:rPr>
                                      </m:ctrlPr>
                                    </m:dPr>
                                    <m:e>
                                      <m:r>
                                        <a:rPr lang="en-US" altLang="zh-CN" sz="2400" i="1">
                                          <a:solidFill>
                                            <a:prstClr val="black"/>
                                          </a:solidFill>
                                          <a:latin typeface="Cambria Math" panose="02040503050406030204" pitchFamily="18" charset="0"/>
                                          <a:ea typeface="微软雅黑" panose="020B0503020204020204" pitchFamily="34" charset="-122"/>
                                        </a:rPr>
                                        <m:t>𝑖</m:t>
                                      </m:r>
                                    </m:e>
                                  </m:d>
                                </m:sup>
                              </m:sSup>
                              <m:r>
                                <a:rPr lang="en-US" altLang="zh-CN" sz="2400" i="1">
                                  <a:solidFill>
                                    <a:prstClr val="black"/>
                                  </a:solidFill>
                                  <a:latin typeface="Cambria Math" panose="02040503050406030204" pitchFamily="18" charset="0"/>
                                  <a:ea typeface="微软雅黑" panose="020B0503020204020204" pitchFamily="34" charset="-122"/>
                                </a:rPr>
                                <m:t>)</m:t>
                              </m:r>
                            </m:e>
                          </m:mr>
                          <m:mr>
                            <m:e>
                              <m:r>
                                <a:rPr lang="en-US" altLang="zh-CN" sz="2400" i="1">
                                  <a:solidFill>
                                    <a:prstClr val="black"/>
                                  </a:solidFill>
                                  <a:latin typeface="Cambria Math" panose="02040503050406030204" pitchFamily="18" charset="0"/>
                                  <a:ea typeface="微软雅黑" panose="020B0503020204020204" pitchFamily="34" charset="-122"/>
                                </a:rPr>
                                <m:t>…</m:t>
                              </m:r>
                            </m:e>
                          </m:mr>
                          <m:mr>
                            <m:e>
                              <m:r>
                                <a:rPr lang="en-US" altLang="zh-CN" sz="2400" i="1">
                                  <a:solidFill>
                                    <a:prstClr val="black"/>
                                  </a:solidFill>
                                  <a:latin typeface="Cambria Math" panose="02040503050406030204" pitchFamily="18" charset="0"/>
                                  <a:ea typeface="微软雅黑" panose="020B0503020204020204" pitchFamily="34" charset="-122"/>
                                </a:rPr>
                                <m:t>𝑘</m:t>
                              </m:r>
                              <m:r>
                                <a:rPr lang="en-US" altLang="zh-CN" sz="2400" i="1">
                                  <a:solidFill>
                                    <a:prstClr val="black"/>
                                  </a:solidFill>
                                  <a:latin typeface="Cambria Math" panose="02040503050406030204" pitchFamily="18" charset="0"/>
                                  <a:ea typeface="微软雅黑" panose="020B0503020204020204" pitchFamily="34" charset="-122"/>
                                </a:rPr>
                                <m:t>(</m:t>
                              </m:r>
                              <m:sSup>
                                <m:sSupPr>
                                  <m:ctrlPr>
                                    <a:rPr lang="en-US" altLang="zh-CN" sz="2400" i="1">
                                      <a:solidFill>
                                        <a:prstClr val="black"/>
                                      </a:solidFill>
                                      <a:latin typeface="Cambria Math" panose="02040503050406030204" pitchFamily="18" charset="0"/>
                                      <a:ea typeface="微软雅黑" panose="020B0503020204020204" pitchFamily="34" charset="-122"/>
                                    </a:rPr>
                                  </m:ctrlPr>
                                </m:sSupPr>
                                <m:e>
                                  <m:r>
                                    <a:rPr lang="en-US" altLang="zh-CN" sz="2400" i="1">
                                      <a:solidFill>
                                        <a:prstClr val="black"/>
                                      </a:solidFill>
                                      <a:latin typeface="Cambria Math" panose="02040503050406030204" pitchFamily="18" charset="0"/>
                                      <a:ea typeface="微软雅黑" panose="020B0503020204020204" pitchFamily="34" charset="-122"/>
                                    </a:rPr>
                                    <m:t>𝑥</m:t>
                                  </m:r>
                                </m:e>
                                <m:sup>
                                  <m:d>
                                    <m:dPr>
                                      <m:ctrlPr>
                                        <a:rPr lang="en-US" altLang="zh-CN" sz="2400" i="1">
                                          <a:solidFill>
                                            <a:prstClr val="black"/>
                                          </a:solidFill>
                                          <a:latin typeface="Cambria Math" panose="02040503050406030204" pitchFamily="18" charset="0"/>
                                          <a:ea typeface="微软雅黑" panose="020B0503020204020204" pitchFamily="34" charset="-122"/>
                                        </a:rPr>
                                      </m:ctrlPr>
                                    </m:dPr>
                                    <m:e>
                                      <m:r>
                                        <a:rPr lang="en-US" altLang="zh-CN" sz="2400" i="1" smtClean="0">
                                          <a:solidFill>
                                            <a:prstClr val="black"/>
                                          </a:solidFill>
                                          <a:latin typeface="Cambria Math" panose="02040503050406030204" pitchFamily="18" charset="0"/>
                                          <a:ea typeface="微软雅黑" panose="020B0503020204020204" pitchFamily="34" charset="-122"/>
                                        </a:rPr>
                                        <m:t>𝑛</m:t>
                                      </m:r>
                                    </m:e>
                                  </m:d>
                                </m:sup>
                              </m:sSup>
                              <m:r>
                                <a:rPr lang="en-US" altLang="zh-CN" sz="2400" i="1">
                                  <a:solidFill>
                                    <a:prstClr val="black"/>
                                  </a:solidFill>
                                  <a:latin typeface="Cambria Math" panose="02040503050406030204" pitchFamily="18" charset="0"/>
                                  <a:ea typeface="微软雅黑" panose="020B0503020204020204" pitchFamily="34" charset="-122"/>
                                </a:rPr>
                                <m:t>,</m:t>
                              </m:r>
                              <m:sSup>
                                <m:sSupPr>
                                  <m:ctrlPr>
                                    <a:rPr lang="en-US" altLang="zh-CN" sz="2400" i="1">
                                      <a:solidFill>
                                        <a:prstClr val="black"/>
                                      </a:solidFill>
                                      <a:latin typeface="Cambria Math" panose="02040503050406030204" pitchFamily="18" charset="0"/>
                                      <a:ea typeface="微软雅黑" panose="020B0503020204020204" pitchFamily="34" charset="-122"/>
                                    </a:rPr>
                                  </m:ctrlPr>
                                </m:sSupPr>
                                <m:e>
                                  <m:r>
                                    <a:rPr lang="en-US" altLang="zh-CN" sz="2400" i="1">
                                      <a:solidFill>
                                        <a:prstClr val="black"/>
                                      </a:solidFill>
                                      <a:latin typeface="Cambria Math" panose="02040503050406030204" pitchFamily="18" charset="0"/>
                                      <a:ea typeface="微软雅黑" panose="020B0503020204020204" pitchFamily="34" charset="-122"/>
                                    </a:rPr>
                                    <m:t>𝑥</m:t>
                                  </m:r>
                                </m:e>
                                <m:sup>
                                  <m:d>
                                    <m:dPr>
                                      <m:ctrlPr>
                                        <a:rPr lang="en-US" altLang="zh-CN" sz="2400" i="1">
                                          <a:solidFill>
                                            <a:prstClr val="black"/>
                                          </a:solidFill>
                                          <a:latin typeface="Cambria Math" panose="02040503050406030204" pitchFamily="18" charset="0"/>
                                          <a:ea typeface="微软雅黑" panose="020B0503020204020204" pitchFamily="34" charset="-122"/>
                                        </a:rPr>
                                      </m:ctrlPr>
                                    </m:dPr>
                                    <m:e>
                                      <m:r>
                                        <a:rPr lang="en-US" altLang="zh-CN" sz="2400" i="1">
                                          <a:solidFill>
                                            <a:prstClr val="black"/>
                                          </a:solidFill>
                                          <a:latin typeface="Cambria Math" panose="02040503050406030204" pitchFamily="18" charset="0"/>
                                          <a:ea typeface="微软雅黑" panose="020B0503020204020204" pitchFamily="34" charset="-122"/>
                                        </a:rPr>
                                        <m:t>𝑖</m:t>
                                      </m:r>
                                    </m:e>
                                  </m:d>
                                </m:sup>
                              </m:sSup>
                              <m:r>
                                <a:rPr lang="en-US" altLang="zh-CN" sz="2400" i="1">
                                  <a:solidFill>
                                    <a:prstClr val="black"/>
                                  </a:solidFill>
                                  <a:latin typeface="Cambria Math" panose="02040503050406030204" pitchFamily="18" charset="0"/>
                                  <a:ea typeface="微软雅黑" panose="020B0503020204020204" pitchFamily="34" charset="-122"/>
                                </a:rPr>
                                <m:t>)</m:t>
                              </m:r>
                            </m:e>
                          </m:mr>
                        </m:m>
                      </m:e>
                    </m:d>
                  </m:oMath>
                </a14:m>
                <a:endParaRPr lang="en-US" altLang="zh-CN" sz="2400" dirty="0">
                  <a:solidFill>
                    <a:prstClr val="black"/>
                  </a:solidFill>
                  <a:latin typeface="微软雅黑" panose="020B0503020204020204" pitchFamily="34" charset="-122"/>
                  <a:ea typeface="微软雅黑" panose="020B0503020204020204" pitchFamily="34" charset="-122"/>
                </a:endParaRPr>
              </a:p>
            </p:txBody>
          </p:sp>
        </mc:Choice>
        <mc:Fallback xmlns="">
          <p:sp>
            <p:nvSpPr>
              <p:cNvPr id="4" name="文本框 3">
                <a:extLst>
                  <a:ext uri="{FF2B5EF4-FFF2-40B4-BE49-F238E27FC236}">
                    <a16:creationId xmlns:a16="http://schemas.microsoft.com/office/drawing/2014/main" id="{79C7D876-2513-C447-920F-B87D10B26C1B}"/>
                  </a:ext>
                </a:extLst>
              </p:cNvPr>
              <p:cNvSpPr txBox="1">
                <a:spLocks noRot="1" noChangeAspect="1" noMove="1" noResize="1" noEditPoints="1" noAdjustHandles="1" noChangeArrowheads="1" noChangeShapeType="1" noTextEdit="1"/>
              </p:cNvSpPr>
              <p:nvPr/>
            </p:nvSpPr>
            <p:spPr>
              <a:xfrm>
                <a:off x="603249" y="1143000"/>
                <a:ext cx="8159751" cy="4435189"/>
              </a:xfrm>
              <a:prstGeom prst="rect">
                <a:avLst/>
              </a:prstGeom>
              <a:blipFill>
                <a:blip r:embed="rId3"/>
                <a:stretch>
                  <a:fillRect l="-1242" b="-571"/>
                </a:stretch>
              </a:blipFill>
            </p:spPr>
            <p:txBody>
              <a:bodyPr/>
              <a:lstStyle/>
              <a:p>
                <a:r>
                  <a:rPr lang="en-CN">
                    <a:noFill/>
                  </a:rPr>
                  <a:t> </a:t>
                </a:r>
              </a:p>
            </p:txBody>
          </p:sp>
        </mc:Fallback>
      </mc:AlternateContent>
    </p:spTree>
    <p:extLst>
      <p:ext uri="{BB962C8B-B14F-4D97-AF65-F5344CB8AC3E}">
        <p14:creationId xmlns:p14="http://schemas.microsoft.com/office/powerpoint/2010/main" val="14391264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2712A8-E51E-9545-AA9A-2D46CDE2D1D0}"/>
              </a:ext>
            </a:extLst>
          </p:cNvPr>
          <p:cNvSpPr>
            <a:spLocks noGrp="1"/>
          </p:cNvSpPr>
          <p:nvPr>
            <p:ph type="title"/>
          </p:nvPr>
        </p:nvSpPr>
        <p:spPr>
          <a:xfrm>
            <a:off x="628650" y="631346"/>
            <a:ext cx="7886700" cy="1325563"/>
          </a:xfrm>
        </p:spPr>
        <p:txBody>
          <a:bodyPr/>
          <a:lstStyle/>
          <a:p>
            <a:r>
              <a:rPr kumimoji="1" lang="zh-CN" altLang="en-US" b="1" dirty="0">
                <a:latin typeface="SimHei" panose="02010609060101010101" pitchFamily="49" charset="-122"/>
                <a:ea typeface="SimHei" panose="02010609060101010101" pitchFamily="49" charset="-122"/>
              </a:rPr>
              <a:t>应用</a:t>
            </a:r>
            <a:r>
              <a:rPr kumimoji="1" lang="en-US" altLang="zh-CN" b="1" dirty="0">
                <a:latin typeface="SimHei" panose="02010609060101010101" pitchFamily="49" charset="-122"/>
                <a:ea typeface="SimHei" panose="02010609060101010101" pitchFamily="49" charset="-122"/>
              </a:rPr>
              <a:t>1</a:t>
            </a:r>
            <a:r>
              <a:rPr kumimoji="1" lang="zh-CN" altLang="en-US" b="1" dirty="0">
                <a:latin typeface="SimHei" panose="02010609060101010101" pitchFamily="49" charset="-122"/>
                <a:ea typeface="SimHei" panose="02010609060101010101" pitchFamily="49" charset="-122"/>
              </a:rPr>
              <a:t>：在非线性可分的数据上的降维效果</a:t>
            </a:r>
            <a:endParaRPr kumimoji="1" lang="zh-CN" altLang="en-US" dirty="0"/>
          </a:p>
        </p:txBody>
      </p:sp>
      <p:sp>
        <p:nvSpPr>
          <p:cNvPr id="4" name="Freeform 82">
            <a:extLst>
              <a:ext uri="{FF2B5EF4-FFF2-40B4-BE49-F238E27FC236}">
                <a16:creationId xmlns:a16="http://schemas.microsoft.com/office/drawing/2014/main" id="{523247A2-4B10-9B40-9DDA-D85426EA357B}"/>
              </a:ext>
            </a:extLst>
          </p:cNvPr>
          <p:cNvSpPr>
            <a:spLocks/>
          </p:cNvSpPr>
          <p:nvPr/>
        </p:nvSpPr>
        <p:spPr bwMode="auto">
          <a:xfrm>
            <a:off x="1612163" y="3737348"/>
            <a:ext cx="321664" cy="136089"/>
          </a:xfrm>
          <a:custGeom>
            <a:avLst/>
            <a:gdLst>
              <a:gd name="T0" fmla="*/ 96 w 98"/>
              <a:gd name="T1" fmla="*/ 0 h 41"/>
              <a:gd name="T2" fmla="*/ 49 w 98"/>
              <a:gd name="T3" fmla="*/ 15 h 41"/>
              <a:gd name="T4" fmla="*/ 2 w 98"/>
              <a:gd name="T5" fmla="*/ 0 h 41"/>
              <a:gd name="T6" fmla="*/ 0 w 98"/>
              <a:gd name="T7" fmla="*/ 5 h 41"/>
              <a:gd name="T8" fmla="*/ 0 w 98"/>
              <a:gd name="T9" fmla="*/ 20 h 41"/>
              <a:gd name="T10" fmla="*/ 49 w 98"/>
              <a:gd name="T11" fmla="*/ 41 h 41"/>
              <a:gd name="T12" fmla="*/ 98 w 98"/>
              <a:gd name="T13" fmla="*/ 20 h 41"/>
              <a:gd name="T14" fmla="*/ 98 w 98"/>
              <a:gd name="T15" fmla="*/ 5 h 41"/>
              <a:gd name="T16" fmla="*/ 96 w 98"/>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1">
                <a:moveTo>
                  <a:pt x="96" y="0"/>
                </a:moveTo>
                <a:cubicBezTo>
                  <a:pt x="95" y="9"/>
                  <a:pt x="75" y="15"/>
                  <a:pt x="49" y="15"/>
                </a:cubicBezTo>
                <a:cubicBezTo>
                  <a:pt x="24" y="15"/>
                  <a:pt x="3" y="9"/>
                  <a:pt x="2" y="0"/>
                </a:cubicBezTo>
                <a:cubicBezTo>
                  <a:pt x="1" y="2"/>
                  <a:pt x="0" y="3"/>
                  <a:pt x="0" y="5"/>
                </a:cubicBezTo>
                <a:cubicBezTo>
                  <a:pt x="0" y="20"/>
                  <a:pt x="0" y="20"/>
                  <a:pt x="0" y="20"/>
                </a:cubicBezTo>
                <a:cubicBezTo>
                  <a:pt x="0" y="31"/>
                  <a:pt x="22" y="41"/>
                  <a:pt x="49" y="41"/>
                </a:cubicBezTo>
                <a:cubicBezTo>
                  <a:pt x="76" y="41"/>
                  <a:pt x="98" y="31"/>
                  <a:pt x="98" y="20"/>
                </a:cubicBezTo>
                <a:cubicBezTo>
                  <a:pt x="98" y="5"/>
                  <a:pt x="98" y="5"/>
                  <a:pt x="98" y="5"/>
                </a:cubicBezTo>
                <a:cubicBezTo>
                  <a:pt x="98" y="3"/>
                  <a:pt x="97" y="2"/>
                  <a:pt x="96"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Freeform 82">
            <a:extLst>
              <a:ext uri="{FF2B5EF4-FFF2-40B4-BE49-F238E27FC236}">
                <a16:creationId xmlns:a16="http://schemas.microsoft.com/office/drawing/2014/main" id="{971FC8CA-46B8-4740-AED6-4F26A26F1133}"/>
              </a:ext>
            </a:extLst>
          </p:cNvPr>
          <p:cNvSpPr>
            <a:spLocks/>
          </p:cNvSpPr>
          <p:nvPr/>
        </p:nvSpPr>
        <p:spPr bwMode="auto">
          <a:xfrm>
            <a:off x="3450488" y="3997248"/>
            <a:ext cx="321664" cy="136089"/>
          </a:xfrm>
          <a:custGeom>
            <a:avLst/>
            <a:gdLst>
              <a:gd name="T0" fmla="*/ 96 w 98"/>
              <a:gd name="T1" fmla="*/ 0 h 41"/>
              <a:gd name="T2" fmla="*/ 49 w 98"/>
              <a:gd name="T3" fmla="*/ 15 h 41"/>
              <a:gd name="T4" fmla="*/ 2 w 98"/>
              <a:gd name="T5" fmla="*/ 0 h 41"/>
              <a:gd name="T6" fmla="*/ 0 w 98"/>
              <a:gd name="T7" fmla="*/ 5 h 41"/>
              <a:gd name="T8" fmla="*/ 0 w 98"/>
              <a:gd name="T9" fmla="*/ 20 h 41"/>
              <a:gd name="T10" fmla="*/ 49 w 98"/>
              <a:gd name="T11" fmla="*/ 41 h 41"/>
              <a:gd name="T12" fmla="*/ 98 w 98"/>
              <a:gd name="T13" fmla="*/ 20 h 41"/>
              <a:gd name="T14" fmla="*/ 98 w 98"/>
              <a:gd name="T15" fmla="*/ 5 h 41"/>
              <a:gd name="T16" fmla="*/ 96 w 98"/>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1">
                <a:moveTo>
                  <a:pt x="96" y="0"/>
                </a:moveTo>
                <a:cubicBezTo>
                  <a:pt x="95" y="9"/>
                  <a:pt x="75" y="15"/>
                  <a:pt x="49" y="15"/>
                </a:cubicBezTo>
                <a:cubicBezTo>
                  <a:pt x="24" y="15"/>
                  <a:pt x="3" y="9"/>
                  <a:pt x="2" y="0"/>
                </a:cubicBezTo>
                <a:cubicBezTo>
                  <a:pt x="1" y="2"/>
                  <a:pt x="0" y="3"/>
                  <a:pt x="0" y="5"/>
                </a:cubicBezTo>
                <a:cubicBezTo>
                  <a:pt x="0" y="20"/>
                  <a:pt x="0" y="20"/>
                  <a:pt x="0" y="20"/>
                </a:cubicBezTo>
                <a:cubicBezTo>
                  <a:pt x="0" y="31"/>
                  <a:pt x="22" y="41"/>
                  <a:pt x="49" y="41"/>
                </a:cubicBezTo>
                <a:cubicBezTo>
                  <a:pt x="76" y="41"/>
                  <a:pt x="98" y="31"/>
                  <a:pt x="98" y="20"/>
                </a:cubicBezTo>
                <a:cubicBezTo>
                  <a:pt x="98" y="5"/>
                  <a:pt x="98" y="5"/>
                  <a:pt x="98" y="5"/>
                </a:cubicBezTo>
                <a:cubicBezTo>
                  <a:pt x="98" y="3"/>
                  <a:pt x="97" y="2"/>
                  <a:pt x="96"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pic>
        <p:nvPicPr>
          <p:cNvPr id="7" name="图片 6">
            <a:extLst>
              <a:ext uri="{FF2B5EF4-FFF2-40B4-BE49-F238E27FC236}">
                <a16:creationId xmlns:a16="http://schemas.microsoft.com/office/drawing/2014/main" id="{61F5BFE7-9C6E-8E4D-A2C2-792804976DD4}"/>
              </a:ext>
            </a:extLst>
          </p:cNvPr>
          <p:cNvPicPr>
            <a:picLocks noChangeAspect="1"/>
          </p:cNvPicPr>
          <p:nvPr/>
        </p:nvPicPr>
        <p:blipFill>
          <a:blip r:embed="rId2"/>
          <a:stretch>
            <a:fillRect/>
          </a:stretch>
        </p:blipFill>
        <p:spPr>
          <a:xfrm>
            <a:off x="2279532" y="2057400"/>
            <a:ext cx="4584936" cy="2883048"/>
          </a:xfrm>
          <a:prstGeom prst="rect">
            <a:avLst/>
          </a:prstGeom>
        </p:spPr>
      </p:pic>
      <p:sp>
        <p:nvSpPr>
          <p:cNvPr id="8" name="文本框 7">
            <a:extLst>
              <a:ext uri="{FF2B5EF4-FFF2-40B4-BE49-F238E27FC236}">
                <a16:creationId xmlns:a16="http://schemas.microsoft.com/office/drawing/2014/main" id="{1588CA19-6851-5542-8B07-749947BC9C69}"/>
              </a:ext>
            </a:extLst>
          </p:cNvPr>
          <p:cNvSpPr txBox="1"/>
          <p:nvPr/>
        </p:nvSpPr>
        <p:spPr>
          <a:xfrm>
            <a:off x="3315085" y="4896609"/>
            <a:ext cx="2513830" cy="369332"/>
          </a:xfrm>
          <a:prstGeom prst="rect">
            <a:avLst/>
          </a:prstGeom>
          <a:noFill/>
        </p:spPr>
        <p:txBody>
          <a:bodyPr wrap="none" rtlCol="0">
            <a:spAutoFit/>
          </a:bodyPr>
          <a:lstStyle/>
          <a:p>
            <a:r>
              <a:rPr lang="zh-CN" altLang="en-US" dirty="0">
                <a:solidFill>
                  <a:prstClr val="black"/>
                </a:solidFill>
              </a:rPr>
              <a:t>非线性可分的原始数据</a:t>
            </a:r>
          </a:p>
        </p:txBody>
      </p:sp>
    </p:spTree>
    <p:extLst>
      <p:ext uri="{BB962C8B-B14F-4D97-AF65-F5344CB8AC3E}">
        <p14:creationId xmlns:p14="http://schemas.microsoft.com/office/powerpoint/2010/main" val="41507945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7E388DFA-5064-974A-BE5D-C83F644B39AB}"/>
              </a:ext>
            </a:extLst>
          </p:cNvPr>
          <p:cNvGrpSpPr/>
          <p:nvPr/>
        </p:nvGrpSpPr>
        <p:grpSpPr>
          <a:xfrm>
            <a:off x="1828800" y="2286000"/>
            <a:ext cx="5773641" cy="2883048"/>
            <a:chOff x="5199159" y="843974"/>
            <a:chExt cx="6378618" cy="3281749"/>
          </a:xfrm>
        </p:grpSpPr>
        <p:pic>
          <p:nvPicPr>
            <p:cNvPr id="5" name="图片 4">
              <a:extLst>
                <a:ext uri="{FF2B5EF4-FFF2-40B4-BE49-F238E27FC236}">
                  <a16:creationId xmlns:a16="http://schemas.microsoft.com/office/drawing/2014/main" id="{93642EC1-957D-EE4C-980F-F867F5BE88AC}"/>
                </a:ext>
              </a:extLst>
            </p:cNvPr>
            <p:cNvPicPr>
              <a:picLocks noChangeAspect="1"/>
            </p:cNvPicPr>
            <p:nvPr/>
          </p:nvPicPr>
          <p:blipFill>
            <a:blip r:embed="rId2"/>
            <a:stretch>
              <a:fillRect/>
            </a:stretch>
          </p:blipFill>
          <p:spPr>
            <a:xfrm>
              <a:off x="5199159" y="843974"/>
              <a:ext cx="6378618" cy="3029463"/>
            </a:xfrm>
            <a:prstGeom prst="rect">
              <a:avLst/>
            </a:prstGeom>
          </p:spPr>
        </p:pic>
        <p:sp>
          <p:nvSpPr>
            <p:cNvPr id="6" name="文本框 5">
              <a:extLst>
                <a:ext uri="{FF2B5EF4-FFF2-40B4-BE49-F238E27FC236}">
                  <a16:creationId xmlns:a16="http://schemas.microsoft.com/office/drawing/2014/main" id="{7E5A9D84-CA2A-E341-B41C-167A23F19ED7}"/>
                </a:ext>
              </a:extLst>
            </p:cNvPr>
            <p:cNvSpPr txBox="1"/>
            <p:nvPr/>
          </p:nvSpPr>
          <p:spPr>
            <a:xfrm>
              <a:off x="6123381" y="3756391"/>
              <a:ext cx="4639412" cy="369332"/>
            </a:xfrm>
            <a:prstGeom prst="rect">
              <a:avLst/>
            </a:prstGeom>
            <a:noFill/>
          </p:spPr>
          <p:txBody>
            <a:bodyPr wrap="none" rtlCol="0">
              <a:spAutoFit/>
            </a:bodyPr>
            <a:lstStyle/>
            <a:p>
              <a:r>
                <a:rPr lang="zh-CN" altLang="en-US" dirty="0">
                  <a:solidFill>
                    <a:prstClr val="black"/>
                  </a:solidFill>
                </a:rPr>
                <a:t>经过</a:t>
              </a:r>
              <a:r>
                <a:rPr lang="en-US" altLang="zh-CN" dirty="0">
                  <a:solidFill>
                    <a:prstClr val="black"/>
                  </a:solidFill>
                </a:rPr>
                <a:t>PCA</a:t>
              </a:r>
              <a:r>
                <a:rPr lang="zh-CN" altLang="en-US" dirty="0">
                  <a:solidFill>
                    <a:prstClr val="black"/>
                  </a:solidFill>
                </a:rPr>
                <a:t>转换后的数据：</a:t>
              </a:r>
              <a:r>
                <a:rPr lang="zh-CN" altLang="en-US" dirty="0">
                  <a:solidFill>
                    <a:srgbClr val="FF0000"/>
                  </a:solidFill>
                </a:rPr>
                <a:t>两个类别无法区分</a:t>
              </a:r>
            </a:p>
          </p:txBody>
        </p:sp>
      </p:grpSp>
      <p:sp>
        <p:nvSpPr>
          <p:cNvPr id="8" name="标题 1">
            <a:extLst>
              <a:ext uri="{FF2B5EF4-FFF2-40B4-BE49-F238E27FC236}">
                <a16:creationId xmlns:a16="http://schemas.microsoft.com/office/drawing/2014/main" id="{704D3961-660F-3902-4804-5BF832D447B2}"/>
              </a:ext>
            </a:extLst>
          </p:cNvPr>
          <p:cNvSpPr txBox="1">
            <a:spLocks/>
          </p:cNvSpPr>
          <p:nvPr/>
        </p:nvSpPr>
        <p:spPr>
          <a:xfrm>
            <a:off x="628650" y="63134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b="1">
                <a:latin typeface="SimHei" panose="02010609060101010101" pitchFamily="49" charset="-122"/>
                <a:ea typeface="SimHei" panose="02010609060101010101" pitchFamily="49" charset="-122"/>
              </a:rPr>
              <a:t>应用</a:t>
            </a:r>
            <a:r>
              <a:rPr kumimoji="1" lang="en-US" altLang="zh-CN" b="1">
                <a:latin typeface="SimHei" panose="02010609060101010101" pitchFamily="49" charset="-122"/>
                <a:ea typeface="SimHei" panose="02010609060101010101" pitchFamily="49" charset="-122"/>
              </a:rPr>
              <a:t>1</a:t>
            </a:r>
            <a:r>
              <a:rPr kumimoji="1" lang="zh-CN" altLang="en-US" b="1">
                <a:latin typeface="SimHei" panose="02010609060101010101" pitchFamily="49" charset="-122"/>
                <a:ea typeface="SimHei" panose="02010609060101010101" pitchFamily="49" charset="-122"/>
              </a:rPr>
              <a:t>：在非线性可分的数据上的降维效果</a:t>
            </a:r>
            <a:endParaRPr kumimoji="1" lang="zh-CN" altLang="en-US" dirty="0"/>
          </a:p>
        </p:txBody>
      </p:sp>
    </p:spTree>
    <p:extLst>
      <p:ext uri="{BB962C8B-B14F-4D97-AF65-F5344CB8AC3E}">
        <p14:creationId xmlns:p14="http://schemas.microsoft.com/office/powerpoint/2010/main" val="29845611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723BC64-FCA7-8F47-B1DD-1CAE73E020C5}"/>
              </a:ext>
            </a:extLst>
          </p:cNvPr>
          <p:cNvGrpSpPr/>
          <p:nvPr/>
        </p:nvGrpSpPr>
        <p:grpSpPr>
          <a:xfrm>
            <a:off x="1676400" y="2362200"/>
            <a:ext cx="6216414" cy="3303304"/>
            <a:chOff x="4908786" y="3000665"/>
            <a:chExt cx="6842007" cy="3782231"/>
          </a:xfrm>
        </p:grpSpPr>
        <p:sp>
          <p:nvSpPr>
            <p:cNvPr id="5" name="文本框 4">
              <a:extLst>
                <a:ext uri="{FF2B5EF4-FFF2-40B4-BE49-F238E27FC236}">
                  <a16:creationId xmlns:a16="http://schemas.microsoft.com/office/drawing/2014/main" id="{AAB9B7B6-0BED-7E4A-90D1-C7268F7EB10E}"/>
                </a:ext>
              </a:extLst>
            </p:cNvPr>
            <p:cNvSpPr txBox="1"/>
            <p:nvPr/>
          </p:nvSpPr>
          <p:spPr>
            <a:xfrm>
              <a:off x="5154715" y="6254297"/>
              <a:ext cx="6350148" cy="528599"/>
            </a:xfrm>
            <a:prstGeom prst="rect">
              <a:avLst/>
            </a:prstGeom>
            <a:noFill/>
          </p:spPr>
          <p:txBody>
            <a:bodyPr wrap="none" rtlCol="0">
              <a:spAutoFit/>
            </a:bodyPr>
            <a:lstStyle/>
            <a:p>
              <a:r>
                <a:rPr lang="zh-CN" altLang="en-US" sz="2400" dirty="0">
                  <a:solidFill>
                    <a:prstClr val="black"/>
                  </a:solidFill>
                </a:rPr>
                <a:t>经过</a:t>
              </a:r>
              <a:r>
                <a:rPr lang="en-US" altLang="zh-CN" sz="2400" dirty="0">
                  <a:solidFill>
                    <a:prstClr val="black"/>
                  </a:solidFill>
                </a:rPr>
                <a:t>KPCA</a:t>
              </a:r>
              <a:r>
                <a:rPr lang="zh-CN" altLang="en-US" sz="2400" dirty="0">
                  <a:solidFill>
                    <a:prstClr val="black"/>
                  </a:solidFill>
                </a:rPr>
                <a:t>转换后的数据：</a:t>
              </a:r>
              <a:r>
                <a:rPr lang="zh-CN" altLang="en-US" sz="2400" dirty="0">
                  <a:solidFill>
                    <a:srgbClr val="FF0000"/>
                  </a:solidFill>
                </a:rPr>
                <a:t>有较好的区分性</a:t>
              </a:r>
            </a:p>
          </p:txBody>
        </p:sp>
        <p:pic>
          <p:nvPicPr>
            <p:cNvPr id="6" name="图片 5">
              <a:extLst>
                <a:ext uri="{FF2B5EF4-FFF2-40B4-BE49-F238E27FC236}">
                  <a16:creationId xmlns:a16="http://schemas.microsoft.com/office/drawing/2014/main" id="{6678D904-E2D3-2944-A0D3-B3CD38D7FEF1}"/>
                </a:ext>
              </a:extLst>
            </p:cNvPr>
            <p:cNvPicPr>
              <a:picLocks noChangeAspect="1"/>
            </p:cNvPicPr>
            <p:nvPr/>
          </p:nvPicPr>
          <p:blipFill>
            <a:blip r:embed="rId2"/>
            <a:stretch>
              <a:fillRect/>
            </a:stretch>
          </p:blipFill>
          <p:spPr>
            <a:xfrm>
              <a:off x="4908786" y="3000665"/>
              <a:ext cx="6842007" cy="3013361"/>
            </a:xfrm>
            <a:prstGeom prst="rect">
              <a:avLst/>
            </a:prstGeom>
          </p:spPr>
        </p:pic>
      </p:grpSp>
      <p:sp>
        <p:nvSpPr>
          <p:cNvPr id="9" name="标题 1">
            <a:extLst>
              <a:ext uri="{FF2B5EF4-FFF2-40B4-BE49-F238E27FC236}">
                <a16:creationId xmlns:a16="http://schemas.microsoft.com/office/drawing/2014/main" id="{74D61D18-FBA1-C231-F704-A72C1AD632CD}"/>
              </a:ext>
            </a:extLst>
          </p:cNvPr>
          <p:cNvSpPr>
            <a:spLocks noGrp="1"/>
          </p:cNvSpPr>
          <p:nvPr>
            <p:ph type="title"/>
          </p:nvPr>
        </p:nvSpPr>
        <p:spPr>
          <a:xfrm>
            <a:off x="628650" y="631346"/>
            <a:ext cx="7886700" cy="1325563"/>
          </a:xfrm>
        </p:spPr>
        <p:txBody>
          <a:bodyPr/>
          <a:lstStyle/>
          <a:p>
            <a:r>
              <a:rPr kumimoji="1" lang="zh-CN" altLang="en-US" b="1" dirty="0">
                <a:latin typeface="SimHei" panose="02010609060101010101" pitchFamily="49" charset="-122"/>
                <a:ea typeface="SimHei" panose="02010609060101010101" pitchFamily="49" charset="-122"/>
              </a:rPr>
              <a:t>应用</a:t>
            </a:r>
            <a:r>
              <a:rPr kumimoji="1" lang="en-US" altLang="zh-CN" b="1" dirty="0">
                <a:latin typeface="SimHei" panose="02010609060101010101" pitchFamily="49" charset="-122"/>
                <a:ea typeface="SimHei" panose="02010609060101010101" pitchFamily="49" charset="-122"/>
              </a:rPr>
              <a:t>1</a:t>
            </a:r>
            <a:r>
              <a:rPr kumimoji="1" lang="zh-CN" altLang="en-US" b="1" dirty="0">
                <a:latin typeface="SimHei" panose="02010609060101010101" pitchFamily="49" charset="-122"/>
                <a:ea typeface="SimHei" panose="02010609060101010101" pitchFamily="49" charset="-122"/>
              </a:rPr>
              <a:t>：在非线性可分的数据上的降维效果</a:t>
            </a:r>
            <a:endParaRPr kumimoji="1" lang="zh-CN" altLang="en-US" dirty="0"/>
          </a:p>
        </p:txBody>
      </p:sp>
    </p:spTree>
    <p:extLst>
      <p:ext uri="{BB962C8B-B14F-4D97-AF65-F5344CB8AC3E}">
        <p14:creationId xmlns:p14="http://schemas.microsoft.com/office/powerpoint/2010/main" val="35480736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5958A306-34A5-B509-A68D-48F058A69472}"/>
              </a:ext>
            </a:extLst>
          </p:cNvPr>
          <p:cNvSpPr txBox="1">
            <a:spLocks noGrp="1"/>
          </p:cNvSpPr>
          <p:nvPr>
            <p:ph type="title"/>
          </p:nvPr>
        </p:nvSpPr>
        <p:spPr>
          <a:xfrm>
            <a:off x="762000" y="715913"/>
            <a:ext cx="5712460" cy="566181"/>
          </a:xfrm>
          <a:prstGeom prst="rect">
            <a:avLst/>
          </a:prstGeom>
        </p:spPr>
        <p:txBody>
          <a:bodyPr vert="horz" wrap="square" lIns="0" tIns="12065" rIns="0" bIns="0" rtlCol="0">
            <a:spAutoFit/>
          </a:bodyPr>
          <a:lstStyle/>
          <a:p>
            <a:pPr marL="12700">
              <a:lnSpc>
                <a:spcPct val="100000"/>
              </a:lnSpc>
              <a:spcBef>
                <a:spcPts val="100"/>
              </a:spcBef>
            </a:pPr>
            <a:r>
              <a:rPr lang="en-US" sz="3600" b="1" spc="-5" dirty="0">
                <a:latin typeface="Arial" panose="020B0604020202020204"/>
                <a:cs typeface="Arial" panose="020B0604020202020204"/>
              </a:rPr>
              <a:t>Problems and Solution</a:t>
            </a:r>
          </a:p>
        </p:txBody>
      </p:sp>
      <p:sp>
        <p:nvSpPr>
          <p:cNvPr id="7" name="object 3">
            <a:extLst>
              <a:ext uri="{FF2B5EF4-FFF2-40B4-BE49-F238E27FC236}">
                <a16:creationId xmlns:a16="http://schemas.microsoft.com/office/drawing/2014/main" id="{8E728A07-8650-EEF1-B202-287F369A0EE8}"/>
              </a:ext>
            </a:extLst>
          </p:cNvPr>
          <p:cNvSpPr txBox="1"/>
          <p:nvPr/>
        </p:nvSpPr>
        <p:spPr>
          <a:xfrm>
            <a:off x="535940" y="1371600"/>
            <a:ext cx="7922260" cy="3892731"/>
          </a:xfrm>
          <a:prstGeom prst="rect">
            <a:avLst/>
          </a:prstGeom>
        </p:spPr>
        <p:txBody>
          <a:bodyPr vert="horz" wrap="square" lIns="0" tIns="113664" rIns="0" bIns="0" rtlCol="0">
            <a:spAutoFit/>
          </a:bodyPr>
          <a:lstStyle/>
          <a:p>
            <a:pPr marL="355600" indent="-342900" algn="just">
              <a:lnSpc>
                <a:spcPct val="100000"/>
              </a:lnSpc>
              <a:spcBef>
                <a:spcPts val="750"/>
              </a:spcBef>
              <a:buChar char="•"/>
              <a:tabLst>
                <a:tab pos="354965" algn="l"/>
                <a:tab pos="355600" algn="l"/>
              </a:tabLst>
            </a:pPr>
            <a:r>
              <a:rPr lang="en-US" altLang="zh-CN" sz="3200" spc="-10" dirty="0">
                <a:cs typeface="Calibri" panose="020F0502020204030204"/>
              </a:rPr>
              <a:t> Solution:</a:t>
            </a:r>
          </a:p>
          <a:p>
            <a:pPr marL="756285" marR="665480" lvl="1" indent="-286385" algn="just">
              <a:lnSpc>
                <a:spcPct val="100000"/>
              </a:lnSpc>
              <a:spcBef>
                <a:spcPts val="690"/>
              </a:spcBef>
              <a:buFont typeface="Arial" panose="020B0604020202020204"/>
              <a:buChar char="–"/>
              <a:tabLst>
                <a:tab pos="756920" algn="l"/>
              </a:tabLst>
            </a:pPr>
            <a:r>
              <a:rPr lang="en-US" altLang="zh-CN" sz="2800" spc="-10" dirty="0">
                <a:cs typeface="Calibri" panose="020F0502020204030204"/>
              </a:rPr>
              <a:t>Reduce dimensionality of face space by finding principal components (eigen vectors) to span the face space</a:t>
            </a:r>
          </a:p>
          <a:p>
            <a:pPr marL="756285" marR="665480" lvl="1" indent="-286385" algn="just">
              <a:lnSpc>
                <a:spcPct val="100000"/>
              </a:lnSpc>
              <a:spcBef>
                <a:spcPts val="690"/>
              </a:spcBef>
              <a:buFont typeface="Arial" panose="020B0604020202020204"/>
              <a:buChar char="–"/>
              <a:tabLst>
                <a:tab pos="756920" algn="l"/>
              </a:tabLst>
            </a:pPr>
            <a:endParaRPr lang="en-US" altLang="zh-CN" sz="2800" spc="-10" dirty="0">
              <a:cs typeface="Calibri" panose="020F0502020204030204"/>
            </a:endParaRPr>
          </a:p>
          <a:p>
            <a:pPr marL="756285" marR="665480" lvl="1" indent="-286385" algn="just">
              <a:lnSpc>
                <a:spcPct val="100000"/>
              </a:lnSpc>
              <a:spcBef>
                <a:spcPts val="690"/>
              </a:spcBef>
              <a:buFont typeface="Arial" panose="020B0604020202020204"/>
              <a:buChar char="–"/>
              <a:tabLst>
                <a:tab pos="756920" algn="l"/>
              </a:tabLst>
            </a:pPr>
            <a:r>
              <a:rPr lang="en-US" altLang="zh-CN" sz="2800" spc="-35" dirty="0">
                <a:cs typeface="Calibri" panose="020F0502020204030204"/>
              </a:rPr>
              <a:t>Only a few most significant eigen vectors can be used to represent a face, thus reducing the dimensionality.</a:t>
            </a:r>
            <a:endParaRPr lang="en-US" altLang="zh-CN" sz="2800" dirty="0">
              <a:cs typeface="Calibri" panose="020F0502020204030204"/>
            </a:endParaRPr>
          </a:p>
        </p:txBody>
      </p:sp>
    </p:spTree>
    <p:extLst>
      <p:ext uri="{BB962C8B-B14F-4D97-AF65-F5344CB8AC3E}">
        <p14:creationId xmlns:p14="http://schemas.microsoft.com/office/powerpoint/2010/main" val="36961816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D508D8-BBF5-024C-A5D0-6839B1DF4FA2}"/>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应用</a:t>
            </a:r>
            <a:r>
              <a:rPr kumimoji="1" lang="en-US" altLang="zh-CN" b="1" dirty="0">
                <a:latin typeface="SimHei" panose="02010609060101010101" pitchFamily="49" charset="-122"/>
                <a:ea typeface="SimHei" panose="02010609060101010101" pitchFamily="49" charset="-122"/>
              </a:rPr>
              <a:t>2</a:t>
            </a:r>
            <a:r>
              <a:rPr kumimoji="1" lang="zh-CN" altLang="en-US" b="1" dirty="0">
                <a:latin typeface="SimHei" panose="02010609060101010101" pitchFamily="49" charset="-122"/>
                <a:ea typeface="SimHei" panose="02010609060101010101" pitchFamily="49" charset="-122"/>
              </a:rPr>
              <a:t>：人脸识别</a:t>
            </a:r>
            <a:endParaRPr kumimoji="1" lang="zh-CN" altLang="en-US" dirty="0"/>
          </a:p>
        </p:txBody>
      </p:sp>
      <p:sp>
        <p:nvSpPr>
          <p:cNvPr id="5" name="文本框 4">
            <a:extLst>
              <a:ext uri="{FF2B5EF4-FFF2-40B4-BE49-F238E27FC236}">
                <a16:creationId xmlns:a16="http://schemas.microsoft.com/office/drawing/2014/main" id="{3ED8031F-11B2-4848-B541-E5BF0EF6557E}"/>
              </a:ext>
            </a:extLst>
          </p:cNvPr>
          <p:cNvSpPr txBox="1"/>
          <p:nvPr/>
        </p:nvSpPr>
        <p:spPr>
          <a:xfrm>
            <a:off x="762000" y="1459856"/>
            <a:ext cx="2321469"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数据集：</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G</a:t>
            </a:r>
            <a:r>
              <a:rPr lang="en-US" altLang="zh-CN" sz="2400" dirty="0">
                <a:solidFill>
                  <a:prstClr val="black"/>
                </a:solidFill>
                <a:latin typeface="微软雅黑" panose="020B0503020204020204" pitchFamily="34" charset="-122"/>
                <a:ea typeface="微软雅黑" panose="020B0503020204020204" pitchFamily="34" charset="-122"/>
              </a:rPr>
              <a:t>pr13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6" name="图片 5">
            <a:extLst>
              <a:ext uri="{FF2B5EF4-FFF2-40B4-BE49-F238E27FC236}">
                <a16:creationId xmlns:a16="http://schemas.microsoft.com/office/drawing/2014/main" id="{5C033BAB-4FED-F24E-94C2-1C61AE1ACCBA}"/>
              </a:ext>
            </a:extLst>
          </p:cNvPr>
          <p:cNvPicPr>
            <a:picLocks noChangeAspect="1"/>
          </p:cNvPicPr>
          <p:nvPr/>
        </p:nvPicPr>
        <p:blipFill>
          <a:blip r:embed="rId2"/>
          <a:stretch>
            <a:fillRect/>
          </a:stretch>
        </p:blipFill>
        <p:spPr>
          <a:xfrm>
            <a:off x="4351066" y="2706351"/>
            <a:ext cx="4316332" cy="3237249"/>
          </a:xfrm>
          <a:prstGeom prst="rect">
            <a:avLst/>
          </a:prstGeom>
        </p:spPr>
      </p:pic>
      <p:sp>
        <p:nvSpPr>
          <p:cNvPr id="8" name="文本框 7">
            <a:extLst>
              <a:ext uri="{FF2B5EF4-FFF2-40B4-BE49-F238E27FC236}">
                <a16:creationId xmlns:a16="http://schemas.microsoft.com/office/drawing/2014/main" id="{9ADC535E-8BA6-1145-8727-F17AC8E28316}"/>
              </a:ext>
            </a:extLst>
          </p:cNvPr>
          <p:cNvSpPr txBox="1"/>
          <p:nvPr/>
        </p:nvSpPr>
        <p:spPr>
          <a:xfrm>
            <a:off x="762000" y="1875354"/>
            <a:ext cx="8183545"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训练集：</a:t>
            </a:r>
            <a:r>
              <a:rPr lang="en-US" altLang="zh-CN" sz="2400" dirty="0">
                <a:solidFill>
                  <a:prstClr val="black"/>
                </a:solidFill>
                <a:latin typeface="微软雅黑" panose="020B0503020204020204" pitchFamily="34" charset="-122"/>
                <a:ea typeface="微软雅黑" panose="020B0503020204020204" pitchFamily="34" charset="-122"/>
              </a:rPr>
              <a:t>41</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个人，每人</a:t>
            </a:r>
            <a:r>
              <a:rPr lang="en-US" altLang="zh-CN" sz="2400" dirty="0">
                <a:solidFill>
                  <a:prstClr val="black"/>
                </a:solidFill>
                <a:latin typeface="微软雅黑" panose="020B0503020204020204" pitchFamily="34" charset="-122"/>
                <a:ea typeface="微软雅黑" panose="020B0503020204020204" pitchFamily="34" charset="-122"/>
              </a:rPr>
              <a:t>8</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张照片（</a:t>
            </a:r>
            <a:r>
              <a:rPr lang="en-US" altLang="zh-CN" sz="2400" dirty="0">
                <a:solidFill>
                  <a:prstClr val="black"/>
                </a:solidFill>
                <a:latin typeface="微软雅黑" panose="020B0503020204020204" pitchFamily="34" charset="-122"/>
                <a:ea typeface="微软雅黑" panose="020B0503020204020204" pitchFamily="34" charset="-122"/>
              </a:rPr>
              <a:t>70</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en-US" altLang="zh-CN" sz="2400" dirty="0">
                <a:solidFill>
                  <a:prstClr val="black"/>
                </a:solidFill>
                <a:latin typeface="微软雅黑" panose="020B0503020204020204" pitchFamily="34" charset="-122"/>
                <a:ea typeface="微软雅黑" panose="020B0503020204020204" pitchFamily="34" charset="-122"/>
              </a:rPr>
              <a:t>80</a:t>
            </a:r>
            <a:r>
              <a:rPr lang="zh-CN" altLang="en-US" sz="2400" dirty="0">
                <a:solidFill>
                  <a:prstClr val="black"/>
                </a:solidFill>
                <a:latin typeface="微软雅黑" panose="020B0503020204020204" pitchFamily="34" charset="-122"/>
                <a:ea typeface="微软雅黑" panose="020B0503020204020204" pitchFamily="34" charset="-122"/>
              </a:rPr>
              <a:t>）</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p>
          <a:p>
            <a:pPr lvl="0" defTabSz="914400">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测试集：</a:t>
            </a:r>
            <a:r>
              <a:rPr lang="en-US" altLang="zh-CN" sz="2400" dirty="0">
                <a:solidFill>
                  <a:prstClr val="black"/>
                </a:solidFill>
                <a:latin typeface="微软雅黑" panose="020B0503020204020204" pitchFamily="34" charset="-122"/>
                <a:ea typeface="微软雅黑" panose="020B0503020204020204" pitchFamily="34" charset="-122"/>
              </a:rPr>
              <a:t>41</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个人，每个人</a:t>
            </a:r>
            <a:r>
              <a:rPr lang="en-US" altLang="zh-CN" sz="2400" dirty="0">
                <a:solidFill>
                  <a:prstClr val="black"/>
                </a:solidFill>
                <a:latin typeface="微软雅黑" panose="020B0503020204020204" pitchFamily="34" charset="-122"/>
                <a:ea typeface="微软雅黑" panose="020B0503020204020204" pitchFamily="34" charset="-122"/>
              </a:rPr>
              <a:t>2</a:t>
            </a:r>
            <a:r>
              <a:rPr lang="zh-CN" altLang="en-US" sz="2400" dirty="0">
                <a:solidFill>
                  <a:prstClr val="black"/>
                </a:solidFill>
                <a:latin typeface="微软雅黑" panose="020B0503020204020204" pitchFamily="34" charset="-122"/>
                <a:ea typeface="微软雅黑" panose="020B0503020204020204" pitchFamily="34" charset="-122"/>
              </a:rPr>
              <a:t>张照片（</a:t>
            </a:r>
            <a:r>
              <a:rPr lang="en-US" altLang="zh-CN" sz="2400" dirty="0">
                <a:solidFill>
                  <a:prstClr val="black"/>
                </a:solidFill>
                <a:latin typeface="微软雅黑" panose="020B0503020204020204" pitchFamily="34" charset="-122"/>
                <a:ea typeface="微软雅黑" panose="020B0503020204020204" pitchFamily="34" charset="-122"/>
              </a:rPr>
              <a:t>70</a:t>
            </a:r>
            <a:r>
              <a:rPr lang="zh-CN" altLang="en-US" sz="2400" dirty="0">
                <a:solidFill>
                  <a:prstClr val="black"/>
                </a:solidFill>
                <a:latin typeface="微软雅黑" panose="020B0503020204020204" pitchFamily="34" charset="-122"/>
                <a:ea typeface="微软雅黑" panose="020B0503020204020204" pitchFamily="34" charset="-122"/>
              </a:rPr>
              <a:t>*</a:t>
            </a:r>
            <a:r>
              <a:rPr lang="en-US" altLang="zh-CN" sz="2400" dirty="0">
                <a:solidFill>
                  <a:prstClr val="black"/>
                </a:solidFill>
                <a:latin typeface="微软雅黑" panose="020B0503020204020204" pitchFamily="34" charset="-122"/>
                <a:ea typeface="微软雅黑" panose="020B0503020204020204" pitchFamily="34" charset="-122"/>
              </a:rPr>
              <a:t>80</a:t>
            </a:r>
            <a:r>
              <a:rPr lang="zh-CN" altLang="en-US" sz="2400" dirty="0">
                <a:solidFill>
                  <a:prstClr val="black"/>
                </a:solidFill>
                <a:latin typeface="微软雅黑" panose="020B0503020204020204" pitchFamily="34" charset="-122"/>
                <a:ea typeface="微软雅黑" panose="020B0503020204020204" pitchFamily="34" charset="-122"/>
              </a:rPr>
              <a:t>）</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 name="文本框 8">
            <a:extLst>
              <a:ext uri="{FF2B5EF4-FFF2-40B4-BE49-F238E27FC236}">
                <a16:creationId xmlns:a16="http://schemas.microsoft.com/office/drawing/2014/main" id="{4FC7DCE4-3492-B943-B407-A48EE951CA7A}"/>
              </a:ext>
            </a:extLst>
          </p:cNvPr>
          <p:cNvSpPr txBox="1"/>
          <p:nvPr/>
        </p:nvSpPr>
        <p:spPr>
          <a:xfrm>
            <a:off x="805135" y="3643818"/>
            <a:ext cx="3545931" cy="1015663"/>
          </a:xfrm>
          <a:prstGeom prst="rect">
            <a:avLst/>
          </a:prstGeom>
          <a:noFill/>
        </p:spPr>
        <p:txBody>
          <a:bodyPr wrap="square" rtlCol="0">
            <a:spAutoFit/>
          </a:bodyPr>
          <a:lstStyle/>
          <a:p>
            <a:r>
              <a:rPr kumimoji="1" lang="en-US" altLang="zh-CN" sz="2000" dirty="0">
                <a:latin typeface="Microsoft YaHei" panose="020B0503020204020204" pitchFamily="34" charset="-122"/>
                <a:ea typeface="Microsoft YaHei" panose="020B0503020204020204" pitchFamily="34" charset="-122"/>
              </a:rPr>
              <a:t>KPCA</a:t>
            </a:r>
            <a:r>
              <a:rPr kumimoji="1" lang="zh-CN" altLang="en-US" sz="2000" dirty="0">
                <a:latin typeface="Microsoft YaHei" panose="020B0503020204020204" pitchFamily="34" charset="-122"/>
                <a:ea typeface="Microsoft YaHei" panose="020B0503020204020204" pitchFamily="34" charset="-122"/>
              </a:rPr>
              <a:t>的准确率为</a:t>
            </a:r>
            <a:r>
              <a:rPr kumimoji="1" lang="en-US" altLang="zh-CN" sz="2000" dirty="0">
                <a:latin typeface="Microsoft YaHei" panose="020B0503020204020204" pitchFamily="34" charset="-122"/>
                <a:ea typeface="Microsoft YaHei" panose="020B0503020204020204" pitchFamily="34" charset="-122"/>
              </a:rPr>
              <a:t>95.122%</a:t>
            </a:r>
          </a:p>
          <a:p>
            <a:endParaRPr kumimoji="1" lang="en-US" altLang="zh-CN" sz="2000" dirty="0">
              <a:latin typeface="Microsoft YaHei" panose="020B0503020204020204" pitchFamily="34" charset="-122"/>
              <a:ea typeface="Microsoft YaHei" panose="020B0503020204020204" pitchFamily="34" charset="-122"/>
            </a:endParaRPr>
          </a:p>
          <a:p>
            <a:r>
              <a:rPr kumimoji="1" lang="en-US" altLang="zh-CN" sz="2000" dirty="0">
                <a:latin typeface="Microsoft YaHei" panose="020B0503020204020204" pitchFamily="34" charset="-122"/>
                <a:ea typeface="Microsoft YaHei" panose="020B0503020204020204" pitchFamily="34" charset="-122"/>
              </a:rPr>
              <a:t>PCA</a:t>
            </a:r>
            <a:r>
              <a:rPr kumimoji="1" lang="zh-CN" altLang="en-US" sz="2000" dirty="0">
                <a:latin typeface="Microsoft YaHei" panose="020B0503020204020204" pitchFamily="34" charset="-122"/>
                <a:ea typeface="Microsoft YaHei" panose="020B0503020204020204" pitchFamily="34" charset="-122"/>
              </a:rPr>
              <a:t>的准确率为</a:t>
            </a:r>
            <a:r>
              <a:rPr kumimoji="1" lang="en-US" altLang="zh-CN" sz="2000" dirty="0">
                <a:latin typeface="Microsoft YaHei" panose="020B0503020204020204" pitchFamily="34" charset="-122"/>
                <a:ea typeface="Microsoft YaHei" panose="020B0503020204020204" pitchFamily="34" charset="-122"/>
              </a:rPr>
              <a:t>93.902%</a:t>
            </a:r>
            <a:endParaRPr kumimoji="1" lang="zh-CN" alt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375373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40A701B-D5EC-F543-BD64-F5B36E20220E}"/>
              </a:ext>
            </a:extLst>
          </p:cNvPr>
          <p:cNvSpPr txBox="1">
            <a:spLocks/>
          </p:cNvSpPr>
          <p:nvPr/>
        </p:nvSpPr>
        <p:spPr>
          <a:xfrm>
            <a:off x="685800" y="2235200"/>
            <a:ext cx="77724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b="1" dirty="0">
                <a:solidFill>
                  <a:prstClr val="black"/>
                </a:solidFill>
                <a:latin typeface="Arial" panose="020B0604020202020204"/>
                <a:cs typeface="Arial" panose="020B0604020202020204"/>
              </a:rPr>
              <a:t>LDA</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4329715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2712A8-E51E-9545-AA9A-2D46CDE2D1D0}"/>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背景</a:t>
            </a:r>
          </a:p>
        </p:txBody>
      </p:sp>
      <p:sp>
        <p:nvSpPr>
          <p:cNvPr id="4" name="TextBox 500">
            <a:extLst>
              <a:ext uri="{FF2B5EF4-FFF2-40B4-BE49-F238E27FC236}">
                <a16:creationId xmlns:a16="http://schemas.microsoft.com/office/drawing/2014/main" id="{2F51C0C5-F9E4-F240-833F-EB557BB4492A}"/>
              </a:ext>
            </a:extLst>
          </p:cNvPr>
          <p:cNvSpPr txBox="1"/>
          <p:nvPr/>
        </p:nvSpPr>
        <p:spPr>
          <a:xfrm>
            <a:off x="533400" y="1840266"/>
            <a:ext cx="8306580" cy="2590004"/>
          </a:xfrm>
          <a:prstGeom prst="rect">
            <a:avLst/>
          </a:prstGeom>
          <a:noFill/>
        </p:spPr>
        <p:txBody>
          <a:bodyPr wrap="square" lIns="91440" tIns="45720" rIns="91440" bIns="45720" rtlCol="0" anchor="ctr">
            <a:spAutoFit/>
          </a:bodyPr>
          <a:lstStyle/>
          <a:p>
            <a:pPr marL="228600" marR="0" lvl="0" indent="-228600" algn="just" defTabSz="914400" fontAlgn="auto">
              <a:lnSpc>
                <a:spcPct val="120000"/>
              </a:lnSpc>
              <a:spcBef>
                <a:spcPts val="1000"/>
              </a:spcBef>
              <a:spcAft>
                <a:spcPts val="0"/>
              </a:spcAft>
              <a:buClrTx/>
              <a:buSzTx/>
              <a:buFont typeface="Arial" panose="020B0604020202020204" pitchFamily="34" charset="0"/>
              <a:buChar char="•"/>
              <a:tabLst/>
              <a:defRPr/>
            </a:pPr>
            <a:r>
              <a:rPr lang="zh-CN" altLang="en-US" sz="2600" dirty="0">
                <a:solidFill>
                  <a:prstClr val="black"/>
                </a:solidFill>
              </a:rPr>
              <a:t>线性判别分析</a:t>
            </a:r>
            <a:r>
              <a:rPr lang="en-US" altLang="zh-CN" sz="2600" dirty="0">
                <a:solidFill>
                  <a:prstClr val="black"/>
                </a:solidFill>
              </a:rPr>
              <a:t>(Linear Discriminant Analysis, LDA)</a:t>
            </a:r>
            <a:r>
              <a:rPr lang="zh-CN" altLang="en-US" sz="2600" dirty="0">
                <a:solidFill>
                  <a:prstClr val="black"/>
                </a:solidFill>
              </a:rPr>
              <a:t>，于</a:t>
            </a:r>
            <a:r>
              <a:rPr lang="en-US" altLang="zh-CN" sz="2600" dirty="0">
                <a:solidFill>
                  <a:prstClr val="black"/>
                </a:solidFill>
              </a:rPr>
              <a:t>1936</a:t>
            </a:r>
            <a:r>
              <a:rPr lang="zh-CN" altLang="en-US" sz="2600" dirty="0">
                <a:solidFill>
                  <a:prstClr val="black"/>
                </a:solidFill>
              </a:rPr>
              <a:t>年由</a:t>
            </a:r>
            <a:r>
              <a:rPr lang="en-US" altLang="zh-CN" sz="2600" dirty="0">
                <a:solidFill>
                  <a:prstClr val="black"/>
                </a:solidFill>
              </a:rPr>
              <a:t>Ronald Fisher[1]</a:t>
            </a:r>
            <a:r>
              <a:rPr lang="zh-CN" altLang="en-US" sz="2600" dirty="0">
                <a:solidFill>
                  <a:prstClr val="black"/>
                </a:solidFill>
              </a:rPr>
              <a:t>首次提出，因此也叫做</a:t>
            </a:r>
            <a:r>
              <a:rPr lang="en-US" altLang="zh-CN" sz="2600" dirty="0">
                <a:solidFill>
                  <a:prstClr val="black"/>
                </a:solidFill>
              </a:rPr>
              <a:t>Fisher</a:t>
            </a:r>
            <a:r>
              <a:rPr lang="zh-CN" altLang="en-US" sz="2600" dirty="0">
                <a:solidFill>
                  <a:prstClr val="black"/>
                </a:solidFill>
              </a:rPr>
              <a:t>线性判别</a:t>
            </a:r>
            <a:r>
              <a:rPr lang="en-US" altLang="zh-CN" sz="2600" dirty="0">
                <a:solidFill>
                  <a:prstClr val="black"/>
                </a:solidFill>
              </a:rPr>
              <a:t>(Fisher Linear Discriminant, FLD)</a:t>
            </a:r>
            <a:r>
              <a:rPr lang="zh-CN" altLang="en-US" sz="2600" dirty="0">
                <a:solidFill>
                  <a:prstClr val="black"/>
                </a:solidFill>
              </a:rPr>
              <a:t>， 或者</a:t>
            </a:r>
            <a:r>
              <a:rPr lang="en-US" altLang="zh-CN" sz="2600" dirty="0">
                <a:solidFill>
                  <a:prstClr val="black"/>
                </a:solidFill>
              </a:rPr>
              <a:t>Fisher Discriminant Analysis (FDA)</a:t>
            </a:r>
            <a:r>
              <a:rPr lang="zh-CN" altLang="en-US" sz="2600" dirty="0">
                <a:solidFill>
                  <a:prstClr val="black"/>
                </a:solidFill>
              </a:rPr>
              <a:t>。</a:t>
            </a:r>
            <a:endParaRPr lang="en-US" altLang="zh-CN" sz="2600" dirty="0">
              <a:solidFill>
                <a:prstClr val="black"/>
              </a:solidFill>
            </a:endParaRPr>
          </a:p>
          <a:p>
            <a:pPr marL="228600" marR="0" lvl="0" indent="-228600" algn="just" defTabSz="914400" fontAlgn="auto">
              <a:lnSpc>
                <a:spcPct val="120000"/>
              </a:lnSpc>
              <a:spcBef>
                <a:spcPts val="1000"/>
              </a:spcBef>
              <a:spcAft>
                <a:spcPts val="0"/>
              </a:spcAft>
              <a:buClrTx/>
              <a:buSzTx/>
              <a:buFont typeface="Arial" panose="020B0604020202020204" pitchFamily="34" charset="0"/>
              <a:buChar char="•"/>
              <a:tabLst/>
              <a:defRPr/>
            </a:pPr>
            <a:r>
              <a:rPr lang="zh-CN" altLang="en-US" sz="2600" dirty="0">
                <a:solidFill>
                  <a:prstClr val="black"/>
                </a:solidFill>
              </a:rPr>
              <a:t>在</a:t>
            </a:r>
            <a:r>
              <a:rPr lang="en-US" altLang="zh-CN" sz="2600" dirty="0">
                <a:solidFill>
                  <a:prstClr val="black"/>
                </a:solidFill>
              </a:rPr>
              <a:t>1997</a:t>
            </a:r>
            <a:r>
              <a:rPr lang="zh-CN" altLang="en-US" sz="2600" dirty="0">
                <a:solidFill>
                  <a:prstClr val="black"/>
                </a:solidFill>
              </a:rPr>
              <a:t>年由</a:t>
            </a:r>
            <a:r>
              <a:rPr lang="en-US" altLang="zh-CN" sz="2600" dirty="0" err="1">
                <a:solidFill>
                  <a:prstClr val="black"/>
                </a:solidFill>
              </a:rPr>
              <a:t>Belhumeur</a:t>
            </a:r>
            <a:r>
              <a:rPr lang="en-US" altLang="zh-CN" sz="2600" dirty="0">
                <a:solidFill>
                  <a:prstClr val="black"/>
                </a:solidFill>
              </a:rPr>
              <a:t> [2]</a:t>
            </a:r>
            <a:r>
              <a:rPr lang="zh-CN" altLang="en-US" sz="2600" dirty="0">
                <a:solidFill>
                  <a:prstClr val="black"/>
                </a:solidFill>
              </a:rPr>
              <a:t>引入模式识别和人工智能领域。</a:t>
            </a:r>
          </a:p>
        </p:txBody>
      </p:sp>
      <p:sp>
        <p:nvSpPr>
          <p:cNvPr id="5" name="文本框 4">
            <a:extLst>
              <a:ext uri="{FF2B5EF4-FFF2-40B4-BE49-F238E27FC236}">
                <a16:creationId xmlns:a16="http://schemas.microsoft.com/office/drawing/2014/main" id="{D814D82F-2CDC-F54C-B5CF-5BEDFEAE07A6}"/>
              </a:ext>
            </a:extLst>
          </p:cNvPr>
          <p:cNvSpPr txBox="1"/>
          <p:nvPr/>
        </p:nvSpPr>
        <p:spPr>
          <a:xfrm>
            <a:off x="609209" y="4579847"/>
            <a:ext cx="8306581"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222222"/>
                </a:solidFill>
                <a:effectLst/>
                <a:uLnTx/>
                <a:uFillTx/>
                <a:latin typeface="Times" pitchFamily="2" charset="0"/>
                <a:ea typeface="等线" panose="02010600030101010101" pitchFamily="2" charset="-122"/>
                <a:cs typeface="Arial" panose="020B0604020202020204" pitchFamily="34" charset="0"/>
              </a:rPr>
              <a:t>[1] Fisher R A. The use of multiple measurements in taxonomic problems[J]. Annals of  Eugenics, 1936, 7(2): 179-188.</a:t>
            </a:r>
            <a:endParaRPr kumimoji="0" lang="zh-CN" altLang="en-US" sz="1400" b="0" i="0" u="none" strike="noStrike" kern="1200" cap="none" spc="0" normalizeH="0" baseline="0" noProof="0" dirty="0">
              <a:ln>
                <a:noFill/>
              </a:ln>
              <a:solidFill>
                <a:prstClr val="black"/>
              </a:solidFill>
              <a:effectLst/>
              <a:uLnTx/>
              <a:uFillTx/>
              <a:latin typeface="Times" pitchFamily="2" charset="0"/>
              <a:ea typeface="等线" panose="02010600030101010101" pitchFamily="2" charset="-122"/>
              <a:cs typeface="Arial" panose="020B0604020202020204" pitchFamily="34" charset="0"/>
            </a:endParaRPr>
          </a:p>
        </p:txBody>
      </p:sp>
      <p:graphicFrame>
        <p:nvGraphicFramePr>
          <p:cNvPr id="6" name="表格 5">
            <a:extLst>
              <a:ext uri="{FF2B5EF4-FFF2-40B4-BE49-F238E27FC236}">
                <a16:creationId xmlns:a16="http://schemas.microsoft.com/office/drawing/2014/main" id="{0173B0F5-BD49-D64B-ACA7-1C73A285902B}"/>
              </a:ext>
            </a:extLst>
          </p:cNvPr>
          <p:cNvGraphicFramePr>
            <a:graphicFrameLocks noGrp="1"/>
          </p:cNvGraphicFramePr>
          <p:nvPr>
            <p:extLst>
              <p:ext uri="{D42A27DB-BD31-4B8C-83A1-F6EECF244321}">
                <p14:modId xmlns:p14="http://schemas.microsoft.com/office/powerpoint/2010/main" val="722496640"/>
              </p:ext>
            </p:extLst>
          </p:nvPr>
        </p:nvGraphicFramePr>
        <p:xfrm>
          <a:off x="609209" y="5199511"/>
          <a:ext cx="8001000" cy="731520"/>
        </p:xfrm>
        <a:graphic>
          <a:graphicData uri="http://schemas.openxmlformats.org/drawingml/2006/table">
            <a:tbl>
              <a:tblPr/>
              <a:tblGrid>
                <a:gridCol w="8001000">
                  <a:extLst>
                    <a:ext uri="{9D8B030D-6E8A-4147-A177-3AD203B41FA5}">
                      <a16:colId xmlns:a16="http://schemas.microsoft.com/office/drawing/2014/main" val="1350307155"/>
                    </a:ext>
                  </a:extLst>
                </a:gridCol>
              </a:tblGrid>
              <a:tr h="671244">
                <a:tc>
                  <a:txBody>
                    <a:bodyPr/>
                    <a:lstStyle/>
                    <a:p>
                      <a:pPr algn="just" fontAlgn="ctr" latinLnBrk="0"/>
                      <a:r>
                        <a:rPr lang="en-US" sz="1400" dirty="0">
                          <a:solidFill>
                            <a:srgbClr val="000000"/>
                          </a:solidFill>
                          <a:effectLst/>
                          <a:latin typeface="Times" pitchFamily="2" charset="0"/>
                          <a:cs typeface="Arial" panose="020B0604020202020204" pitchFamily="34" charset="0"/>
                        </a:rPr>
                        <a:t>[2] </a:t>
                      </a:r>
                      <a:r>
                        <a:rPr lang="en-US" sz="1400" dirty="0" err="1">
                          <a:solidFill>
                            <a:srgbClr val="000000"/>
                          </a:solidFill>
                          <a:effectLst/>
                          <a:latin typeface="Times" pitchFamily="2" charset="0"/>
                          <a:cs typeface="Arial" panose="020B0604020202020204" pitchFamily="34" charset="0"/>
                        </a:rPr>
                        <a:t>Belhumeur</a:t>
                      </a:r>
                      <a:r>
                        <a:rPr lang="en-US" sz="1400" dirty="0">
                          <a:solidFill>
                            <a:srgbClr val="000000"/>
                          </a:solidFill>
                          <a:effectLst/>
                          <a:latin typeface="Times" pitchFamily="2" charset="0"/>
                          <a:cs typeface="Arial" panose="020B0604020202020204" pitchFamily="34" charset="0"/>
                        </a:rPr>
                        <a:t> P N, </a:t>
                      </a:r>
                      <a:r>
                        <a:rPr lang="en-US" sz="1400" dirty="0" err="1">
                          <a:solidFill>
                            <a:srgbClr val="000000"/>
                          </a:solidFill>
                          <a:effectLst/>
                          <a:latin typeface="Times" pitchFamily="2" charset="0"/>
                          <a:cs typeface="Arial" panose="020B0604020202020204" pitchFamily="34" charset="0"/>
                        </a:rPr>
                        <a:t>Hespanha</a:t>
                      </a:r>
                      <a:r>
                        <a:rPr lang="en-US" sz="1400" dirty="0">
                          <a:solidFill>
                            <a:srgbClr val="000000"/>
                          </a:solidFill>
                          <a:effectLst/>
                          <a:latin typeface="Times" pitchFamily="2" charset="0"/>
                          <a:cs typeface="Arial" panose="020B0604020202020204" pitchFamily="34" charset="0"/>
                        </a:rPr>
                        <a:t> J P, Kriegman D J. Eigenfaces vs. </a:t>
                      </a:r>
                      <a:r>
                        <a:rPr lang="en-US" sz="1400" dirty="0" err="1">
                          <a:solidFill>
                            <a:srgbClr val="000000"/>
                          </a:solidFill>
                          <a:effectLst/>
                          <a:latin typeface="Times" pitchFamily="2" charset="0"/>
                          <a:cs typeface="Arial" panose="020B0604020202020204" pitchFamily="34" charset="0"/>
                        </a:rPr>
                        <a:t>Fisherfaces</a:t>
                      </a:r>
                      <a:r>
                        <a:rPr lang="en-US" sz="1400" dirty="0">
                          <a:solidFill>
                            <a:srgbClr val="000000"/>
                          </a:solidFill>
                          <a:effectLst/>
                          <a:latin typeface="Times" pitchFamily="2" charset="0"/>
                          <a:cs typeface="Arial" panose="020B0604020202020204" pitchFamily="34" charset="0"/>
                        </a:rPr>
                        <a:t>: Recognition using class specific linear projection[J]. IEEE Transactions on pattern analysis and machine intelligence, 1997, 19(7): 711-720.</a:t>
                      </a:r>
                    </a:p>
                  </a:txBody>
                  <a:tcPr anchor="ctr">
                    <a:lnL>
                      <a:noFill/>
                    </a:lnL>
                    <a:lnR>
                      <a:noFill/>
                    </a:lnR>
                    <a:lnT>
                      <a:noFill/>
                    </a:lnT>
                    <a:lnB>
                      <a:noFill/>
                    </a:lnB>
                  </a:tcPr>
                </a:tc>
                <a:extLst>
                  <a:ext uri="{0D108BD9-81ED-4DB2-BD59-A6C34878D82A}">
                    <a16:rowId xmlns:a16="http://schemas.microsoft.com/office/drawing/2014/main" val="1101295433"/>
                  </a:ext>
                </a:extLst>
              </a:tr>
            </a:tbl>
          </a:graphicData>
        </a:graphic>
      </p:graphicFrame>
    </p:spTree>
    <p:extLst>
      <p:ext uri="{BB962C8B-B14F-4D97-AF65-F5344CB8AC3E}">
        <p14:creationId xmlns:p14="http://schemas.microsoft.com/office/powerpoint/2010/main" val="134969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2712A8-E51E-9545-AA9A-2D46CDE2D1D0}"/>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背景</a:t>
            </a:r>
            <a:endParaRPr kumimoji="1" lang="zh-CN" altLang="en-US" dirty="0"/>
          </a:p>
        </p:txBody>
      </p:sp>
      <p:sp>
        <p:nvSpPr>
          <p:cNvPr id="3" name="内容占位符 2">
            <a:extLst>
              <a:ext uri="{FF2B5EF4-FFF2-40B4-BE49-F238E27FC236}">
                <a16:creationId xmlns:a16="http://schemas.microsoft.com/office/drawing/2014/main" id="{33BE5F49-FAD4-364B-B9FB-E818B22D3582}"/>
              </a:ext>
            </a:extLst>
          </p:cNvPr>
          <p:cNvSpPr>
            <a:spLocks noGrp="1"/>
          </p:cNvSpPr>
          <p:nvPr>
            <p:ph idx="1"/>
          </p:nvPr>
        </p:nvSpPr>
        <p:spPr>
          <a:xfrm>
            <a:off x="628650" y="1825625"/>
            <a:ext cx="8210550" cy="4351338"/>
          </a:xfrm>
        </p:spPr>
        <p:txBody>
          <a:bodyPr>
            <a:normAutofit fontScale="92500" lnSpcReduction="20000"/>
          </a:bodyPr>
          <a:lstStyle/>
          <a:p>
            <a:pPr algn="just">
              <a:lnSpc>
                <a:spcPct val="140000"/>
              </a:lnSpc>
              <a:defRPr/>
            </a:pPr>
            <a:r>
              <a:rPr lang="zh-CN" altLang="en-US" dirty="0">
                <a:solidFill>
                  <a:prstClr val="black"/>
                </a:solidFill>
                <a:latin typeface="Microsoft YaHei" panose="020B0503020204020204" pitchFamily="34" charset="-122"/>
                <a:ea typeface="Microsoft YaHei" panose="020B0503020204020204" pitchFamily="34" charset="-122"/>
              </a:rPr>
              <a:t>将高维的模式样本投影到最佳鉴别矢量空间，以达到抽取分类信息和压缩特征空间维数的效果。</a:t>
            </a:r>
          </a:p>
          <a:p>
            <a:pPr algn="just">
              <a:lnSpc>
                <a:spcPct val="140000"/>
              </a:lnSpc>
              <a:defRPr/>
            </a:pPr>
            <a:r>
              <a:rPr lang="zh-CN" altLang="en-US" dirty="0">
                <a:solidFill>
                  <a:prstClr val="black"/>
                </a:solidFill>
                <a:latin typeface="Microsoft YaHei" panose="020B0503020204020204" pitchFamily="34" charset="-122"/>
                <a:ea typeface="Microsoft YaHei" panose="020B0503020204020204" pitchFamily="34" charset="-122"/>
              </a:rPr>
              <a:t>投影后保证模式样本在新的子空间有最大的类间距离和最小的类内距离，即模式在该空间中有最佳的可分离性。</a:t>
            </a:r>
          </a:p>
          <a:p>
            <a:pPr algn="just">
              <a:lnSpc>
                <a:spcPct val="140000"/>
              </a:lnSpc>
              <a:defRPr/>
            </a:pPr>
            <a:r>
              <a:rPr lang="zh-CN" altLang="en-US" dirty="0">
                <a:solidFill>
                  <a:prstClr val="black"/>
                </a:solidFill>
                <a:latin typeface="Microsoft YaHei" panose="020B0503020204020204" pitchFamily="34" charset="-122"/>
                <a:ea typeface="Microsoft YaHei" panose="020B0503020204020204" pitchFamily="34" charset="-122"/>
              </a:rPr>
              <a:t>因此，它是一种有效的特征抽取方法。使用这种方法能够使投影后模式样本的类间散布矩阵最大，并且同时类内散布矩阵最小。</a:t>
            </a:r>
          </a:p>
          <a:p>
            <a:endParaRPr kumimoji="1"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2750964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2712A8-E51E-9545-AA9A-2D46CDE2D1D0}"/>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算法</a:t>
            </a:r>
          </a:p>
        </p:txBody>
      </p:sp>
      <p:pic>
        <p:nvPicPr>
          <p:cNvPr id="4" name="Picture 2" descr="C:\Users\baolian\Desktop\2011102014250451.png">
            <a:extLst>
              <a:ext uri="{FF2B5EF4-FFF2-40B4-BE49-F238E27FC236}">
                <a16:creationId xmlns:a16="http://schemas.microsoft.com/office/drawing/2014/main" id="{5ACF7C64-0033-B54C-8F41-B7694676FF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094" y="1803844"/>
            <a:ext cx="2901454" cy="2429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C:\Users\baolian\Desktop\2011102014251376.png">
            <a:extLst>
              <a:ext uri="{FF2B5EF4-FFF2-40B4-BE49-F238E27FC236}">
                <a16:creationId xmlns:a16="http://schemas.microsoft.com/office/drawing/2014/main" id="{06B45365-C03A-AE4A-A252-EC217BD8E1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450"/>
          <a:stretch/>
        </p:blipFill>
        <p:spPr bwMode="auto">
          <a:xfrm>
            <a:off x="4559300" y="1812112"/>
            <a:ext cx="3540893" cy="2362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4797A7AA-7191-1A4A-B56F-21A68D6B59D9}"/>
              </a:ext>
            </a:extLst>
          </p:cNvPr>
          <p:cNvSpPr txBox="1"/>
          <p:nvPr/>
        </p:nvSpPr>
        <p:spPr>
          <a:xfrm>
            <a:off x="950094" y="4346867"/>
            <a:ext cx="7739954" cy="1422890"/>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以二分类为例，</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LDA</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的目标是：</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给出一个标注了类别的数据集，投影到了一条直线之后，能够使得点尽量地按类别区分开（最大的类间距离和最小的类内距离）。</a:t>
            </a:r>
          </a:p>
        </p:txBody>
      </p:sp>
    </p:spTree>
    <p:extLst>
      <p:ext uri="{BB962C8B-B14F-4D97-AF65-F5344CB8AC3E}">
        <p14:creationId xmlns:p14="http://schemas.microsoft.com/office/powerpoint/2010/main" val="9878923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2712A8-E51E-9545-AA9A-2D46CDE2D1D0}"/>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算法</a:t>
            </a:r>
            <a:endParaRPr kumimoji="1" lang="zh-CN" altLang="en-US" dirty="0"/>
          </a:p>
        </p:txBody>
      </p:sp>
      <p:sp>
        <p:nvSpPr>
          <p:cNvPr id="4" name="Freeform 6">
            <a:extLst>
              <a:ext uri="{FF2B5EF4-FFF2-40B4-BE49-F238E27FC236}">
                <a16:creationId xmlns:a16="http://schemas.microsoft.com/office/drawing/2014/main" id="{7EFD2DE7-BFBE-D744-93F3-4394D7AF50C1}"/>
              </a:ext>
            </a:extLst>
          </p:cNvPr>
          <p:cNvSpPr>
            <a:spLocks/>
          </p:cNvSpPr>
          <p:nvPr/>
        </p:nvSpPr>
        <p:spPr bwMode="auto">
          <a:xfrm>
            <a:off x="7045138" y="2308958"/>
            <a:ext cx="1864331" cy="1135171"/>
          </a:xfrm>
          <a:custGeom>
            <a:avLst/>
            <a:gdLst>
              <a:gd name="T0" fmla="*/ 675 w 675"/>
              <a:gd name="T1" fmla="*/ 90 h 411"/>
              <a:gd name="T2" fmla="*/ 505 w 675"/>
              <a:gd name="T3" fmla="*/ 45 h 411"/>
              <a:gd name="T4" fmla="*/ 338 w 675"/>
              <a:gd name="T5" fmla="*/ 0 h 411"/>
              <a:gd name="T6" fmla="*/ 170 w 675"/>
              <a:gd name="T7" fmla="*/ 45 h 411"/>
              <a:gd name="T8" fmla="*/ 0 w 675"/>
              <a:gd name="T9" fmla="*/ 90 h 411"/>
              <a:gd name="T10" fmla="*/ 0 w 675"/>
              <a:gd name="T11" fmla="*/ 90 h 411"/>
              <a:gd name="T12" fmla="*/ 0 w 675"/>
              <a:gd name="T13" fmla="*/ 411 h 411"/>
              <a:gd name="T14" fmla="*/ 675 w 675"/>
              <a:gd name="T15" fmla="*/ 411 h 411"/>
              <a:gd name="T16" fmla="*/ 675 w 675"/>
              <a:gd name="T17" fmla="*/ 90 h 411"/>
              <a:gd name="T18" fmla="*/ 675 w 675"/>
              <a:gd name="T19" fmla="*/ 9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5" h="411">
                <a:moveTo>
                  <a:pt x="675" y="90"/>
                </a:moveTo>
                <a:lnTo>
                  <a:pt x="505" y="45"/>
                </a:lnTo>
                <a:lnTo>
                  <a:pt x="338" y="0"/>
                </a:lnTo>
                <a:lnTo>
                  <a:pt x="170" y="45"/>
                </a:lnTo>
                <a:lnTo>
                  <a:pt x="0" y="90"/>
                </a:lnTo>
                <a:lnTo>
                  <a:pt x="0" y="90"/>
                </a:lnTo>
                <a:lnTo>
                  <a:pt x="0" y="411"/>
                </a:lnTo>
                <a:lnTo>
                  <a:pt x="675" y="411"/>
                </a:lnTo>
                <a:lnTo>
                  <a:pt x="675" y="90"/>
                </a:lnTo>
                <a:lnTo>
                  <a:pt x="675" y="90"/>
                </a:lnTo>
                <a:close/>
              </a:path>
            </a:pathLst>
          </a:custGeom>
          <a:solidFill>
            <a:srgbClr val="57C6CF"/>
          </a:solidFill>
          <a:ln>
            <a:noFill/>
          </a:ln>
          <a:effectLst/>
        </p:spPr>
        <p:txBody>
          <a:bodyPr vert="horz" wrap="square" lIns="68580" tIns="567000" rIns="68580" bIns="34290" numCol="1" anchor="t" anchorCtr="0" compatLnSpc="1">
            <a:prstTxWarp prst="textNoShape">
              <a:avLst/>
            </a:prstTxWarp>
          </a:body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zh-CN" sz="4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UKIJ Qolyazma" pitchFamily="18" charset="0"/>
              </a:rPr>
              <a:t>PCA</a:t>
            </a:r>
            <a:endPar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UKIJ Qolyazma" pitchFamily="18" charset="0"/>
            </a:endParaRPr>
          </a:p>
        </p:txBody>
      </p:sp>
      <p:sp>
        <p:nvSpPr>
          <p:cNvPr id="5" name="Freeform 7">
            <a:extLst>
              <a:ext uri="{FF2B5EF4-FFF2-40B4-BE49-F238E27FC236}">
                <a16:creationId xmlns:a16="http://schemas.microsoft.com/office/drawing/2014/main" id="{6DEFF7BC-F2A8-8648-A2DC-18E0F7B7DEF5}"/>
              </a:ext>
            </a:extLst>
          </p:cNvPr>
          <p:cNvSpPr>
            <a:spLocks/>
          </p:cNvSpPr>
          <p:nvPr/>
        </p:nvSpPr>
        <p:spPr bwMode="auto">
          <a:xfrm>
            <a:off x="7045138" y="3670385"/>
            <a:ext cx="1864331" cy="1135171"/>
          </a:xfrm>
          <a:custGeom>
            <a:avLst/>
            <a:gdLst>
              <a:gd name="T0" fmla="*/ 0 w 675"/>
              <a:gd name="T1" fmla="*/ 0 h 253"/>
              <a:gd name="T2" fmla="*/ 0 w 675"/>
              <a:gd name="T3" fmla="*/ 163 h 253"/>
              <a:gd name="T4" fmla="*/ 0 w 675"/>
              <a:gd name="T5" fmla="*/ 163 h 253"/>
              <a:gd name="T6" fmla="*/ 170 w 675"/>
              <a:gd name="T7" fmla="*/ 208 h 253"/>
              <a:gd name="T8" fmla="*/ 338 w 675"/>
              <a:gd name="T9" fmla="*/ 253 h 253"/>
              <a:gd name="T10" fmla="*/ 505 w 675"/>
              <a:gd name="T11" fmla="*/ 208 h 253"/>
              <a:gd name="T12" fmla="*/ 675 w 675"/>
              <a:gd name="T13" fmla="*/ 163 h 253"/>
              <a:gd name="T14" fmla="*/ 675 w 675"/>
              <a:gd name="T15" fmla="*/ 163 h 253"/>
              <a:gd name="T16" fmla="*/ 675 w 675"/>
              <a:gd name="T17" fmla="*/ 0 h 253"/>
              <a:gd name="T18" fmla="*/ 0 w 675"/>
              <a:gd name="T19"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5" h="253">
                <a:moveTo>
                  <a:pt x="0" y="0"/>
                </a:moveTo>
                <a:lnTo>
                  <a:pt x="0" y="163"/>
                </a:lnTo>
                <a:lnTo>
                  <a:pt x="0" y="163"/>
                </a:lnTo>
                <a:lnTo>
                  <a:pt x="170" y="208"/>
                </a:lnTo>
                <a:lnTo>
                  <a:pt x="338" y="253"/>
                </a:lnTo>
                <a:lnTo>
                  <a:pt x="505" y="208"/>
                </a:lnTo>
                <a:lnTo>
                  <a:pt x="675" y="163"/>
                </a:lnTo>
                <a:lnTo>
                  <a:pt x="675" y="163"/>
                </a:lnTo>
                <a:lnTo>
                  <a:pt x="675" y="0"/>
                </a:lnTo>
                <a:lnTo>
                  <a:pt x="0" y="0"/>
                </a:lnTo>
                <a:close/>
              </a:path>
            </a:pathLst>
          </a:custGeom>
          <a:solidFill>
            <a:srgbClr val="202A36"/>
          </a:solidFill>
          <a:ln>
            <a:noFill/>
          </a:ln>
          <a:effectLst/>
        </p:spPr>
        <p:txBody>
          <a:bodyPr vert="horz" wrap="square" lIns="68580" tIns="459000" rIns="68580" bIns="34290" numCol="1" anchor="t" anchorCtr="0" compatLnSpc="1">
            <a:prstTxWarp prst="textNoShape">
              <a:avLst/>
            </a:prstTxWarp>
          </a:bodyPr>
          <a:lstStyle/>
          <a:p>
            <a:pPr marL="0" marR="0" lvl="0" indent="0" algn="ctr" defTabSz="914400" rtl="0" eaLnBrk="1" fontAlgn="auto" latinLnBrk="0" hangingPunct="1">
              <a:lnSpc>
                <a:spcPts val="1125"/>
              </a:lnSpc>
              <a:spcBef>
                <a:spcPts val="0"/>
              </a:spcBef>
              <a:spcAft>
                <a:spcPts val="0"/>
              </a:spcAft>
              <a:buClrTx/>
              <a:buSzTx/>
              <a:buFontTx/>
              <a:buNone/>
              <a:tabLst/>
              <a:defRPr/>
            </a:pPr>
            <a:r>
              <a:rPr kumimoji="0" lang="en-US" altLang="zh-CN" sz="4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UKIJ Qolyazma" pitchFamily="18" charset="0"/>
              </a:rPr>
              <a:t>LDA</a:t>
            </a:r>
            <a:endPar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UKIJ Qolyazma"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6" name="直接连接符 14">
            <a:extLst>
              <a:ext uri="{FF2B5EF4-FFF2-40B4-BE49-F238E27FC236}">
                <a16:creationId xmlns:a16="http://schemas.microsoft.com/office/drawing/2014/main" id="{99B3A775-9CDA-294F-B7FD-30E48CF425E1}"/>
              </a:ext>
            </a:extLst>
          </p:cNvPr>
          <p:cNvCxnSpPr>
            <a:cxnSpLocks/>
          </p:cNvCxnSpPr>
          <p:nvPr/>
        </p:nvCxnSpPr>
        <p:spPr>
          <a:xfrm flipH="1">
            <a:off x="381000" y="3434604"/>
            <a:ext cx="6664139" cy="95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15">
            <a:extLst>
              <a:ext uri="{FF2B5EF4-FFF2-40B4-BE49-F238E27FC236}">
                <a16:creationId xmlns:a16="http://schemas.microsoft.com/office/drawing/2014/main" id="{3376527C-EBEF-8D40-9C10-CF42C866198B}"/>
              </a:ext>
            </a:extLst>
          </p:cNvPr>
          <p:cNvCxnSpPr>
            <a:cxnSpLocks/>
            <a:stCxn id="5" idx="0"/>
          </p:cNvCxnSpPr>
          <p:nvPr/>
        </p:nvCxnSpPr>
        <p:spPr>
          <a:xfrm flipH="1">
            <a:off x="381000" y="3670385"/>
            <a:ext cx="666413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E2E880C-439C-3147-B4A5-814FD7551C99}"/>
              </a:ext>
            </a:extLst>
          </p:cNvPr>
          <p:cNvSpPr txBox="1"/>
          <p:nvPr/>
        </p:nvSpPr>
        <p:spPr>
          <a:xfrm>
            <a:off x="641349" y="1648945"/>
            <a:ext cx="6169742" cy="1689052"/>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PCA是一种</a:t>
            </a: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无监督</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的降维方法；</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主要是从特征的协方差角度，将数据投影到方差最大的几个相互正交的方向上。</a:t>
            </a:r>
          </a:p>
        </p:txBody>
      </p:sp>
      <p:sp>
        <p:nvSpPr>
          <p:cNvPr id="9" name="文本框 8">
            <a:extLst>
              <a:ext uri="{FF2B5EF4-FFF2-40B4-BE49-F238E27FC236}">
                <a16:creationId xmlns:a16="http://schemas.microsoft.com/office/drawing/2014/main" id="{CE181147-E757-DB43-B9F5-8D788C6CD5E6}"/>
              </a:ext>
            </a:extLst>
          </p:cNvPr>
          <p:cNvSpPr txBox="1"/>
          <p:nvPr/>
        </p:nvSpPr>
        <p:spPr>
          <a:xfrm>
            <a:off x="641349" y="3777290"/>
            <a:ext cx="6169742" cy="1689052"/>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
                <a:prstClr val="black">
                  <a:lumMod val="75000"/>
                  <a:lumOff val="25000"/>
                </a:prstClr>
              </a:buClr>
              <a:buSzTx/>
              <a:buFontTx/>
              <a:buNone/>
              <a:tabLst/>
              <a:defRPr/>
            </a:pPr>
            <a:r>
              <a:rPr kumimoji="0" lang="en-US" altLang="zh-CN" sz="2400" b="0" i="0" u="none" strike="noStrike" kern="1200" cap="none" spc="0" normalizeH="0" baseline="0" noProof="0" dirty="0">
                <a:ln w="0"/>
                <a:solidFill>
                  <a:prstClr val="black"/>
                </a:solidFill>
                <a:effectLst/>
                <a:uLnTx/>
                <a:uFillTx/>
                <a:latin typeface="微软雅黑" panose="020B0503020204020204" pitchFamily="34" charset="-122"/>
                <a:ea typeface="微软雅黑" panose="020B0503020204020204" pitchFamily="34" charset="-122"/>
                <a:cs typeface="+mn-cs"/>
              </a:rPr>
              <a:t>LDA</a:t>
            </a:r>
            <a:r>
              <a:rPr kumimoji="0" lang="zh-CN" altLang="en-US" sz="2400" b="0" i="0" u="none" strike="noStrike" kern="1200" cap="none" spc="0" normalizeH="0" baseline="0" noProof="0" dirty="0">
                <a:ln w="0"/>
                <a:solidFill>
                  <a:prstClr val="black"/>
                </a:solidFill>
                <a:effectLst/>
                <a:uLnTx/>
                <a:uFillTx/>
                <a:latin typeface="微软雅黑" panose="020B0503020204020204" pitchFamily="34" charset="-122"/>
                <a:ea typeface="微软雅黑" panose="020B0503020204020204" pitchFamily="34" charset="-122"/>
                <a:cs typeface="+mn-cs"/>
              </a:rPr>
              <a:t>是一种</a:t>
            </a:r>
            <a:r>
              <a:rPr kumimoji="0" lang="zh-CN" altLang="en-US" sz="2400" b="1" i="0" u="none" strike="noStrike" kern="1200" cap="none" spc="0" normalizeH="0" baseline="0" noProof="0" dirty="0">
                <a:ln w="0"/>
                <a:solidFill>
                  <a:srgbClr val="FF0000"/>
                </a:solidFill>
                <a:effectLst/>
                <a:uLnTx/>
                <a:uFillTx/>
                <a:latin typeface="微软雅黑" panose="020B0503020204020204" pitchFamily="34" charset="-122"/>
                <a:ea typeface="微软雅黑" panose="020B0503020204020204" pitchFamily="34" charset="-122"/>
                <a:cs typeface="+mn-cs"/>
              </a:rPr>
              <a:t>有监督</a:t>
            </a:r>
            <a:r>
              <a:rPr kumimoji="0" lang="zh-CN" altLang="en-US" sz="2400" b="0" i="0" u="none" strike="noStrike" kern="1200" cap="none" spc="0" normalizeH="0" baseline="0" noProof="0" dirty="0">
                <a:ln w="0"/>
                <a:solidFill>
                  <a:prstClr val="black"/>
                </a:solidFill>
                <a:effectLst/>
                <a:uLnTx/>
                <a:uFillTx/>
                <a:latin typeface="微软雅黑" panose="020B0503020204020204" pitchFamily="34" charset="-122"/>
                <a:ea typeface="微软雅黑" panose="020B0503020204020204" pitchFamily="34" charset="-122"/>
                <a:cs typeface="+mn-cs"/>
              </a:rPr>
              <a:t>的降维方法；</a:t>
            </a:r>
            <a:endParaRPr kumimoji="0" lang="en-US" altLang="zh-CN" sz="2400" b="0" i="0" u="none" strike="noStrike" kern="1200" cap="none" spc="0" normalizeH="0" baseline="0" noProof="0" dirty="0">
              <a:ln w="0"/>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50000"/>
              </a:lnSpc>
              <a:spcBef>
                <a:spcPts val="0"/>
              </a:spcBef>
              <a:spcAft>
                <a:spcPts val="0"/>
              </a:spcAft>
              <a:buClr>
                <a:prstClr val="black">
                  <a:lumMod val="75000"/>
                  <a:lumOff val="25000"/>
                </a:prstClr>
              </a:buClr>
              <a:buSzTx/>
              <a:buFontTx/>
              <a:buNone/>
              <a:tabLst/>
              <a:defRPr/>
            </a:pPr>
            <a:r>
              <a:rPr kumimoji="0" lang="zh-CN" altLang="en-US" sz="2400" b="0" i="0" u="none" strike="noStrike" kern="1200" cap="none" spc="0" normalizeH="0" baseline="0" noProof="0" dirty="0">
                <a:ln w="0"/>
                <a:solidFill>
                  <a:prstClr val="black"/>
                </a:solidFill>
                <a:effectLst/>
                <a:uLnTx/>
                <a:uFillTx/>
                <a:latin typeface="微软雅黑" panose="020B0503020204020204" pitchFamily="34" charset="-122"/>
                <a:ea typeface="微软雅黑" panose="020B0503020204020204" pitchFamily="34" charset="-122"/>
                <a:cs typeface="+mn-cs"/>
              </a:rPr>
              <a:t>希望投影后不同类别之间数据点的距离更大，同一类别的数据点更紧凑。</a:t>
            </a:r>
          </a:p>
        </p:txBody>
      </p:sp>
    </p:spTree>
    <p:extLst>
      <p:ext uri="{BB962C8B-B14F-4D97-AF65-F5344CB8AC3E}">
        <p14:creationId xmlns:p14="http://schemas.microsoft.com/office/powerpoint/2010/main" val="1458099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p:tgtEl>
                                          <p:spTgt spid="5"/>
                                        </p:tgtEl>
                                        <p:attrNameLst>
                                          <p:attrName>ppt_y</p:attrName>
                                        </p:attrNameLst>
                                      </p:cBhvr>
                                      <p:tavLst>
                                        <p:tav tm="0">
                                          <p:val>
                                            <p:strVal val="#ppt_y-#ppt_h*1.125000"/>
                                          </p:val>
                                        </p:tav>
                                        <p:tav tm="100000">
                                          <p:val>
                                            <p:strVal val="#ppt_y"/>
                                          </p:val>
                                        </p:tav>
                                      </p:tavLst>
                                    </p:anim>
                                    <p:animEffect transition="in" filter="wipe(down)">
                                      <p:cBhvr>
                                        <p:cTn id="12" dur="500"/>
                                        <p:tgtEl>
                                          <p:spTgt spid="5"/>
                                        </p:tgtEl>
                                      </p:cBhvr>
                                    </p:animEffect>
                                  </p:childTnLst>
                                </p:cTn>
                              </p:par>
                              <p:par>
                                <p:cTn id="13" presetID="22" presetClass="entr" presetSubtype="2" fill="hold" nodeType="withEffect">
                                  <p:stCondLst>
                                    <p:cond delay="400"/>
                                  </p:stCondLst>
                                  <p:childTnLst>
                                    <p:set>
                                      <p:cBhvr>
                                        <p:cTn id="14" dur="1" fill="hold">
                                          <p:stCondLst>
                                            <p:cond delay="0"/>
                                          </p:stCondLst>
                                        </p:cTn>
                                        <p:tgtEl>
                                          <p:spTgt spid="6"/>
                                        </p:tgtEl>
                                        <p:attrNameLst>
                                          <p:attrName>style.visibility</p:attrName>
                                        </p:attrNameLst>
                                      </p:cBhvr>
                                      <p:to>
                                        <p:strVal val="visible"/>
                                      </p:to>
                                    </p:set>
                                    <p:animEffect transition="in" filter="wipe(right)">
                                      <p:cBhvr>
                                        <p:cTn id="15" dur="500"/>
                                        <p:tgtEl>
                                          <p:spTgt spid="6"/>
                                        </p:tgtEl>
                                      </p:cBhvr>
                                    </p:animEffect>
                                  </p:childTnLst>
                                </p:cTn>
                              </p:par>
                              <p:par>
                                <p:cTn id="16" presetID="22" presetClass="entr" presetSubtype="2" fill="hold" nodeType="withEffect">
                                  <p:stCondLst>
                                    <p:cond delay="400"/>
                                  </p:stCondLst>
                                  <p:childTnLst>
                                    <p:set>
                                      <p:cBhvr>
                                        <p:cTn id="17" dur="1" fill="hold">
                                          <p:stCondLst>
                                            <p:cond delay="0"/>
                                          </p:stCondLst>
                                        </p:cTn>
                                        <p:tgtEl>
                                          <p:spTgt spid="7"/>
                                        </p:tgtEl>
                                        <p:attrNameLst>
                                          <p:attrName>style.visibility</p:attrName>
                                        </p:attrNameLst>
                                      </p:cBhvr>
                                      <p:to>
                                        <p:strVal val="visible"/>
                                      </p:to>
                                    </p:set>
                                    <p:animEffect transition="in" filter="wipe(right)">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2712A8-E51E-9545-AA9A-2D46CDE2D1D0}"/>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算法</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3BE5F49-FAD4-364B-B9FB-E818B22D3582}"/>
                  </a:ext>
                </a:extLst>
              </p:cNvPr>
              <p:cNvSpPr>
                <a:spLocks noGrp="1"/>
              </p:cNvSpPr>
              <p:nvPr>
                <p:ph idx="1"/>
              </p:nvPr>
            </p:nvSpPr>
            <p:spPr/>
            <p:txBody>
              <a:bodyPr/>
              <a:lstStyle/>
              <a:p>
                <a:r>
                  <a:rPr lang="zh-CN" altLang="en-US" sz="2600" dirty="0">
                    <a:latin typeface="微软雅黑" panose="020B0503020204020204" pitchFamily="34" charset="-122"/>
                    <a:ea typeface="微软雅黑" panose="020B0503020204020204" pitchFamily="34" charset="-122"/>
                  </a:rPr>
                  <a:t>数据：N个样本数据，其中每个数据都是d维。即样本x(i)为d维的列向量。其中</a:t>
                </a:r>
                <a14:m>
                  <m:oMath xmlns:m="http://schemas.openxmlformats.org/officeDocument/2006/math">
                    <m:sSub>
                      <m:sSubPr>
                        <m:ctrlPr>
                          <a:rPr lang="en-US" altLang="zh-CN" sz="2600" i="1" smtClean="0">
                            <a:latin typeface="Cambria Math" panose="02040503050406030204" pitchFamily="18" charset="0"/>
                            <a:ea typeface="微软雅黑" panose="020B0503020204020204" pitchFamily="34" charset="-122"/>
                          </a:rPr>
                        </m:ctrlPr>
                      </m:sSubPr>
                      <m:e>
                        <m:r>
                          <a:rPr lang="en-US" altLang="zh-CN" sz="2600" b="0" i="1" smtClean="0">
                            <a:latin typeface="Cambria Math" panose="02040503050406030204" pitchFamily="18" charset="0"/>
                            <a:ea typeface="微软雅黑" panose="020B0503020204020204" pitchFamily="34" charset="-122"/>
                          </a:rPr>
                          <m:t>𝑁</m:t>
                        </m:r>
                      </m:e>
                      <m:sub>
                        <m:r>
                          <a:rPr lang="en-US" altLang="zh-CN" sz="2600" b="0" i="1" smtClean="0">
                            <a:latin typeface="Cambria Math" panose="02040503050406030204" pitchFamily="18" charset="0"/>
                            <a:ea typeface="微软雅黑" panose="020B0503020204020204" pitchFamily="34" charset="-122"/>
                          </a:rPr>
                          <m:t>1</m:t>
                        </m:r>
                      </m:sub>
                    </m:sSub>
                  </m:oMath>
                </a14:m>
                <a:r>
                  <a:rPr lang="zh-CN" altLang="en-US" sz="2600" dirty="0">
                    <a:latin typeface="微软雅黑" panose="020B0503020204020204" pitchFamily="34" charset="-122"/>
                    <a:ea typeface="微软雅黑" panose="020B0503020204020204" pitchFamily="34" charset="-122"/>
                  </a:rPr>
                  <a:t>个数据是</a:t>
                </a:r>
                <a14:m>
                  <m:oMath xmlns:m="http://schemas.openxmlformats.org/officeDocument/2006/math">
                    <m:sSub>
                      <m:sSubPr>
                        <m:ctrlPr>
                          <a:rPr lang="en-US" altLang="zh-CN" sz="2600" i="1">
                            <a:latin typeface="Cambria Math" panose="02040503050406030204" pitchFamily="18" charset="0"/>
                            <a:ea typeface="微软雅黑" panose="020B0503020204020204" pitchFamily="34" charset="-122"/>
                          </a:rPr>
                        </m:ctrlPr>
                      </m:sSubPr>
                      <m:e>
                        <m:r>
                          <a:rPr lang="en-US" altLang="zh-CN" sz="2600" b="0" i="1" smtClean="0">
                            <a:latin typeface="Cambria Math" panose="02040503050406030204" pitchFamily="18" charset="0"/>
                            <a:ea typeface="微软雅黑" panose="020B0503020204020204" pitchFamily="34" charset="-122"/>
                          </a:rPr>
                          <m:t>𝐶</m:t>
                        </m:r>
                      </m:e>
                      <m:sub>
                        <m:r>
                          <a:rPr lang="en-US" altLang="zh-CN" sz="2600" b="0" i="1" smtClean="0">
                            <a:latin typeface="Cambria Math" panose="02040503050406030204" pitchFamily="18" charset="0"/>
                            <a:ea typeface="微软雅黑" panose="020B0503020204020204" pitchFamily="34" charset="-122"/>
                          </a:rPr>
                          <m:t>1</m:t>
                        </m:r>
                      </m:sub>
                    </m:sSub>
                  </m:oMath>
                </a14:m>
                <a:r>
                  <a:rPr lang="zh-CN" altLang="en-US" sz="2600" dirty="0">
                    <a:latin typeface="微软雅黑" panose="020B0503020204020204" pitchFamily="34" charset="-122"/>
                    <a:ea typeface="微软雅黑" panose="020B0503020204020204" pitchFamily="34" charset="-122"/>
                  </a:rPr>
                  <a:t>类，</a:t>
                </a:r>
                <a:r>
                  <a:rPr lang="en-US" altLang="zh-CN" sz="2600" dirty="0">
                    <a:ea typeface="微软雅黑" panose="020B0503020204020204" pitchFamily="34" charset="-122"/>
                  </a:rPr>
                  <a:t> </a:t>
                </a:r>
                <a14:m>
                  <m:oMath xmlns:m="http://schemas.openxmlformats.org/officeDocument/2006/math">
                    <m:sSub>
                      <m:sSubPr>
                        <m:ctrlPr>
                          <a:rPr lang="en-US" altLang="zh-CN" sz="2600" i="1">
                            <a:latin typeface="Cambria Math" panose="02040503050406030204" pitchFamily="18" charset="0"/>
                            <a:ea typeface="微软雅黑" panose="020B0503020204020204" pitchFamily="34" charset="-122"/>
                          </a:rPr>
                        </m:ctrlPr>
                      </m:sSubPr>
                      <m:e>
                        <m:r>
                          <a:rPr lang="en-US" altLang="zh-CN" sz="2600" i="1">
                            <a:latin typeface="Cambria Math" panose="02040503050406030204" pitchFamily="18" charset="0"/>
                            <a:ea typeface="微软雅黑" panose="020B0503020204020204" pitchFamily="34" charset="-122"/>
                          </a:rPr>
                          <m:t>𝑁</m:t>
                        </m:r>
                      </m:e>
                      <m:sub>
                        <m:r>
                          <a:rPr lang="en-US" altLang="zh-CN" sz="2600" b="0" i="1" smtClean="0">
                            <a:latin typeface="Cambria Math" panose="02040503050406030204" pitchFamily="18" charset="0"/>
                            <a:ea typeface="微软雅黑" panose="020B0503020204020204" pitchFamily="34" charset="-122"/>
                          </a:rPr>
                          <m:t>2</m:t>
                        </m:r>
                      </m:sub>
                    </m:sSub>
                  </m:oMath>
                </a14:m>
                <a:r>
                  <a:rPr lang="zh-CN" altLang="en-US" sz="2600" dirty="0">
                    <a:latin typeface="微软雅黑" panose="020B0503020204020204" pitchFamily="34" charset="-122"/>
                    <a:ea typeface="微软雅黑" panose="020B0503020204020204" pitchFamily="34" charset="-122"/>
                  </a:rPr>
                  <a:t>个数据是</a:t>
                </a:r>
                <a14:m>
                  <m:oMath xmlns:m="http://schemas.openxmlformats.org/officeDocument/2006/math">
                    <m:sSub>
                      <m:sSubPr>
                        <m:ctrlPr>
                          <a:rPr lang="en-US" altLang="zh-CN" sz="2600" i="1">
                            <a:latin typeface="Cambria Math" panose="02040503050406030204" pitchFamily="18" charset="0"/>
                            <a:ea typeface="微软雅黑" panose="020B0503020204020204" pitchFamily="34" charset="-122"/>
                          </a:rPr>
                        </m:ctrlPr>
                      </m:sSubPr>
                      <m:e>
                        <m:r>
                          <a:rPr lang="en-US" altLang="zh-CN" sz="2600" i="1">
                            <a:latin typeface="Cambria Math" panose="02040503050406030204" pitchFamily="18" charset="0"/>
                            <a:ea typeface="微软雅黑" panose="020B0503020204020204" pitchFamily="34" charset="-122"/>
                          </a:rPr>
                          <m:t>𝐶</m:t>
                        </m:r>
                      </m:e>
                      <m:sub>
                        <m:r>
                          <a:rPr lang="en-US" altLang="zh-CN" sz="2600" b="0" i="1" smtClean="0">
                            <a:latin typeface="Cambria Math" panose="02040503050406030204" pitchFamily="18" charset="0"/>
                            <a:ea typeface="微软雅黑" panose="020B0503020204020204" pitchFamily="34" charset="-122"/>
                          </a:rPr>
                          <m:t>2</m:t>
                        </m:r>
                      </m:sub>
                    </m:sSub>
                  </m:oMath>
                </a14:m>
                <a:r>
                  <a:rPr lang="zh-CN" altLang="en-US" sz="2600" dirty="0">
                    <a:latin typeface="微软雅黑" panose="020B0503020204020204" pitchFamily="34" charset="-122"/>
                    <a:ea typeface="微软雅黑" panose="020B0503020204020204" pitchFamily="34" charset="-122"/>
                  </a:rPr>
                  <a:t>类。</a:t>
                </a:r>
              </a:p>
              <a:p>
                <a:r>
                  <a:rPr lang="zh-CN" altLang="en-US" sz="2600" dirty="0">
                    <a:latin typeface="微软雅黑" panose="020B0503020204020204" pitchFamily="34" charset="-122"/>
                    <a:ea typeface="微软雅黑" panose="020B0503020204020204" pitchFamily="34" charset="-122"/>
                  </a:rPr>
                  <a:t>用来区分二分类的直线（投影函数）为：</a:t>
                </a:r>
                <a:endParaRPr lang="en-US" altLang="zh-CN" sz="2600" dirty="0">
                  <a:latin typeface="微软雅黑" panose="020B0503020204020204" pitchFamily="34" charset="-122"/>
                  <a:ea typeface="微软雅黑" panose="020B0503020204020204" pitchFamily="34" charset="-122"/>
                </a:endParaRPr>
              </a:p>
              <a:p>
                <a:r>
                  <a:rPr lang="zh-CN" altLang="en-US" sz="2600" dirty="0">
                    <a:latin typeface="微软雅黑" panose="020B0503020204020204" pitchFamily="34" charset="-122"/>
                    <a:ea typeface="微软雅黑" panose="020B0503020204020204" pitchFamily="34" charset="-122"/>
                  </a:rPr>
                  <a:t>类别</a:t>
                </a:r>
                <a:r>
                  <a:rPr lang="en-US" altLang="zh-CN" sz="2600" dirty="0" err="1">
                    <a:latin typeface="微软雅黑" panose="020B0503020204020204" pitchFamily="34" charset="-122"/>
                    <a:ea typeface="微软雅黑" panose="020B0503020204020204" pitchFamily="34" charset="-122"/>
                  </a:rPr>
                  <a:t>i</a:t>
                </a:r>
                <a:r>
                  <a:rPr lang="zh-CN" altLang="en-US" sz="2600" dirty="0">
                    <a:latin typeface="微软雅黑" panose="020B0503020204020204" pitchFamily="34" charset="-122"/>
                    <a:ea typeface="微软雅黑" panose="020B0503020204020204" pitchFamily="34" charset="-122"/>
                  </a:rPr>
                  <a:t>的原始中心点为：</a:t>
                </a:r>
              </a:p>
              <a:p>
                <a:r>
                  <a:rPr lang="zh-CN" altLang="en-US" sz="2600" dirty="0">
                    <a:latin typeface="微软雅黑" panose="020B0503020204020204" pitchFamily="34" charset="-122"/>
                    <a:ea typeface="微软雅黑" panose="020B0503020204020204" pitchFamily="34" charset="-122"/>
                  </a:rPr>
                  <a:t>类别</a:t>
                </a:r>
                <a:r>
                  <a:rPr lang="en-US" altLang="zh-CN" sz="2600" dirty="0" err="1">
                    <a:latin typeface="微软雅黑" panose="020B0503020204020204" pitchFamily="34" charset="-122"/>
                    <a:ea typeface="微软雅黑" panose="020B0503020204020204" pitchFamily="34" charset="-122"/>
                  </a:rPr>
                  <a:t>i</a:t>
                </a:r>
                <a:r>
                  <a:rPr lang="zh-CN" altLang="en-US" sz="2600" dirty="0">
                    <a:latin typeface="微软雅黑" panose="020B0503020204020204" pitchFamily="34" charset="-122"/>
                    <a:ea typeface="微软雅黑" panose="020B0503020204020204" pitchFamily="34" charset="-122"/>
                  </a:rPr>
                  <a:t>投影后的中心点为：</a:t>
                </a:r>
              </a:p>
              <a:p>
                <a:r>
                  <a:rPr lang="zh-CN" altLang="en-US" sz="2600" dirty="0">
                    <a:latin typeface="微软雅黑" panose="020B0503020204020204" pitchFamily="34" charset="-122"/>
                    <a:ea typeface="微软雅黑" panose="020B0503020204020204" pitchFamily="34" charset="-122"/>
                  </a:rPr>
                  <a:t>衡量类别</a:t>
                </a:r>
                <a:r>
                  <a:rPr lang="en-US" altLang="zh-CN" sz="2600" dirty="0" err="1">
                    <a:latin typeface="微软雅黑" panose="020B0503020204020204" pitchFamily="34" charset="-122"/>
                    <a:ea typeface="微软雅黑" panose="020B0503020204020204" pitchFamily="34" charset="-122"/>
                  </a:rPr>
                  <a:t>i</a:t>
                </a:r>
                <a:r>
                  <a:rPr lang="zh-CN" altLang="en-US" sz="2600" dirty="0">
                    <a:latin typeface="微软雅黑" panose="020B0503020204020204" pitchFamily="34" charset="-122"/>
                    <a:ea typeface="微软雅黑" panose="020B0503020204020204" pitchFamily="34" charset="-122"/>
                  </a:rPr>
                  <a:t>投影后，类别点之间的分散程度（方差）为：</a:t>
                </a:r>
                <a:endParaRPr lang="en-US" altLang="zh-CN" sz="2600" dirty="0">
                  <a:latin typeface="微软雅黑" panose="020B0503020204020204" pitchFamily="34" charset="-122"/>
                  <a:ea typeface="微软雅黑" panose="020B0503020204020204" pitchFamily="34" charset="-122"/>
                </a:endParaRPr>
              </a:p>
              <a:p>
                <a:endParaRPr kumimoji="1" lang="zh-CN" altLang="en-US" dirty="0"/>
              </a:p>
            </p:txBody>
          </p:sp>
        </mc:Choice>
        <mc:Fallback xmlns="">
          <p:sp>
            <p:nvSpPr>
              <p:cNvPr id="3" name="内容占位符 2">
                <a:extLst>
                  <a:ext uri="{FF2B5EF4-FFF2-40B4-BE49-F238E27FC236}">
                    <a16:creationId xmlns:a16="http://schemas.microsoft.com/office/drawing/2014/main" id="{33BE5F49-FAD4-364B-B9FB-E818B22D3582}"/>
                  </a:ext>
                </a:extLst>
              </p:cNvPr>
              <p:cNvSpPr>
                <a:spLocks noGrp="1" noRot="1" noChangeAspect="1" noMove="1" noResize="1" noEditPoints="1" noAdjustHandles="1" noChangeArrowheads="1" noChangeShapeType="1" noTextEdit="1"/>
              </p:cNvSpPr>
              <p:nvPr>
                <p:ph idx="1"/>
              </p:nvPr>
            </p:nvSpPr>
            <p:spPr>
              <a:blipFill>
                <a:blip r:embed="rId2"/>
                <a:stretch>
                  <a:fillRect l="-1286" t="-2035" r="-643"/>
                </a:stretch>
              </a:blipFill>
            </p:spPr>
            <p:txBody>
              <a:bodyPr/>
              <a:lstStyle/>
              <a:p>
                <a:r>
                  <a:rPr lang="zh-CN" altLang="en-US">
                    <a:noFill/>
                  </a:rPr>
                  <a:t> </a:t>
                </a:r>
              </a:p>
            </p:txBody>
          </p:sp>
        </mc:Fallback>
      </mc:AlternateContent>
      <p:pic>
        <p:nvPicPr>
          <p:cNvPr id="23" name="Picture 2" descr="C:\Users\baolian\Desktop\201101081455471885.png">
            <a:extLst>
              <a:ext uri="{FF2B5EF4-FFF2-40B4-BE49-F238E27FC236}">
                <a16:creationId xmlns:a16="http://schemas.microsoft.com/office/drawing/2014/main" id="{C1DCB12F-701C-F244-85C1-870C5277E3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2971800"/>
            <a:ext cx="1306230" cy="497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4">
            <a:extLst>
              <a:ext uri="{FF2B5EF4-FFF2-40B4-BE49-F238E27FC236}">
                <a16:creationId xmlns:a16="http://schemas.microsoft.com/office/drawing/2014/main" id="{E24BF2D2-C8FB-1143-830E-15CE6D1A67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0655" y="3469411"/>
            <a:ext cx="990600" cy="51399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a:extLst>
              <a:ext uri="{FF2B5EF4-FFF2-40B4-BE49-F238E27FC236}">
                <a16:creationId xmlns:a16="http://schemas.microsoft.com/office/drawing/2014/main" id="{02FE14DC-B415-EA4C-AA2B-1E53CE5B67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998475"/>
            <a:ext cx="1355315" cy="529218"/>
          </a:xfrm>
          <a:prstGeom prst="rect">
            <a:avLst/>
          </a:prstGeom>
          <a:noFill/>
          <a:extLst>
            <a:ext uri="{909E8E84-426E-40DD-AFC4-6F175D3DCCD1}">
              <a14:hiddenFill xmlns:a14="http://schemas.microsoft.com/office/drawing/2010/main">
                <a:solidFill>
                  <a:srgbClr val="FFFFFF"/>
                </a:solidFill>
              </a14:hiddenFill>
            </a:ext>
          </a:extLst>
        </p:spPr>
      </p:pic>
      <p:pic>
        <p:nvPicPr>
          <p:cNvPr id="26" name="图片 25">
            <a:extLst>
              <a:ext uri="{FF2B5EF4-FFF2-40B4-BE49-F238E27FC236}">
                <a16:creationId xmlns:a16="http://schemas.microsoft.com/office/drawing/2014/main" id="{89E41434-53A4-D24F-9D55-C854502E1308}"/>
              </a:ext>
            </a:extLst>
          </p:cNvPr>
          <p:cNvPicPr>
            <a:picLocks noChangeAspect="1"/>
          </p:cNvPicPr>
          <p:nvPr/>
        </p:nvPicPr>
        <p:blipFill>
          <a:blip r:embed="rId6"/>
          <a:stretch>
            <a:fillRect/>
          </a:stretch>
        </p:blipFill>
        <p:spPr>
          <a:xfrm>
            <a:off x="1600200" y="4876800"/>
            <a:ext cx="2590800" cy="510862"/>
          </a:xfrm>
          <a:prstGeom prst="rect">
            <a:avLst/>
          </a:prstGeom>
        </p:spPr>
      </p:pic>
    </p:spTree>
    <p:extLst>
      <p:ext uri="{BB962C8B-B14F-4D97-AF65-F5344CB8AC3E}">
        <p14:creationId xmlns:p14="http://schemas.microsoft.com/office/powerpoint/2010/main" val="5495797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2712A8-E51E-9545-AA9A-2D46CDE2D1D0}"/>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算法</a:t>
            </a:r>
            <a:endParaRPr kumimoji="1" lang="zh-CN" altLang="en-US" dirty="0"/>
          </a:p>
        </p:txBody>
      </p:sp>
      <p:pic>
        <p:nvPicPr>
          <p:cNvPr id="4" name="Content Placeholder 3" descr="C:\Users\baolian\Desktop\2011102014251376.png">
            <a:extLst>
              <a:ext uri="{FF2B5EF4-FFF2-40B4-BE49-F238E27FC236}">
                <a16:creationId xmlns:a16="http://schemas.microsoft.com/office/drawing/2014/main" id="{2AADB952-91E2-CB4D-8056-BFCF741121A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2450"/>
          <a:stretch/>
        </p:blipFill>
        <p:spPr bwMode="auto">
          <a:xfrm>
            <a:off x="1975582" y="1828800"/>
            <a:ext cx="5192835" cy="3463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24254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2712A8-E51E-9545-AA9A-2D46CDE2D1D0}"/>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算法</a:t>
            </a:r>
            <a:endParaRPr kumimoji="1" lang="zh-CN" altLang="en-US" dirty="0"/>
          </a:p>
        </p:txBody>
      </p:sp>
      <p:sp>
        <p:nvSpPr>
          <p:cNvPr id="3" name="内容占位符 2">
            <a:extLst>
              <a:ext uri="{FF2B5EF4-FFF2-40B4-BE49-F238E27FC236}">
                <a16:creationId xmlns:a16="http://schemas.microsoft.com/office/drawing/2014/main" id="{33BE5F49-FAD4-364B-B9FB-E818B22D3582}"/>
              </a:ext>
            </a:extLst>
          </p:cNvPr>
          <p:cNvSpPr>
            <a:spLocks noGrp="1"/>
          </p:cNvSpPr>
          <p:nvPr>
            <p:ph idx="1"/>
          </p:nvPr>
        </p:nvSpPr>
        <p:spPr/>
        <p:txBody>
          <a:bodyPr/>
          <a:lstStyle/>
          <a:p>
            <a:pPr lvl="0" algn="just">
              <a:lnSpc>
                <a:spcPct val="120000"/>
              </a:lnSpc>
              <a:defRPr/>
            </a:pPr>
            <a:r>
              <a:rPr lang="zh-CN" altLang="en-US" sz="2600" dirty="0">
                <a:latin typeface="微软雅黑" panose="020B0503020204020204" pitchFamily="34" charset="-122"/>
                <a:ea typeface="微软雅黑" panose="020B0503020204020204" pitchFamily="34" charset="-122"/>
              </a:rPr>
              <a:t>目标：最大的类间距离和最小的类内距离</a:t>
            </a:r>
            <a:endParaRPr lang="en-US" altLang="zh-CN" sz="2600" dirty="0">
              <a:latin typeface="微软雅黑" panose="020B0503020204020204" pitchFamily="34" charset="-122"/>
              <a:ea typeface="微软雅黑" panose="020B0503020204020204" pitchFamily="34" charset="-122"/>
            </a:endParaRPr>
          </a:p>
          <a:p>
            <a:pPr algn="just">
              <a:lnSpc>
                <a:spcPct val="120000"/>
              </a:lnSpc>
              <a:defRPr/>
            </a:pPr>
            <a:r>
              <a:rPr lang="zh-CN" altLang="en-US" sz="2600" dirty="0">
                <a:latin typeface="微软雅黑" panose="020B0503020204020204" pitchFamily="34" charset="-122"/>
                <a:ea typeface="微软雅黑" panose="020B0503020204020204" pitchFamily="34" charset="-122"/>
              </a:rPr>
              <a:t>则有优化函数：</a:t>
            </a:r>
          </a:p>
          <a:p>
            <a:pPr lvl="0" algn="just">
              <a:lnSpc>
                <a:spcPct val="120000"/>
              </a:lnSpc>
              <a:defRPr/>
            </a:pPr>
            <a:r>
              <a:rPr lang="zh-CN" altLang="en-US" sz="2600" b="1" dirty="0">
                <a:latin typeface="微软雅黑" panose="020B0503020204020204" pitchFamily="34" charset="-122"/>
                <a:ea typeface="微软雅黑" panose="020B0503020204020204" pitchFamily="34" charset="-122"/>
              </a:rPr>
              <a:t>分母</a:t>
            </a:r>
            <a:r>
              <a:rPr lang="zh-CN" altLang="en-US" sz="2600" dirty="0">
                <a:latin typeface="微软雅黑" panose="020B0503020204020204" pitchFamily="34" charset="-122"/>
                <a:ea typeface="微软雅黑" panose="020B0503020204020204" pitchFamily="34" charset="-122"/>
              </a:rPr>
              <a:t>表示每一个类别内的方差之和，方差越小表示一个类别内的点越集中。（最小的类内距离）</a:t>
            </a:r>
          </a:p>
          <a:p>
            <a:pPr algn="just">
              <a:lnSpc>
                <a:spcPct val="120000"/>
              </a:lnSpc>
              <a:defRPr/>
            </a:pPr>
            <a:r>
              <a:rPr lang="zh-CN" altLang="en-US" sz="2600" b="1" dirty="0">
                <a:latin typeface="微软雅黑" panose="020B0503020204020204" pitchFamily="34" charset="-122"/>
                <a:ea typeface="微软雅黑" panose="020B0503020204020204" pitchFamily="34" charset="-122"/>
              </a:rPr>
              <a:t>分子</a:t>
            </a:r>
            <a:r>
              <a:rPr lang="zh-CN" altLang="en-US" sz="2600" dirty="0">
                <a:latin typeface="微软雅黑" panose="020B0503020204020204" pitchFamily="34" charset="-122"/>
                <a:ea typeface="微软雅黑" panose="020B0503020204020204" pitchFamily="34" charset="-122"/>
              </a:rPr>
              <a:t>为两个类别各自的中心点的距离的平方，值越大表示两个类别越远。（最大的类间距离）</a:t>
            </a:r>
          </a:p>
          <a:p>
            <a:endParaRPr kumimoji="1" lang="zh-CN" altLang="en-US" dirty="0"/>
          </a:p>
        </p:txBody>
      </p:sp>
      <p:pic>
        <p:nvPicPr>
          <p:cNvPr id="4" name="Picture 6" descr="C:\Users\baolian\Desktop\201101081455484785.png">
            <a:extLst>
              <a:ext uri="{FF2B5EF4-FFF2-40B4-BE49-F238E27FC236}">
                <a16:creationId xmlns:a16="http://schemas.microsoft.com/office/drawing/2014/main" id="{A6FDFD4B-7791-3247-801E-4FFB51603C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973" y="2438400"/>
            <a:ext cx="1336027" cy="61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08724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2712A8-E51E-9545-AA9A-2D46CDE2D1D0}"/>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算法</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3BE5F49-FAD4-364B-B9FB-E818B22D3582}"/>
                  </a:ext>
                </a:extLst>
              </p:cNvPr>
              <p:cNvSpPr>
                <a:spLocks noGrp="1"/>
              </p:cNvSpPr>
              <p:nvPr>
                <p:ph idx="1"/>
              </p:nvPr>
            </p:nvSpPr>
            <p:spPr/>
            <p:txBody>
              <a:bodyPr/>
              <a:lstStyle/>
              <a:p>
                <a:pPr algn="just">
                  <a:lnSpc>
                    <a:spcPct val="120000"/>
                  </a:lnSpc>
                  <a:defRPr/>
                </a:pPr>
                <a:r>
                  <a:rPr lang="zh-CN" altLang="en-US" sz="2600" dirty="0">
                    <a:latin typeface="微软雅黑" panose="020B0503020204020204" pitchFamily="34" charset="-122"/>
                    <a:ea typeface="微软雅黑" panose="020B0503020204020204" pitchFamily="34" charset="-122"/>
                  </a:rPr>
                  <a:t>定义计算</a:t>
                </a:r>
                <a14:m>
                  <m:oMath xmlns:m="http://schemas.openxmlformats.org/officeDocument/2006/math">
                    <m:r>
                      <a:rPr lang="zh-CN" altLang="en-US" sz="2600">
                        <a:latin typeface="Cambria Math" panose="02040503050406030204" pitchFamily="18" charset="0"/>
                        <a:ea typeface="微软雅黑" panose="020B0503020204020204" pitchFamily="34" charset="-122"/>
                      </a:rPr>
                      <m:t>各类别分散程度的</m:t>
                    </m:r>
                    <m:sSub>
                      <m:sSubPr>
                        <m:ctrlPr>
                          <a:rPr lang="en-US" altLang="zh-CN" sz="2600" i="1">
                            <a:latin typeface="Cambria Math" panose="02040503050406030204" pitchFamily="18" charset="0"/>
                            <a:ea typeface="微软雅黑" panose="020B0503020204020204" pitchFamily="34" charset="-122"/>
                          </a:rPr>
                        </m:ctrlPr>
                      </m:sSubPr>
                      <m:e>
                        <m:r>
                          <a:rPr lang="en-US" altLang="zh-CN" sz="2600">
                            <a:latin typeface="Cambria Math" panose="02040503050406030204" pitchFamily="18" charset="0"/>
                            <a:ea typeface="微软雅黑" panose="020B0503020204020204" pitchFamily="34" charset="-122"/>
                          </a:rPr>
                          <m:t>𝑆</m:t>
                        </m:r>
                      </m:e>
                      <m:sub>
                        <m:r>
                          <a:rPr lang="en-US" altLang="zh-CN" sz="2600">
                            <a:latin typeface="Cambria Math" panose="02040503050406030204" pitchFamily="18" charset="0"/>
                            <a:ea typeface="微软雅黑" panose="020B0503020204020204" pitchFamily="34" charset="-122"/>
                          </a:rPr>
                          <m:t>𝑖</m:t>
                        </m:r>
                      </m:sub>
                    </m:sSub>
                  </m:oMath>
                </a14:m>
                <a:r>
                  <a:rPr lang="zh-CN" altLang="en-US" sz="2600" dirty="0">
                    <a:latin typeface="微软雅黑" panose="020B0503020204020204" pitchFamily="34" charset="-122"/>
                    <a:ea typeface="微软雅黑" panose="020B0503020204020204" pitchFamily="34" charset="-122"/>
                  </a:rPr>
                  <a:t>：</a:t>
                </a:r>
              </a:p>
              <a:p>
                <a:pPr algn="just">
                  <a:lnSpc>
                    <a:spcPct val="120000"/>
                  </a:lnSpc>
                  <a:defRPr/>
                </a:pPr>
                <a:r>
                  <a:rPr lang="zh-CN" altLang="en-US" sz="2600" dirty="0">
                    <a:latin typeface="微软雅黑" panose="020B0503020204020204" pitchFamily="34" charset="-122"/>
                    <a:ea typeface="微软雅黑" panose="020B0503020204020204" pitchFamily="34" charset="-122"/>
                  </a:rPr>
                  <a:t>则</a:t>
                </a:r>
                <a:r>
                  <a:rPr lang="en-US" altLang="zh-CN" sz="2600" dirty="0">
                    <a:latin typeface="微软雅黑" panose="020B0503020204020204" pitchFamily="34" charset="-122"/>
                    <a:ea typeface="微软雅黑" panose="020B0503020204020204" pitchFamily="34" charset="-122"/>
                  </a:rPr>
                  <a:t>J(w)</a:t>
                </a:r>
                <a:r>
                  <a:rPr lang="zh-CN" altLang="en-US" sz="2600" dirty="0">
                    <a:latin typeface="微软雅黑" panose="020B0503020204020204" pitchFamily="34" charset="-122"/>
                    <a:ea typeface="微软雅黑" panose="020B0503020204020204" pitchFamily="34" charset="-122"/>
                  </a:rPr>
                  <a:t>分母化为：</a:t>
                </a:r>
                <a:endParaRPr lang="en-US" altLang="zh-CN" sz="2600" dirty="0">
                  <a:latin typeface="微软雅黑" panose="020B0503020204020204" pitchFamily="34" charset="-122"/>
                  <a:ea typeface="微软雅黑" panose="020B0503020204020204" pitchFamily="34" charset="-122"/>
                </a:endParaRPr>
              </a:p>
              <a:p>
                <a:pPr marL="0" indent="0" algn="just">
                  <a:lnSpc>
                    <a:spcPct val="120000"/>
                  </a:lnSpc>
                  <a:buNone/>
                  <a:defRPr/>
                </a:pPr>
                <a:r>
                  <a:rPr lang="zh-CN" altLang="en-US" sz="2600" dirty="0">
                    <a:latin typeface="微软雅黑" panose="020B0503020204020204" pitchFamily="34" charset="-122"/>
                    <a:ea typeface="微软雅黑" panose="020B0503020204020204" pitchFamily="34" charset="-122"/>
                  </a:rPr>
                  <a:t> </a:t>
                </a:r>
                <a:endParaRPr lang="en-US" altLang="zh-CN" sz="2600" dirty="0">
                  <a:latin typeface="微软雅黑" panose="020B0503020204020204" pitchFamily="34" charset="-122"/>
                  <a:ea typeface="微软雅黑" panose="020B0503020204020204" pitchFamily="34" charset="-122"/>
                </a:endParaRPr>
              </a:p>
              <a:p>
                <a:pPr algn="just">
                  <a:lnSpc>
                    <a:spcPct val="120000"/>
                  </a:lnSpc>
                  <a:defRPr/>
                </a:pPr>
                <a:endParaRPr lang="en-US" altLang="zh-CN" sz="2600" dirty="0">
                  <a:latin typeface="微软雅黑" panose="020B0503020204020204" pitchFamily="34" charset="-122"/>
                  <a:ea typeface="微软雅黑" panose="020B0503020204020204" pitchFamily="34" charset="-122"/>
                </a:endParaRPr>
              </a:p>
              <a:p>
                <a:pPr algn="just">
                  <a:lnSpc>
                    <a:spcPct val="120000"/>
                  </a:lnSpc>
                  <a:defRPr/>
                </a:pPr>
                <a:r>
                  <a:rPr lang="zh-CN" altLang="en-US" sz="2600" dirty="0">
                    <a:latin typeface="微软雅黑" panose="020B0503020204020204" pitchFamily="34" charset="-122"/>
                    <a:ea typeface="微软雅黑" panose="020B0503020204020204" pitchFamily="34" charset="-122"/>
                  </a:rPr>
                  <a:t>称</a:t>
                </a:r>
                <a14:m>
                  <m:oMath xmlns:m="http://schemas.openxmlformats.org/officeDocument/2006/math">
                    <m:sSub>
                      <m:sSubPr>
                        <m:ctrlPr>
                          <a:rPr lang="en-US" altLang="zh-CN" sz="2600" i="1">
                            <a:latin typeface="Cambria Math" panose="02040503050406030204" pitchFamily="18" charset="0"/>
                            <a:ea typeface="微软雅黑" panose="020B0503020204020204" pitchFamily="34" charset="-122"/>
                          </a:rPr>
                        </m:ctrlPr>
                      </m:sSubPr>
                      <m:e>
                        <m:r>
                          <a:rPr lang="en-US" altLang="zh-CN" sz="2600">
                            <a:latin typeface="Cambria Math" panose="02040503050406030204" pitchFamily="18" charset="0"/>
                            <a:ea typeface="微软雅黑" panose="020B0503020204020204" pitchFamily="34" charset="-122"/>
                          </a:rPr>
                          <m:t>𝑆</m:t>
                        </m:r>
                      </m:e>
                      <m:sub>
                        <m:r>
                          <a:rPr lang="en-US" altLang="zh-CN" sz="2600">
                            <a:latin typeface="Cambria Math" panose="02040503050406030204" pitchFamily="18" charset="0"/>
                            <a:ea typeface="微软雅黑" panose="020B0503020204020204" pitchFamily="34" charset="-122"/>
                          </a:rPr>
                          <m:t>𝑤</m:t>
                        </m:r>
                      </m:sub>
                    </m:sSub>
                    <m:r>
                      <a:rPr lang="zh-CN" altLang="en-US" sz="2600">
                        <a:latin typeface="Cambria Math" panose="02040503050406030204" pitchFamily="18" charset="0"/>
                        <a:ea typeface="微软雅黑" panose="020B0503020204020204" pitchFamily="34" charset="-122"/>
                      </a:rPr>
                      <m:t>为</m:t>
                    </m:r>
                  </m:oMath>
                </a14:m>
                <a:r>
                  <a:rPr lang="zh-CN" altLang="en-US" sz="2600" b="1" dirty="0">
                    <a:latin typeface="微软雅黑" panose="020B0503020204020204" pitchFamily="34" charset="-122"/>
                    <a:ea typeface="微软雅黑" panose="020B0503020204020204" pitchFamily="34" charset="-122"/>
                  </a:rPr>
                  <a:t>类内散度矩阵：</a:t>
                </a:r>
                <a14:m>
                  <m:oMath xmlns:m="http://schemas.openxmlformats.org/officeDocument/2006/math">
                    <m:sSub>
                      <m:sSubPr>
                        <m:ctrlPr>
                          <a:rPr lang="en-US" altLang="zh-CN" sz="2600" i="1">
                            <a:latin typeface="Cambria Math" panose="02040503050406030204" pitchFamily="18" charset="0"/>
                            <a:ea typeface="微软雅黑" panose="020B0503020204020204" pitchFamily="34" charset="-122"/>
                          </a:rPr>
                        </m:ctrlPr>
                      </m:sSubPr>
                      <m:e>
                        <m:r>
                          <a:rPr lang="en-US" altLang="zh-CN" sz="2600">
                            <a:latin typeface="Cambria Math" panose="02040503050406030204" pitchFamily="18" charset="0"/>
                            <a:ea typeface="微软雅黑" panose="020B0503020204020204" pitchFamily="34" charset="-122"/>
                          </a:rPr>
                          <m:t>𝑆</m:t>
                        </m:r>
                      </m:e>
                      <m:sub>
                        <m:r>
                          <a:rPr lang="en-US" altLang="zh-CN" sz="2600">
                            <a:latin typeface="Cambria Math" panose="02040503050406030204" pitchFamily="18" charset="0"/>
                            <a:ea typeface="微软雅黑" panose="020B0503020204020204" pitchFamily="34" charset="-122"/>
                          </a:rPr>
                          <m:t>𝑤</m:t>
                        </m:r>
                      </m:sub>
                    </m:sSub>
                    <m:r>
                      <a:rPr lang="en-US" altLang="zh-CN" sz="2600">
                        <a:latin typeface="Cambria Math" panose="02040503050406030204" pitchFamily="18" charset="0"/>
                        <a:ea typeface="微软雅黑" panose="020B0503020204020204" pitchFamily="34" charset="-122"/>
                      </a:rPr>
                      <m:t>=</m:t>
                    </m:r>
                    <m:sSub>
                      <m:sSubPr>
                        <m:ctrlPr>
                          <a:rPr lang="en-US" altLang="zh-CN" sz="2600" i="1">
                            <a:latin typeface="Cambria Math" panose="02040503050406030204" pitchFamily="18" charset="0"/>
                            <a:ea typeface="微软雅黑" panose="020B0503020204020204" pitchFamily="34" charset="-122"/>
                          </a:rPr>
                        </m:ctrlPr>
                      </m:sSubPr>
                      <m:e>
                        <m:r>
                          <a:rPr lang="en-US" altLang="zh-CN" sz="2600">
                            <a:latin typeface="Cambria Math" panose="02040503050406030204" pitchFamily="18" charset="0"/>
                            <a:ea typeface="微软雅黑" panose="020B0503020204020204" pitchFamily="34" charset="-122"/>
                          </a:rPr>
                          <m:t>𝑆</m:t>
                        </m:r>
                      </m:e>
                      <m:sub>
                        <m:r>
                          <a:rPr lang="en-US" altLang="zh-CN" sz="2600">
                            <a:latin typeface="Cambria Math" panose="02040503050406030204" pitchFamily="18" charset="0"/>
                            <a:ea typeface="微软雅黑" panose="020B0503020204020204" pitchFamily="34" charset="-122"/>
                          </a:rPr>
                          <m:t>1</m:t>
                        </m:r>
                      </m:sub>
                    </m:sSub>
                    <m:r>
                      <a:rPr lang="en-US" altLang="zh-CN" sz="2600">
                        <a:latin typeface="Cambria Math" panose="02040503050406030204" pitchFamily="18" charset="0"/>
                        <a:ea typeface="微软雅黑" panose="020B0503020204020204" pitchFamily="34" charset="-122"/>
                      </a:rPr>
                      <m:t>+</m:t>
                    </m:r>
                    <m:sSub>
                      <m:sSubPr>
                        <m:ctrlPr>
                          <a:rPr lang="en-US" altLang="zh-CN" sz="2600" i="1">
                            <a:latin typeface="Cambria Math" panose="02040503050406030204" pitchFamily="18" charset="0"/>
                            <a:ea typeface="微软雅黑" panose="020B0503020204020204" pitchFamily="34" charset="-122"/>
                          </a:rPr>
                        </m:ctrlPr>
                      </m:sSubPr>
                      <m:e>
                        <m:r>
                          <a:rPr lang="en-US" altLang="zh-CN" sz="2600">
                            <a:latin typeface="Cambria Math" panose="02040503050406030204" pitchFamily="18" charset="0"/>
                            <a:ea typeface="微软雅黑" panose="020B0503020204020204" pitchFamily="34" charset="-122"/>
                          </a:rPr>
                          <m:t>𝑆</m:t>
                        </m:r>
                      </m:e>
                      <m:sub>
                        <m:r>
                          <a:rPr lang="en-US" altLang="zh-CN" sz="2600">
                            <a:latin typeface="Cambria Math" panose="02040503050406030204" pitchFamily="18" charset="0"/>
                            <a:ea typeface="微软雅黑" panose="020B0503020204020204" pitchFamily="34" charset="-122"/>
                          </a:rPr>
                          <m:t>2</m:t>
                        </m:r>
                      </m:sub>
                    </m:sSub>
                  </m:oMath>
                </a14:m>
                <a:endParaRPr lang="zh-CN" altLang="en-US" sz="2600" dirty="0">
                  <a:latin typeface="微软雅黑" panose="020B0503020204020204" pitchFamily="34" charset="-122"/>
                  <a:ea typeface="微软雅黑" panose="020B0503020204020204" pitchFamily="34" charset="-122"/>
                </a:endParaRPr>
              </a:p>
              <a:p>
                <a:endParaRPr kumimoji="1" lang="zh-CN" altLang="en-US" dirty="0"/>
              </a:p>
            </p:txBody>
          </p:sp>
        </mc:Choice>
        <mc:Fallback xmlns="">
          <p:sp>
            <p:nvSpPr>
              <p:cNvPr id="3" name="内容占位符 2">
                <a:extLst>
                  <a:ext uri="{FF2B5EF4-FFF2-40B4-BE49-F238E27FC236}">
                    <a16:creationId xmlns:a16="http://schemas.microsoft.com/office/drawing/2014/main" id="{33BE5F49-FAD4-364B-B9FB-E818B22D3582}"/>
                  </a:ext>
                </a:extLst>
              </p:cNvPr>
              <p:cNvSpPr>
                <a:spLocks noGrp="1" noRot="1" noChangeAspect="1" noMove="1" noResize="1" noEditPoints="1" noAdjustHandles="1" noChangeArrowheads="1" noChangeShapeType="1" noTextEdit="1"/>
              </p:cNvSpPr>
              <p:nvPr>
                <p:ph idx="1"/>
              </p:nvPr>
            </p:nvSpPr>
            <p:spPr>
              <a:blipFill>
                <a:blip r:embed="rId2"/>
                <a:stretch>
                  <a:fillRect l="-1286" t="-291"/>
                </a:stretch>
              </a:blipFill>
            </p:spPr>
            <p:txBody>
              <a:bodyPr/>
              <a:lstStyle/>
              <a:p>
                <a:r>
                  <a:rPr lang="zh-CN" altLang="en-US">
                    <a:noFill/>
                  </a:rPr>
                  <a:t> </a:t>
                </a:r>
              </a:p>
            </p:txBody>
          </p:sp>
        </mc:Fallback>
      </mc:AlternateContent>
      <p:pic>
        <p:nvPicPr>
          <p:cNvPr id="4" name="Picture 2" descr="C:\Users\baolian\Desktop\201101081455498656.png">
            <a:extLst>
              <a:ext uri="{FF2B5EF4-FFF2-40B4-BE49-F238E27FC236}">
                <a16:creationId xmlns:a16="http://schemas.microsoft.com/office/drawing/2014/main" id="{C7D401CF-3234-2C44-A9A8-B85DB75E91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1849071"/>
            <a:ext cx="2133600" cy="543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1FB4CCDD-FFA3-364F-B213-F984D17CBF1B}"/>
              </a:ext>
            </a:extLst>
          </p:cNvPr>
          <p:cNvPicPr>
            <a:picLocks noChangeAspect="1"/>
          </p:cNvPicPr>
          <p:nvPr/>
        </p:nvPicPr>
        <p:blipFill>
          <a:blip r:embed="rId4"/>
          <a:stretch>
            <a:fillRect/>
          </a:stretch>
        </p:blipFill>
        <p:spPr>
          <a:xfrm>
            <a:off x="993058" y="3116207"/>
            <a:ext cx="7236542" cy="510065"/>
          </a:xfrm>
          <a:prstGeom prst="rect">
            <a:avLst/>
          </a:prstGeom>
        </p:spPr>
      </p:pic>
      <p:pic>
        <p:nvPicPr>
          <p:cNvPr id="6" name="Picture 4" descr="C:\Users\baolian\Desktop\201101081455507161.png">
            <a:extLst>
              <a:ext uri="{FF2B5EF4-FFF2-40B4-BE49-F238E27FC236}">
                <a16:creationId xmlns:a16="http://schemas.microsoft.com/office/drawing/2014/main" id="{AC5253A0-A65A-B64E-A1A8-693B220015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3058" y="3761208"/>
            <a:ext cx="3886200" cy="519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9366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8CD62379-AB38-380A-FFAB-74640E50EAEF}"/>
              </a:ext>
            </a:extLst>
          </p:cNvPr>
          <p:cNvSpPr txBox="1">
            <a:spLocks/>
          </p:cNvSpPr>
          <p:nvPr/>
        </p:nvSpPr>
        <p:spPr>
          <a:xfrm>
            <a:off x="762000" y="939184"/>
            <a:ext cx="2820526" cy="5668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US" sz="3600" b="1" spc="-5" dirty="0">
                <a:latin typeface="Arial" panose="020B0604020202020204"/>
                <a:cs typeface="Arial" panose="020B0604020202020204"/>
              </a:rPr>
              <a:t>Outline</a:t>
            </a:r>
          </a:p>
        </p:txBody>
      </p:sp>
      <p:sp>
        <p:nvSpPr>
          <p:cNvPr id="8" name="object 3">
            <a:extLst>
              <a:ext uri="{FF2B5EF4-FFF2-40B4-BE49-F238E27FC236}">
                <a16:creationId xmlns:a16="http://schemas.microsoft.com/office/drawing/2014/main" id="{B7843327-A204-43F4-CBE8-74561CC46DFB}"/>
              </a:ext>
            </a:extLst>
          </p:cNvPr>
          <p:cNvSpPr txBox="1"/>
          <p:nvPr/>
        </p:nvSpPr>
        <p:spPr>
          <a:xfrm>
            <a:off x="762000" y="1567561"/>
            <a:ext cx="8127031" cy="3637534"/>
          </a:xfrm>
          <a:prstGeom prst="rect">
            <a:avLst/>
          </a:prstGeom>
        </p:spPr>
        <p:txBody>
          <a:bodyPr vert="horz" wrap="square" lIns="0" tIns="99695" rIns="0" bIns="0" rtlCol="0">
            <a:spAutoFit/>
          </a:bodyPr>
          <a:lstStyle/>
          <a:p>
            <a:pPr marL="12700">
              <a:spcBef>
                <a:spcPts val="785"/>
              </a:spcBef>
              <a:buSzPct val="75000"/>
              <a:tabLst>
                <a:tab pos="355600" algn="l"/>
              </a:tabLst>
            </a:pPr>
            <a:endParaRPr lang="en-US" altLang="zh-CN" sz="2800" b="1" spc="-5" dirty="0">
              <a:solidFill>
                <a:srgbClr val="003366"/>
              </a:solidFill>
              <a:latin typeface="Arial" panose="020B0604020202020204"/>
              <a:cs typeface="Arial" panose="020B0604020202020204"/>
            </a:endParaRPr>
          </a:p>
          <a:p>
            <a:pPr marL="12700">
              <a:spcBef>
                <a:spcPts val="785"/>
              </a:spcBef>
              <a:buSzPct val="75000"/>
              <a:tabLst>
                <a:tab pos="355600" algn="l"/>
              </a:tabLst>
            </a:pPr>
            <a:r>
              <a:rPr lang="en-US" altLang="zh-CN" sz="2800" b="1" spc="-5" dirty="0">
                <a:solidFill>
                  <a:schemeClr val="bg2">
                    <a:lumMod val="75000"/>
                  </a:schemeClr>
                </a:solidFill>
                <a:latin typeface="Arial" panose="020B0604020202020204"/>
                <a:cs typeface="Arial" panose="020B0604020202020204"/>
              </a:rPr>
              <a:t>1.</a:t>
            </a:r>
            <a:r>
              <a:rPr lang="zh-CN" altLang="en-US" sz="2800" b="1" spc="-5" dirty="0">
                <a:solidFill>
                  <a:schemeClr val="bg2">
                    <a:lumMod val="75000"/>
                  </a:schemeClr>
                </a:solidFill>
                <a:latin typeface="Arial" panose="020B0604020202020204"/>
                <a:cs typeface="Arial" panose="020B0604020202020204"/>
              </a:rPr>
              <a:t> </a:t>
            </a:r>
            <a:r>
              <a:rPr lang="en-US" altLang="zh-CN" sz="2800" b="1" spc="-5" dirty="0">
                <a:solidFill>
                  <a:schemeClr val="bg2">
                    <a:lumMod val="75000"/>
                  </a:schemeClr>
                </a:solidFill>
                <a:latin typeface="Arial" panose="020B0604020202020204"/>
                <a:cs typeface="Arial" panose="020B0604020202020204"/>
              </a:rPr>
              <a:t>Introduction</a:t>
            </a:r>
          </a:p>
          <a:p>
            <a:pPr marL="355600" indent="-342900">
              <a:lnSpc>
                <a:spcPct val="100000"/>
              </a:lnSpc>
              <a:spcBef>
                <a:spcPts val="785"/>
              </a:spcBef>
              <a:buSzPct val="75000"/>
              <a:buFont typeface="Wingdings" panose="05000000000000000000"/>
              <a:buChar char=""/>
              <a:tabLst>
                <a:tab pos="355600" algn="l"/>
              </a:tabLst>
            </a:pPr>
            <a:endParaRPr lang="en-US" altLang="zh-CN" sz="2800" b="1" spc="-5" dirty="0">
              <a:latin typeface="华文新魏" panose="02010800040101010101" pitchFamily="2" charset="-122"/>
              <a:ea typeface="华文新魏" panose="02010800040101010101" pitchFamily="2" charset="-122"/>
              <a:cs typeface="Arial" panose="020B0604020202020204"/>
            </a:endParaRPr>
          </a:p>
          <a:p>
            <a:pPr marL="12700">
              <a:lnSpc>
                <a:spcPct val="100000"/>
              </a:lnSpc>
              <a:spcBef>
                <a:spcPts val="785"/>
              </a:spcBef>
              <a:buSzPct val="75000"/>
              <a:tabLst>
                <a:tab pos="355600" algn="l"/>
              </a:tabLst>
            </a:pPr>
            <a:r>
              <a:rPr lang="en-US" altLang="zh-CN" sz="2800" b="1" spc="-5" dirty="0">
                <a:solidFill>
                  <a:srgbClr val="003366"/>
                </a:solidFill>
                <a:latin typeface="华文新魏" panose="02010800040101010101" pitchFamily="2" charset="-122"/>
                <a:ea typeface="华文新魏" panose="02010800040101010101" pitchFamily="2" charset="-122"/>
                <a:cs typeface="Arial" panose="020B0604020202020204"/>
              </a:rPr>
              <a:t>2.</a:t>
            </a:r>
            <a:r>
              <a:rPr lang="zh-CN" altLang="en-US" sz="2800" b="1" spc="-5" dirty="0">
                <a:solidFill>
                  <a:srgbClr val="003366"/>
                </a:solidFill>
                <a:latin typeface="华文新魏" panose="02010800040101010101" pitchFamily="2" charset="-122"/>
                <a:ea typeface="华文新魏" panose="02010800040101010101" pitchFamily="2" charset="-122"/>
                <a:cs typeface="Arial" panose="020B0604020202020204"/>
              </a:rPr>
              <a:t> </a:t>
            </a:r>
            <a:r>
              <a:rPr lang="en-US" altLang="zh-CN" sz="2800" b="1" spc="-5" dirty="0">
                <a:solidFill>
                  <a:srgbClr val="003366"/>
                </a:solidFill>
                <a:latin typeface="Arial" panose="020B0604020202020204"/>
                <a:cs typeface="Arial" panose="020B0604020202020204"/>
              </a:rPr>
              <a:t>Face Detection Algorithm  </a:t>
            </a:r>
            <a:endParaRPr lang="en-US" altLang="zh-CN" sz="2800" b="1" spc="-5" dirty="0">
              <a:latin typeface="华文新魏" panose="02010800040101010101" pitchFamily="2" charset="-122"/>
              <a:ea typeface="华文新魏" panose="02010800040101010101" pitchFamily="2" charset="-122"/>
              <a:cs typeface="Arial" panose="020B0604020202020204"/>
            </a:endParaRPr>
          </a:p>
          <a:p>
            <a:pPr marL="720090" lvl="0" indent="-457200" defTabSz="914400" fontAlgn="base">
              <a:lnSpc>
                <a:spcPct val="150000"/>
              </a:lnSpc>
              <a:spcBef>
                <a:spcPct val="0"/>
              </a:spcBef>
              <a:spcAft>
                <a:spcPct val="0"/>
              </a:spcAft>
              <a:buFont typeface="Wingdings" panose="05000000000000000000" pitchFamily="2" charset="2"/>
              <a:buChar char="Ø"/>
              <a:defRPr/>
            </a:pPr>
            <a:r>
              <a:rPr lang="en-US" altLang="zh-CN" sz="2400" i="1" spc="-5" dirty="0">
                <a:solidFill>
                  <a:srgbClr val="003366"/>
                </a:solidFill>
                <a:latin typeface="Arial" panose="020B0604020202020204"/>
                <a:cs typeface="Arial" panose="020B0604020202020204"/>
              </a:rPr>
              <a:t>PCA (Eigen Face)</a:t>
            </a:r>
          </a:p>
          <a:p>
            <a:pPr marL="720090" lvl="0" indent="-457200" defTabSz="914400" fontAlgn="base">
              <a:lnSpc>
                <a:spcPct val="150000"/>
              </a:lnSpc>
              <a:spcBef>
                <a:spcPct val="0"/>
              </a:spcBef>
              <a:spcAft>
                <a:spcPct val="0"/>
              </a:spcAft>
              <a:buFont typeface="Wingdings" panose="05000000000000000000" pitchFamily="2" charset="2"/>
              <a:buChar char="Ø"/>
              <a:defRPr/>
            </a:pPr>
            <a:r>
              <a:rPr lang="en-US" altLang="zh-CN" sz="2400" i="1" spc="-5" dirty="0">
                <a:solidFill>
                  <a:srgbClr val="003366"/>
                </a:solidFill>
                <a:latin typeface="Arial" panose="020B0604020202020204"/>
                <a:cs typeface="Arial" panose="020B0604020202020204"/>
              </a:rPr>
              <a:t>LDA (Fisher Face)</a:t>
            </a:r>
            <a:endParaRPr lang="zh-CN" altLang="en-US" sz="2400" dirty="0">
              <a:solidFill>
                <a:srgbClr val="000000"/>
              </a:solidFill>
              <a:latin typeface="华文新魏" panose="02010800040101010101" pitchFamily="2" charset="-122"/>
              <a:ea typeface="华文新魏" panose="02010800040101010101" pitchFamily="2" charset="-122"/>
            </a:endParaRPr>
          </a:p>
          <a:p>
            <a:pPr marL="355600" indent="-342900">
              <a:lnSpc>
                <a:spcPct val="100000"/>
              </a:lnSpc>
              <a:spcBef>
                <a:spcPts val="670"/>
              </a:spcBef>
              <a:buSzPct val="75000"/>
              <a:buFont typeface="Wingdings" panose="05000000000000000000"/>
              <a:buChar char=""/>
              <a:tabLst>
                <a:tab pos="355600" algn="l"/>
              </a:tabLst>
            </a:pPr>
            <a:endParaRPr sz="2000" b="1" dirty="0">
              <a:latin typeface="Arial" panose="020B0604020202020204"/>
              <a:cs typeface="Arial" panose="020B0604020202020204"/>
            </a:endParaRPr>
          </a:p>
        </p:txBody>
      </p:sp>
      <p:graphicFrame>
        <p:nvGraphicFramePr>
          <p:cNvPr id="9" name="表格 2">
            <a:extLst>
              <a:ext uri="{FF2B5EF4-FFF2-40B4-BE49-F238E27FC236}">
                <a16:creationId xmlns:a16="http://schemas.microsoft.com/office/drawing/2014/main" id="{22BAEBA4-C149-330F-8291-99CA5E6C2D8A}"/>
              </a:ext>
            </a:extLst>
          </p:cNvPr>
          <p:cNvGraphicFramePr>
            <a:graphicFrameLocks noGrp="1"/>
          </p:cNvGraphicFramePr>
          <p:nvPr>
            <p:extLst>
              <p:ext uri="{D42A27DB-BD31-4B8C-83A1-F6EECF244321}">
                <p14:modId xmlns:p14="http://schemas.microsoft.com/office/powerpoint/2010/main" val="1126315067"/>
              </p:ext>
            </p:extLst>
          </p:nvPr>
        </p:nvGraphicFramePr>
        <p:xfrm>
          <a:off x="342844" y="4954817"/>
          <a:ext cx="8546188" cy="822960"/>
        </p:xfrm>
        <a:graphic>
          <a:graphicData uri="http://schemas.openxmlformats.org/drawingml/2006/table">
            <a:tbl>
              <a:tblPr/>
              <a:tblGrid>
                <a:gridCol w="8546188">
                  <a:extLst>
                    <a:ext uri="{9D8B030D-6E8A-4147-A177-3AD203B41FA5}">
                      <a16:colId xmlns:a16="http://schemas.microsoft.com/office/drawing/2014/main" val="1350307155"/>
                    </a:ext>
                  </a:extLst>
                </a:gridCol>
              </a:tblGrid>
              <a:tr h="671244">
                <a:tc>
                  <a:txBody>
                    <a:bodyPr/>
                    <a:lstStyle/>
                    <a:p>
                      <a:pPr algn="just" fontAlgn="ctr" latinLnBrk="0"/>
                      <a:r>
                        <a:rPr lang="en-US" sz="1600" dirty="0" err="1">
                          <a:solidFill>
                            <a:srgbClr val="000000"/>
                          </a:solidFill>
                          <a:effectLst/>
                          <a:latin typeface="Arial" panose="020B0604020202020204" pitchFamily="34" charset="0"/>
                          <a:cs typeface="Arial" panose="020B0604020202020204" pitchFamily="34" charset="0"/>
                        </a:rPr>
                        <a:t>Belhumeur</a:t>
                      </a:r>
                      <a:r>
                        <a:rPr lang="en-US" sz="1600" dirty="0">
                          <a:solidFill>
                            <a:srgbClr val="000000"/>
                          </a:solidFill>
                          <a:effectLst/>
                          <a:latin typeface="Arial" panose="020B0604020202020204" pitchFamily="34" charset="0"/>
                          <a:cs typeface="Arial" panose="020B0604020202020204" pitchFamily="34" charset="0"/>
                        </a:rPr>
                        <a:t> P N, </a:t>
                      </a:r>
                      <a:r>
                        <a:rPr lang="en-US" sz="1600" dirty="0" err="1">
                          <a:solidFill>
                            <a:srgbClr val="000000"/>
                          </a:solidFill>
                          <a:effectLst/>
                          <a:latin typeface="Arial" panose="020B0604020202020204" pitchFamily="34" charset="0"/>
                          <a:cs typeface="Arial" panose="020B0604020202020204" pitchFamily="34" charset="0"/>
                        </a:rPr>
                        <a:t>Hespanha</a:t>
                      </a:r>
                      <a:r>
                        <a:rPr lang="en-US" sz="1600" dirty="0">
                          <a:solidFill>
                            <a:srgbClr val="000000"/>
                          </a:solidFill>
                          <a:effectLst/>
                          <a:latin typeface="Arial" panose="020B0604020202020204" pitchFamily="34" charset="0"/>
                          <a:cs typeface="Arial" panose="020B0604020202020204" pitchFamily="34" charset="0"/>
                        </a:rPr>
                        <a:t> J P, Kriegman D J. Eigenfaces vs. </a:t>
                      </a:r>
                      <a:r>
                        <a:rPr lang="en-US" sz="1600" dirty="0" err="1">
                          <a:solidFill>
                            <a:srgbClr val="000000"/>
                          </a:solidFill>
                          <a:effectLst/>
                          <a:latin typeface="Arial" panose="020B0604020202020204" pitchFamily="34" charset="0"/>
                          <a:cs typeface="Arial" panose="020B0604020202020204" pitchFamily="34" charset="0"/>
                        </a:rPr>
                        <a:t>Fisherfaces</a:t>
                      </a:r>
                      <a:r>
                        <a:rPr lang="en-US" sz="1600" dirty="0">
                          <a:solidFill>
                            <a:srgbClr val="000000"/>
                          </a:solidFill>
                          <a:effectLst/>
                          <a:latin typeface="Arial" panose="020B0604020202020204" pitchFamily="34" charset="0"/>
                          <a:cs typeface="Arial" panose="020B0604020202020204" pitchFamily="34" charset="0"/>
                        </a:rPr>
                        <a:t>: Recognition using class specific linear projection[J]. IEEE Transactions on Pattern Analysis and Machine Intelligence, 1997, 19(7): 711-720.</a:t>
                      </a:r>
                    </a:p>
                  </a:txBody>
                  <a:tcPr anchor="ctr">
                    <a:lnL>
                      <a:noFill/>
                    </a:lnL>
                    <a:lnR>
                      <a:noFill/>
                    </a:lnR>
                    <a:lnT>
                      <a:noFill/>
                    </a:lnT>
                    <a:lnB>
                      <a:noFill/>
                    </a:lnB>
                  </a:tcPr>
                </a:tc>
                <a:extLst>
                  <a:ext uri="{0D108BD9-81ED-4DB2-BD59-A6C34878D82A}">
                    <a16:rowId xmlns:a16="http://schemas.microsoft.com/office/drawing/2014/main" val="1101295433"/>
                  </a:ext>
                </a:extLst>
              </a:tr>
            </a:tbl>
          </a:graphicData>
        </a:graphic>
      </p:graphicFrame>
    </p:spTree>
    <p:extLst>
      <p:ext uri="{BB962C8B-B14F-4D97-AF65-F5344CB8AC3E}">
        <p14:creationId xmlns:p14="http://schemas.microsoft.com/office/powerpoint/2010/main" val="38529531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2712A8-E51E-9545-AA9A-2D46CDE2D1D0}"/>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算法</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3BE5F49-FAD4-364B-B9FB-E818B22D3582}"/>
                  </a:ext>
                </a:extLst>
              </p:cNvPr>
              <p:cNvSpPr>
                <a:spLocks noGrp="1"/>
              </p:cNvSpPr>
              <p:nvPr>
                <p:ph idx="1"/>
              </p:nvPr>
            </p:nvSpPr>
            <p:spPr/>
            <p:txBody>
              <a:bodyPr/>
              <a:lstStyle/>
              <a:p>
                <a:pPr algn="just">
                  <a:lnSpc>
                    <a:spcPct val="120000"/>
                  </a:lnSpc>
                  <a:defRPr/>
                </a:pPr>
                <a:r>
                  <a:rPr lang="zh-CN" altLang="en-US" sz="2600" dirty="0">
                    <a:latin typeface="微软雅黑" panose="020B0503020204020204" pitchFamily="34" charset="-122"/>
                    <a:ea typeface="微软雅黑" panose="020B0503020204020204" pitchFamily="34" charset="-122"/>
                  </a:rPr>
                  <a:t>则</a:t>
                </a:r>
                <a:r>
                  <a:rPr lang="en-US" altLang="zh-CN" sz="2600" dirty="0">
                    <a:latin typeface="微软雅黑" panose="020B0503020204020204" pitchFamily="34" charset="-122"/>
                    <a:ea typeface="微软雅黑" panose="020B0503020204020204" pitchFamily="34" charset="-122"/>
                  </a:rPr>
                  <a:t>J(w)</a:t>
                </a:r>
                <a:r>
                  <a:rPr lang="zh-CN" altLang="en-US" sz="2600" dirty="0">
                    <a:latin typeface="微软雅黑" panose="020B0503020204020204" pitchFamily="34" charset="-122"/>
                    <a:ea typeface="微软雅黑" panose="020B0503020204020204" pitchFamily="34" charset="-122"/>
                  </a:rPr>
                  <a:t>分子化为： </a:t>
                </a:r>
                <a:endParaRPr lang="en-US" altLang="zh-CN" sz="2600" dirty="0">
                  <a:latin typeface="微软雅黑" panose="020B0503020204020204" pitchFamily="34" charset="-122"/>
                  <a:ea typeface="微软雅黑" panose="020B0503020204020204" pitchFamily="34" charset="-122"/>
                </a:endParaRPr>
              </a:p>
              <a:p>
                <a:pPr algn="just">
                  <a:lnSpc>
                    <a:spcPct val="120000"/>
                  </a:lnSpc>
                  <a:defRPr/>
                </a:pPr>
                <a:r>
                  <a:rPr lang="zh-CN" altLang="en-US" sz="2600" dirty="0">
                    <a:latin typeface="微软雅黑" panose="020B0503020204020204" pitchFamily="34" charset="-122"/>
                    <a:ea typeface="微软雅黑" panose="020B0503020204020204" pitchFamily="34" charset="-122"/>
                  </a:rPr>
                  <a:t>称</a:t>
                </a:r>
                <a14:m>
                  <m:oMath xmlns:m="http://schemas.openxmlformats.org/officeDocument/2006/math">
                    <m:sSub>
                      <m:sSubPr>
                        <m:ctrlPr>
                          <a:rPr lang="en-US" altLang="zh-CN" sz="2600" i="1">
                            <a:latin typeface="Cambria Math" panose="02040503050406030204" pitchFamily="18" charset="0"/>
                            <a:ea typeface="微软雅黑" panose="020B0503020204020204" pitchFamily="34" charset="-122"/>
                          </a:rPr>
                        </m:ctrlPr>
                      </m:sSubPr>
                      <m:e>
                        <m:r>
                          <a:rPr lang="en-US" altLang="zh-CN" sz="2600">
                            <a:latin typeface="Cambria Math" panose="02040503050406030204" pitchFamily="18" charset="0"/>
                            <a:ea typeface="微软雅黑" panose="020B0503020204020204" pitchFamily="34" charset="-122"/>
                          </a:rPr>
                          <m:t>𝑆</m:t>
                        </m:r>
                      </m:e>
                      <m:sub>
                        <m:r>
                          <a:rPr lang="en-US" altLang="zh-CN" sz="2600">
                            <a:latin typeface="Cambria Math" panose="02040503050406030204" pitchFamily="18" charset="0"/>
                            <a:ea typeface="微软雅黑" panose="020B0503020204020204" pitchFamily="34" charset="-122"/>
                          </a:rPr>
                          <m:t>𝐵</m:t>
                        </m:r>
                      </m:sub>
                    </m:sSub>
                    <m:r>
                      <a:rPr lang="zh-CN" altLang="en-US" sz="2600">
                        <a:latin typeface="Cambria Math" panose="02040503050406030204" pitchFamily="18" charset="0"/>
                        <a:ea typeface="微软雅黑" panose="020B0503020204020204" pitchFamily="34" charset="-122"/>
                      </a:rPr>
                      <m:t>为</m:t>
                    </m:r>
                  </m:oMath>
                </a14:m>
                <a:r>
                  <a:rPr lang="zh-CN" altLang="en-US" sz="2600" b="1" dirty="0">
                    <a:latin typeface="微软雅黑" panose="020B0503020204020204" pitchFamily="34" charset="-122"/>
                    <a:ea typeface="微软雅黑" panose="020B0503020204020204" pitchFamily="34" charset="-122"/>
                  </a:rPr>
                  <a:t>类间散度矩阵：</a:t>
                </a:r>
                <a14:m>
                  <m:oMath xmlns:m="http://schemas.openxmlformats.org/officeDocument/2006/math">
                    <m:sSub>
                      <m:sSubPr>
                        <m:ctrlPr>
                          <a:rPr lang="en-US" altLang="zh-CN" sz="2600" i="1">
                            <a:latin typeface="Cambria Math" panose="02040503050406030204" pitchFamily="18" charset="0"/>
                            <a:ea typeface="微软雅黑" panose="020B0503020204020204" pitchFamily="34" charset="-122"/>
                          </a:rPr>
                        </m:ctrlPr>
                      </m:sSubPr>
                      <m:e>
                        <m:r>
                          <a:rPr lang="en-US" altLang="zh-CN" sz="2600">
                            <a:latin typeface="Cambria Math" panose="02040503050406030204" pitchFamily="18" charset="0"/>
                            <a:ea typeface="微软雅黑" panose="020B0503020204020204" pitchFamily="34" charset="-122"/>
                          </a:rPr>
                          <m:t>𝑆</m:t>
                        </m:r>
                      </m:e>
                      <m:sub>
                        <m:r>
                          <a:rPr lang="en-US" altLang="zh-CN" sz="2600">
                            <a:latin typeface="Cambria Math" panose="02040503050406030204" pitchFamily="18" charset="0"/>
                            <a:ea typeface="微软雅黑" panose="020B0503020204020204" pitchFamily="34" charset="-122"/>
                          </a:rPr>
                          <m:t>𝐵</m:t>
                        </m:r>
                      </m:sub>
                    </m:sSub>
                    <m:r>
                      <a:rPr lang="en-US" altLang="zh-CN" sz="2600">
                        <a:latin typeface="Cambria Math" panose="02040503050406030204" pitchFamily="18" charset="0"/>
                        <a:ea typeface="微软雅黑" panose="020B0503020204020204" pitchFamily="34" charset="-122"/>
                      </a:rPr>
                      <m:t>=</m:t>
                    </m:r>
                    <m:d>
                      <m:dPr>
                        <m:ctrlPr>
                          <a:rPr lang="en-US" altLang="zh-CN" sz="2600" i="1">
                            <a:latin typeface="Cambria Math" panose="02040503050406030204" pitchFamily="18" charset="0"/>
                            <a:ea typeface="微软雅黑" panose="020B0503020204020204" pitchFamily="34" charset="-122"/>
                          </a:rPr>
                        </m:ctrlPr>
                      </m:dPr>
                      <m:e>
                        <m:sSub>
                          <m:sSubPr>
                            <m:ctrlPr>
                              <a:rPr lang="en-US" altLang="zh-CN" sz="2600" i="1">
                                <a:latin typeface="Cambria Math" panose="02040503050406030204" pitchFamily="18" charset="0"/>
                                <a:ea typeface="微软雅黑" panose="020B0503020204020204" pitchFamily="34" charset="-122"/>
                              </a:rPr>
                            </m:ctrlPr>
                          </m:sSubPr>
                          <m:e>
                            <m:r>
                              <a:rPr lang="en-US" altLang="zh-CN" sz="2600">
                                <a:latin typeface="Cambria Math" panose="02040503050406030204" pitchFamily="18" charset="0"/>
                                <a:ea typeface="微软雅黑" panose="020B0503020204020204" pitchFamily="34" charset="-122"/>
                              </a:rPr>
                              <m:t>𝑚</m:t>
                            </m:r>
                          </m:e>
                          <m:sub>
                            <m:r>
                              <a:rPr lang="en-US" altLang="zh-CN" sz="2600">
                                <a:latin typeface="Cambria Math" panose="02040503050406030204" pitchFamily="18" charset="0"/>
                                <a:ea typeface="微软雅黑" panose="020B0503020204020204" pitchFamily="34" charset="-122"/>
                              </a:rPr>
                              <m:t>1</m:t>
                            </m:r>
                          </m:sub>
                        </m:sSub>
                        <m:r>
                          <a:rPr lang="en-US" altLang="zh-CN" sz="2600">
                            <a:latin typeface="Cambria Math" panose="02040503050406030204" pitchFamily="18" charset="0"/>
                            <a:ea typeface="微软雅黑" panose="020B0503020204020204" pitchFamily="34" charset="-122"/>
                          </a:rPr>
                          <m:t>−</m:t>
                        </m:r>
                        <m:sSub>
                          <m:sSubPr>
                            <m:ctrlPr>
                              <a:rPr lang="en-US" altLang="zh-CN" sz="2600" i="1">
                                <a:latin typeface="Cambria Math" panose="02040503050406030204" pitchFamily="18" charset="0"/>
                                <a:ea typeface="微软雅黑" panose="020B0503020204020204" pitchFamily="34" charset="-122"/>
                              </a:rPr>
                            </m:ctrlPr>
                          </m:sSubPr>
                          <m:e>
                            <m:r>
                              <a:rPr lang="en-US" altLang="zh-CN" sz="2600">
                                <a:latin typeface="Cambria Math" panose="02040503050406030204" pitchFamily="18" charset="0"/>
                                <a:ea typeface="微软雅黑" panose="020B0503020204020204" pitchFamily="34" charset="-122"/>
                              </a:rPr>
                              <m:t>𝑚</m:t>
                            </m:r>
                          </m:e>
                          <m:sub>
                            <m:r>
                              <a:rPr lang="en-US" altLang="zh-CN" sz="2600">
                                <a:latin typeface="Cambria Math" panose="02040503050406030204" pitchFamily="18" charset="0"/>
                                <a:ea typeface="微软雅黑" panose="020B0503020204020204" pitchFamily="34" charset="-122"/>
                              </a:rPr>
                              <m:t>2</m:t>
                            </m:r>
                          </m:sub>
                        </m:sSub>
                      </m:e>
                    </m:d>
                    <m:sSup>
                      <m:sSupPr>
                        <m:ctrlPr>
                          <a:rPr lang="en-US" altLang="zh-CN" sz="2600" i="1">
                            <a:latin typeface="Cambria Math" panose="02040503050406030204" pitchFamily="18" charset="0"/>
                            <a:ea typeface="微软雅黑" panose="020B0503020204020204" pitchFamily="34" charset="-122"/>
                          </a:rPr>
                        </m:ctrlPr>
                      </m:sSupPr>
                      <m:e>
                        <m:d>
                          <m:dPr>
                            <m:ctrlPr>
                              <a:rPr lang="en-US" altLang="zh-CN" sz="2600" i="1">
                                <a:latin typeface="Cambria Math" panose="02040503050406030204" pitchFamily="18" charset="0"/>
                                <a:ea typeface="微软雅黑" panose="020B0503020204020204" pitchFamily="34" charset="-122"/>
                              </a:rPr>
                            </m:ctrlPr>
                          </m:dPr>
                          <m:e>
                            <m:sSub>
                              <m:sSubPr>
                                <m:ctrlPr>
                                  <a:rPr lang="en-US" altLang="zh-CN" sz="2600" i="1">
                                    <a:latin typeface="Cambria Math" panose="02040503050406030204" pitchFamily="18" charset="0"/>
                                    <a:ea typeface="微软雅黑" panose="020B0503020204020204" pitchFamily="34" charset="-122"/>
                                  </a:rPr>
                                </m:ctrlPr>
                              </m:sSubPr>
                              <m:e>
                                <m:r>
                                  <a:rPr lang="en-US" altLang="zh-CN" sz="2600">
                                    <a:latin typeface="Cambria Math" panose="02040503050406030204" pitchFamily="18" charset="0"/>
                                    <a:ea typeface="微软雅黑" panose="020B0503020204020204" pitchFamily="34" charset="-122"/>
                                  </a:rPr>
                                  <m:t>𝑚</m:t>
                                </m:r>
                              </m:e>
                              <m:sub>
                                <m:r>
                                  <a:rPr lang="en-US" altLang="zh-CN" sz="2600">
                                    <a:latin typeface="Cambria Math" panose="02040503050406030204" pitchFamily="18" charset="0"/>
                                    <a:ea typeface="微软雅黑" panose="020B0503020204020204" pitchFamily="34" charset="-122"/>
                                  </a:rPr>
                                  <m:t>1</m:t>
                                </m:r>
                              </m:sub>
                            </m:sSub>
                            <m:r>
                              <a:rPr lang="en-US" altLang="zh-CN" sz="2600">
                                <a:latin typeface="Cambria Math" panose="02040503050406030204" pitchFamily="18" charset="0"/>
                                <a:ea typeface="微软雅黑" panose="020B0503020204020204" pitchFamily="34" charset="-122"/>
                              </a:rPr>
                              <m:t>−</m:t>
                            </m:r>
                            <m:sSub>
                              <m:sSubPr>
                                <m:ctrlPr>
                                  <a:rPr lang="en-US" altLang="zh-CN" sz="2600" i="1">
                                    <a:latin typeface="Cambria Math" panose="02040503050406030204" pitchFamily="18" charset="0"/>
                                    <a:ea typeface="微软雅黑" panose="020B0503020204020204" pitchFamily="34" charset="-122"/>
                                  </a:rPr>
                                </m:ctrlPr>
                              </m:sSubPr>
                              <m:e>
                                <m:r>
                                  <a:rPr lang="en-US" altLang="zh-CN" sz="2600">
                                    <a:latin typeface="Cambria Math" panose="02040503050406030204" pitchFamily="18" charset="0"/>
                                    <a:ea typeface="微软雅黑" panose="020B0503020204020204" pitchFamily="34" charset="-122"/>
                                  </a:rPr>
                                  <m:t>𝑚</m:t>
                                </m:r>
                              </m:e>
                              <m:sub>
                                <m:r>
                                  <a:rPr lang="en-US" altLang="zh-CN" sz="2600">
                                    <a:latin typeface="Cambria Math" panose="02040503050406030204" pitchFamily="18" charset="0"/>
                                    <a:ea typeface="微软雅黑" panose="020B0503020204020204" pitchFamily="34" charset="-122"/>
                                  </a:rPr>
                                  <m:t>2</m:t>
                                </m:r>
                              </m:sub>
                            </m:sSub>
                          </m:e>
                        </m:d>
                      </m:e>
                      <m:sup>
                        <m:r>
                          <a:rPr lang="en-US" altLang="zh-CN" sz="2600">
                            <a:latin typeface="Cambria Math" panose="02040503050406030204" pitchFamily="18" charset="0"/>
                            <a:ea typeface="微软雅黑" panose="020B0503020204020204" pitchFamily="34" charset="-122"/>
                          </a:rPr>
                          <m:t>𝑇</m:t>
                        </m:r>
                      </m:sup>
                    </m:sSup>
                  </m:oMath>
                </a14:m>
                <a:endParaRPr lang="zh-CN" altLang="en-US" sz="2600" dirty="0">
                  <a:latin typeface="微软雅黑" panose="020B0503020204020204" pitchFamily="34" charset="-122"/>
                  <a:ea typeface="微软雅黑" panose="020B0503020204020204" pitchFamily="34" charset="-122"/>
                </a:endParaRPr>
              </a:p>
              <a:p>
                <a:pPr algn="just">
                  <a:lnSpc>
                    <a:spcPct val="120000"/>
                  </a:lnSpc>
                  <a:defRPr/>
                </a:pPr>
                <a:r>
                  <a:rPr lang="zh-CN" altLang="en-US" sz="2600" dirty="0">
                    <a:latin typeface="微软雅黑" panose="020B0503020204020204" pitchFamily="34" charset="-122"/>
                    <a:ea typeface="微软雅黑" panose="020B0503020204020204" pitchFamily="34" charset="-122"/>
                  </a:rPr>
                  <a:t>则有优化函数：</a:t>
                </a:r>
              </a:p>
              <a:p>
                <a:endParaRPr kumimoji="1" lang="zh-CN" altLang="en-US" dirty="0"/>
              </a:p>
            </p:txBody>
          </p:sp>
        </mc:Choice>
        <mc:Fallback xmlns="">
          <p:sp>
            <p:nvSpPr>
              <p:cNvPr id="3" name="内容占位符 2">
                <a:extLst>
                  <a:ext uri="{FF2B5EF4-FFF2-40B4-BE49-F238E27FC236}">
                    <a16:creationId xmlns:a16="http://schemas.microsoft.com/office/drawing/2014/main" id="{33BE5F49-FAD4-364B-B9FB-E818B22D3582}"/>
                  </a:ext>
                </a:extLst>
              </p:cNvPr>
              <p:cNvSpPr>
                <a:spLocks noGrp="1" noRot="1" noChangeAspect="1" noMove="1" noResize="1" noEditPoints="1" noAdjustHandles="1" noChangeArrowheads="1" noChangeShapeType="1" noTextEdit="1"/>
              </p:cNvSpPr>
              <p:nvPr>
                <p:ph idx="1"/>
              </p:nvPr>
            </p:nvSpPr>
            <p:spPr>
              <a:blipFill>
                <a:blip r:embed="rId2"/>
                <a:stretch>
                  <a:fillRect l="-1286" t="-291"/>
                </a:stretch>
              </a:blipFill>
            </p:spPr>
            <p:txBody>
              <a:bodyPr/>
              <a:lstStyle/>
              <a:p>
                <a:r>
                  <a:rPr lang="zh-CN" altLang="en-US">
                    <a:noFill/>
                  </a:rPr>
                  <a:t> </a:t>
                </a:r>
              </a:p>
            </p:txBody>
          </p:sp>
        </mc:Fallback>
      </mc:AlternateContent>
      <p:pic>
        <p:nvPicPr>
          <p:cNvPr id="4" name="Picture 3" descr="C:\Users\baolian\Desktop\201101081455508524.png">
            <a:extLst>
              <a:ext uri="{FF2B5EF4-FFF2-40B4-BE49-F238E27FC236}">
                <a16:creationId xmlns:a16="http://schemas.microsoft.com/office/drawing/2014/main" id="{3299AAE5-9C0D-F945-AAAB-451B13CC29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1825625"/>
            <a:ext cx="4554212" cy="487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a:extLst>
              <a:ext uri="{FF2B5EF4-FFF2-40B4-BE49-F238E27FC236}">
                <a16:creationId xmlns:a16="http://schemas.microsoft.com/office/drawing/2014/main" id="{65F9DAC8-ACF0-3847-90BE-DBF3F0023E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3666478"/>
            <a:ext cx="2115812" cy="852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7934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2712A8-E51E-9545-AA9A-2D46CDE2D1D0}"/>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算法</a:t>
            </a:r>
            <a:endParaRPr kumimoji="1" lang="zh-CN" altLang="en-US" dirty="0"/>
          </a:p>
        </p:txBody>
      </p:sp>
      <p:sp>
        <p:nvSpPr>
          <p:cNvPr id="3" name="内容占位符 2">
            <a:extLst>
              <a:ext uri="{FF2B5EF4-FFF2-40B4-BE49-F238E27FC236}">
                <a16:creationId xmlns:a16="http://schemas.microsoft.com/office/drawing/2014/main" id="{33BE5F49-FAD4-364B-B9FB-E818B22D3582}"/>
              </a:ext>
            </a:extLst>
          </p:cNvPr>
          <p:cNvSpPr>
            <a:spLocks noGrp="1"/>
          </p:cNvSpPr>
          <p:nvPr>
            <p:ph idx="1"/>
          </p:nvPr>
        </p:nvSpPr>
        <p:spPr>
          <a:xfrm>
            <a:off x="620276" y="1858282"/>
            <a:ext cx="7886700" cy="4351338"/>
          </a:xfrm>
        </p:spPr>
        <p:txBody>
          <a:bodyPr/>
          <a:lstStyle/>
          <a:p>
            <a:endParaRPr kumimoji="1" lang="en-US" altLang="zh-CN" dirty="0"/>
          </a:p>
          <a:p>
            <a:pPr marL="0" indent="0">
              <a:buNone/>
            </a:pPr>
            <a:endParaRPr kumimoji="1" lang="en-US" altLang="zh-CN" dirty="0"/>
          </a:p>
          <a:p>
            <a:pPr algn="just">
              <a:lnSpc>
                <a:spcPct val="120000"/>
              </a:lnSpc>
              <a:defRPr/>
            </a:pPr>
            <a:r>
              <a:rPr lang="zh-CN" altLang="en-US" sz="2600" dirty="0">
                <a:latin typeface="微软雅黑" panose="020B0503020204020204" pitchFamily="34" charset="-122"/>
                <a:ea typeface="微软雅黑" panose="020B0503020204020204" pitchFamily="34" charset="-122"/>
              </a:rPr>
              <a:t>由拉格朗日乘子法：</a:t>
            </a:r>
          </a:p>
          <a:p>
            <a:endParaRPr kumimoji="1" lang="en-US" altLang="zh-CN" dirty="0"/>
          </a:p>
          <a:p>
            <a:endParaRPr kumimoji="1" lang="zh-CN" altLang="en-US" dirty="0"/>
          </a:p>
        </p:txBody>
      </p:sp>
      <p:pic>
        <p:nvPicPr>
          <p:cNvPr id="4" name="Picture 2">
            <a:extLst>
              <a:ext uri="{FF2B5EF4-FFF2-40B4-BE49-F238E27FC236}">
                <a16:creationId xmlns:a16="http://schemas.microsoft.com/office/drawing/2014/main" id="{2BEFEFD3-84C8-2C49-AD24-BE080DB81E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825625"/>
            <a:ext cx="1981200" cy="798181"/>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1B0632AE-4755-A340-B4FF-80B1B2E6FB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3429000"/>
            <a:ext cx="3581400" cy="1657066"/>
          </a:xfrm>
          <a:prstGeom prst="rect">
            <a:avLst/>
          </a:prstGeom>
        </p:spPr>
      </p:pic>
      <p:pic>
        <p:nvPicPr>
          <p:cNvPr id="6" name="图片 5">
            <a:extLst>
              <a:ext uri="{FF2B5EF4-FFF2-40B4-BE49-F238E27FC236}">
                <a16:creationId xmlns:a16="http://schemas.microsoft.com/office/drawing/2014/main" id="{E12F999F-16BC-9D48-A76E-CDE2C5333A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4200" y="5086066"/>
            <a:ext cx="2316145" cy="465298"/>
          </a:xfrm>
          <a:prstGeom prst="rect">
            <a:avLst/>
          </a:prstGeom>
        </p:spPr>
      </p:pic>
    </p:spTree>
    <p:extLst>
      <p:ext uri="{BB962C8B-B14F-4D97-AF65-F5344CB8AC3E}">
        <p14:creationId xmlns:p14="http://schemas.microsoft.com/office/powerpoint/2010/main" val="2971834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2712A8-E51E-9545-AA9A-2D46CDE2D1D0}"/>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算法</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3BE5F49-FAD4-364B-B9FB-E818B22D3582}"/>
                  </a:ext>
                </a:extLst>
              </p:cNvPr>
              <p:cNvSpPr>
                <a:spLocks noGrp="1"/>
              </p:cNvSpPr>
              <p:nvPr>
                <p:ph idx="1"/>
              </p:nvPr>
            </p:nvSpPr>
            <p:spPr>
              <a:xfrm>
                <a:off x="628650" y="1825625"/>
                <a:ext cx="7886700" cy="3889375"/>
              </a:xfrm>
            </p:spPr>
            <p:txBody>
              <a:bodyPr>
                <a:normAutofit/>
              </a:bodyPr>
              <a:lstStyle/>
              <a:p>
                <a:pPr marL="0" lvl="0" indent="0" algn="just">
                  <a:lnSpc>
                    <a:spcPct val="120000"/>
                  </a:lnSpc>
                  <a:buNone/>
                  <a:defRPr/>
                </a:pPr>
                <a:r>
                  <a:rPr lang="zh-CN" altLang="en-US" sz="2600" dirty="0">
                    <a:latin typeface="微软雅黑" panose="020B0503020204020204" pitchFamily="34" charset="-122"/>
                    <a:ea typeface="微软雅黑" panose="020B0503020204020204" pitchFamily="34" charset="-122"/>
                  </a:rPr>
                  <a:t>因为</a:t>
                </a:r>
                <a:endParaRPr lang="en-US" altLang="zh-CN" dirty="0">
                  <a:solidFill>
                    <a:prstClr val="black"/>
                  </a:solidFill>
                  <a:latin typeface="微软雅黑" panose="020B0503020204020204" pitchFamily="34" charset="-122"/>
                  <a:ea typeface="微软雅黑" panose="020B0503020204020204" pitchFamily="34" charset="-122"/>
                </a:endParaRPr>
              </a:p>
              <a:p>
                <a:pPr marL="0" indent="0" algn="just">
                  <a:lnSpc>
                    <a:spcPct val="120000"/>
                  </a:lnSpc>
                  <a:buNone/>
                  <a:defRPr/>
                </a:pPr>
                <a:r>
                  <a:rPr lang="zh-CN" altLang="en-US" sz="2600" dirty="0">
                    <a:latin typeface="微软雅黑" panose="020B0503020204020204" pitchFamily="34" charset="-122"/>
                    <a:ea typeface="微软雅黑" panose="020B0503020204020204" pitchFamily="34" charset="-122"/>
                  </a:rPr>
                  <a:t>所以</a:t>
                </a:r>
                <a:r>
                  <a:rPr lang="en-US" altLang="zh-CN" sz="2600" dirty="0">
                    <a:latin typeface="微软雅黑" panose="020B0503020204020204" pitchFamily="34" charset="-122"/>
                    <a:ea typeface="微软雅黑" panose="020B0503020204020204" pitchFamily="34" charset="-122"/>
                  </a:rPr>
                  <a:t>w</a:t>
                </a:r>
                <a:r>
                  <a:rPr lang="zh-CN" altLang="en-US" sz="2600" dirty="0">
                    <a:latin typeface="微软雅黑" panose="020B0503020204020204" pitchFamily="34" charset="-122"/>
                    <a:ea typeface="微软雅黑" panose="020B0503020204020204" pitchFamily="34" charset="-122"/>
                  </a:rPr>
                  <a:t>是矩阵</a:t>
                </a:r>
                <a14:m>
                  <m:oMath xmlns:m="http://schemas.openxmlformats.org/officeDocument/2006/math">
                    <m:sSubSup>
                      <m:sSubSupPr>
                        <m:ctrlPr>
                          <a:rPr lang="en-US" altLang="zh-CN" sz="2600" i="1">
                            <a:latin typeface="Cambria Math" panose="02040503050406030204" pitchFamily="18" charset="0"/>
                            <a:ea typeface="微软雅黑" panose="020B0503020204020204" pitchFamily="34" charset="-122"/>
                          </a:rPr>
                        </m:ctrlPr>
                      </m:sSubSupPr>
                      <m:e>
                        <m:r>
                          <a:rPr lang="en-US" altLang="zh-CN" sz="2600">
                            <a:latin typeface="Cambria Math" panose="02040503050406030204" pitchFamily="18" charset="0"/>
                            <a:ea typeface="微软雅黑" panose="020B0503020204020204" pitchFamily="34" charset="-122"/>
                          </a:rPr>
                          <m:t>𝑆</m:t>
                        </m:r>
                      </m:e>
                      <m:sub>
                        <m:r>
                          <a:rPr lang="en-US" altLang="zh-CN" sz="2600">
                            <a:latin typeface="Cambria Math" panose="02040503050406030204" pitchFamily="18" charset="0"/>
                            <a:ea typeface="微软雅黑" panose="020B0503020204020204" pitchFamily="34" charset="-122"/>
                          </a:rPr>
                          <m:t>𝑤</m:t>
                        </m:r>
                      </m:sub>
                      <m:sup>
                        <m:r>
                          <a:rPr lang="en-US" altLang="zh-CN" sz="2600">
                            <a:latin typeface="Cambria Math" panose="02040503050406030204" pitchFamily="18" charset="0"/>
                            <a:ea typeface="微软雅黑" panose="020B0503020204020204" pitchFamily="34" charset="-122"/>
                          </a:rPr>
                          <m:t>−1</m:t>
                        </m:r>
                      </m:sup>
                    </m:sSubSup>
                    <m:sSub>
                      <m:sSubPr>
                        <m:ctrlPr>
                          <a:rPr lang="en-US" altLang="zh-CN" sz="2600" i="1">
                            <a:latin typeface="Cambria Math" panose="02040503050406030204" pitchFamily="18" charset="0"/>
                            <a:ea typeface="微软雅黑" panose="020B0503020204020204" pitchFamily="34" charset="-122"/>
                          </a:rPr>
                        </m:ctrlPr>
                      </m:sSubPr>
                      <m:e>
                        <m:r>
                          <a:rPr lang="en-US" altLang="zh-CN" sz="2600">
                            <a:latin typeface="Cambria Math" panose="02040503050406030204" pitchFamily="18" charset="0"/>
                            <a:ea typeface="微软雅黑" panose="020B0503020204020204" pitchFamily="34" charset="-122"/>
                          </a:rPr>
                          <m:t>𝑆</m:t>
                        </m:r>
                      </m:e>
                      <m:sub>
                        <m:r>
                          <a:rPr lang="en-US" altLang="zh-CN" sz="2600">
                            <a:latin typeface="Cambria Math" panose="02040503050406030204" pitchFamily="18" charset="0"/>
                            <a:ea typeface="微软雅黑" panose="020B0503020204020204" pitchFamily="34" charset="-122"/>
                          </a:rPr>
                          <m:t>𝐵</m:t>
                        </m:r>
                      </m:sub>
                    </m:sSub>
                    <m:r>
                      <a:rPr lang="zh-CN" altLang="en-US" sz="2600">
                        <a:latin typeface="Cambria Math" panose="02040503050406030204" pitchFamily="18" charset="0"/>
                        <a:ea typeface="微软雅黑" panose="020B0503020204020204" pitchFamily="34" charset="-122"/>
                      </a:rPr>
                      <m:t>的</m:t>
                    </m:r>
                  </m:oMath>
                </a14:m>
                <a:r>
                  <a:rPr lang="zh-CN" altLang="en-US" sz="2600" dirty="0">
                    <a:latin typeface="微软雅黑" panose="020B0503020204020204" pitchFamily="34" charset="-122"/>
                    <a:ea typeface="微软雅黑" panose="020B0503020204020204" pitchFamily="34" charset="-122"/>
                  </a:rPr>
                  <a:t>特征向量</a:t>
                </a:r>
              </a:p>
              <a:p>
                <a:pPr marL="0" indent="0" algn="just">
                  <a:lnSpc>
                    <a:spcPct val="120000"/>
                  </a:lnSpc>
                  <a:buNone/>
                  <a:defRPr/>
                </a:pPr>
                <a:r>
                  <a:rPr lang="zh-CN" altLang="en-US" sz="2600" dirty="0">
                    <a:latin typeface="微软雅黑" panose="020B0503020204020204" pitchFamily="34" charset="-122"/>
                    <a:ea typeface="微软雅黑" panose="020B0503020204020204" pitchFamily="34" charset="-122"/>
                  </a:rPr>
                  <a:t>又因为</a:t>
                </a:r>
                <a:endParaRPr lang="en-US" altLang="zh-CN" sz="2600" dirty="0">
                  <a:latin typeface="微软雅黑" panose="020B0503020204020204" pitchFamily="34" charset="-122"/>
                  <a:ea typeface="微软雅黑" panose="020B0503020204020204" pitchFamily="34" charset="-122"/>
                </a:endParaRPr>
              </a:p>
              <a:p>
                <a:pPr marL="0" lvl="0" indent="0" algn="just">
                  <a:lnSpc>
                    <a:spcPct val="120000"/>
                  </a:lnSpc>
                  <a:buNone/>
                  <a:defRPr/>
                </a:pPr>
                <a:r>
                  <a:rPr lang="zh-CN" altLang="en-US" sz="2600" dirty="0">
                    <a:latin typeface="微软雅黑" panose="020B0503020204020204" pitchFamily="34" charset="-122"/>
                    <a:ea typeface="微软雅黑" panose="020B0503020204020204" pitchFamily="34" charset="-122"/>
                  </a:rPr>
                  <a:t>所以 </a:t>
                </a:r>
                <a14:m>
                  <m:oMath xmlns:m="http://schemas.openxmlformats.org/officeDocument/2006/math">
                    <m:sSub>
                      <m:sSubPr>
                        <m:ctrlPr>
                          <a:rPr lang="en-US" altLang="zh-CN" sz="2600" i="1">
                            <a:latin typeface="Cambria Math" panose="02040503050406030204" pitchFamily="18" charset="0"/>
                          </a:rPr>
                        </m:ctrlPr>
                      </m:sSubPr>
                      <m:e>
                        <m:r>
                          <a:rPr lang="en-US" altLang="zh-CN" sz="2600">
                            <a:latin typeface="Cambria Math" panose="02040503050406030204" pitchFamily="18" charset="0"/>
                          </a:rPr>
                          <m:t>𝑆</m:t>
                        </m:r>
                      </m:e>
                      <m:sub>
                        <m:r>
                          <a:rPr lang="en-US" altLang="zh-CN" sz="2600">
                            <a:latin typeface="Cambria Math" panose="02040503050406030204" pitchFamily="18" charset="0"/>
                          </a:rPr>
                          <m:t>𝐵</m:t>
                        </m:r>
                      </m:sub>
                    </m:sSub>
                    <m:r>
                      <a:rPr lang="en-US" altLang="zh-CN" sz="2600">
                        <a:latin typeface="Cambria Math" panose="02040503050406030204" pitchFamily="18" charset="0"/>
                      </a:rPr>
                      <m:t> </m:t>
                    </m:r>
                    <m:r>
                      <a:rPr lang="en-US" altLang="zh-CN" sz="2600">
                        <a:latin typeface="Cambria Math" panose="02040503050406030204" pitchFamily="18" charset="0"/>
                      </a:rPr>
                      <m:t>𝑊</m:t>
                    </m:r>
                    <m:r>
                      <a:rPr lang="en-US" altLang="zh-CN" sz="2600">
                        <a:latin typeface="Cambria Math" panose="02040503050406030204" pitchFamily="18" charset="0"/>
                      </a:rPr>
                      <m:t> =(</m:t>
                    </m:r>
                    <m:sSub>
                      <m:sSubPr>
                        <m:ctrlPr>
                          <a:rPr lang="en-US" altLang="zh-CN" sz="2600" i="1" dirty="0">
                            <a:latin typeface="Cambria Math" panose="02040503050406030204" pitchFamily="18" charset="0"/>
                          </a:rPr>
                        </m:ctrlPr>
                      </m:sSubPr>
                      <m:e>
                        <m:r>
                          <a:rPr lang="en-US" altLang="zh-CN" sz="2600" dirty="0">
                            <a:latin typeface="Cambria Math" panose="02040503050406030204" pitchFamily="18" charset="0"/>
                          </a:rPr>
                          <m:t>𝑚</m:t>
                        </m:r>
                      </m:e>
                      <m:sub>
                        <m:r>
                          <a:rPr lang="en-US" altLang="zh-CN" sz="2600" dirty="0">
                            <a:latin typeface="Cambria Math" panose="02040503050406030204" pitchFamily="18" charset="0"/>
                          </a:rPr>
                          <m:t>1</m:t>
                        </m:r>
                      </m:sub>
                    </m:sSub>
                    <m:r>
                      <a:rPr lang="en-US" altLang="zh-CN" sz="2600" dirty="0">
                        <a:latin typeface="Cambria Math" panose="02040503050406030204" pitchFamily="18" charset="0"/>
                      </a:rPr>
                      <m:t> −</m:t>
                    </m:r>
                    <m:sSub>
                      <m:sSubPr>
                        <m:ctrlPr>
                          <a:rPr lang="en-US" altLang="zh-CN" sz="2600" i="1" dirty="0">
                            <a:latin typeface="Cambria Math" panose="02040503050406030204" pitchFamily="18" charset="0"/>
                          </a:rPr>
                        </m:ctrlPr>
                      </m:sSubPr>
                      <m:e>
                        <m:r>
                          <a:rPr lang="en-US" altLang="zh-CN" sz="2600" dirty="0">
                            <a:latin typeface="Cambria Math" panose="02040503050406030204" pitchFamily="18" charset="0"/>
                          </a:rPr>
                          <m:t>𝑚</m:t>
                        </m:r>
                      </m:e>
                      <m:sub>
                        <m:r>
                          <a:rPr lang="en-US" altLang="zh-CN" sz="2600" dirty="0">
                            <a:latin typeface="Cambria Math" panose="02040503050406030204" pitchFamily="18" charset="0"/>
                          </a:rPr>
                          <m:t>2</m:t>
                        </m:r>
                      </m:sub>
                    </m:sSub>
                    <m:r>
                      <a:rPr lang="en-US" altLang="zh-CN" sz="2600" dirty="0">
                        <a:latin typeface="Cambria Math" panose="02040503050406030204" pitchFamily="18" charset="0"/>
                      </a:rPr>
                      <m:t>)</m:t>
                    </m:r>
                    <m:sSup>
                      <m:sSupPr>
                        <m:ctrlPr>
                          <a:rPr lang="en-US" altLang="zh-CN" sz="2600" i="1" dirty="0">
                            <a:latin typeface="Cambria Math" panose="02040503050406030204" pitchFamily="18" charset="0"/>
                          </a:rPr>
                        </m:ctrlPr>
                      </m:sSupPr>
                      <m:e>
                        <m:r>
                          <a:rPr lang="en-US" altLang="zh-CN" sz="2600" dirty="0">
                            <a:latin typeface="Cambria Math" panose="02040503050406030204" pitchFamily="18" charset="0"/>
                          </a:rPr>
                          <m:t>(</m:t>
                        </m:r>
                        <m:sSub>
                          <m:sSubPr>
                            <m:ctrlPr>
                              <a:rPr lang="en-US" altLang="zh-CN" sz="2600" i="1" dirty="0">
                                <a:latin typeface="Cambria Math" panose="02040503050406030204" pitchFamily="18" charset="0"/>
                              </a:rPr>
                            </m:ctrlPr>
                          </m:sSubPr>
                          <m:e>
                            <m:r>
                              <a:rPr lang="en-US" altLang="zh-CN" sz="2600" dirty="0">
                                <a:latin typeface="Cambria Math" panose="02040503050406030204" pitchFamily="18" charset="0"/>
                              </a:rPr>
                              <m:t>𝑚</m:t>
                            </m:r>
                          </m:e>
                          <m:sub>
                            <m:r>
                              <a:rPr lang="en-US" altLang="zh-CN" sz="2600" dirty="0">
                                <a:latin typeface="Cambria Math" panose="02040503050406030204" pitchFamily="18" charset="0"/>
                              </a:rPr>
                              <m:t>1</m:t>
                            </m:r>
                          </m:sub>
                        </m:sSub>
                        <m:r>
                          <a:rPr lang="en-US" altLang="zh-CN" sz="2600" dirty="0">
                            <a:latin typeface="Cambria Math" panose="02040503050406030204" pitchFamily="18" charset="0"/>
                          </a:rPr>
                          <m:t> −</m:t>
                        </m:r>
                        <m:sSub>
                          <m:sSubPr>
                            <m:ctrlPr>
                              <a:rPr lang="en-US" altLang="zh-CN" sz="2600" i="1" dirty="0">
                                <a:latin typeface="Cambria Math" panose="02040503050406030204" pitchFamily="18" charset="0"/>
                              </a:rPr>
                            </m:ctrlPr>
                          </m:sSubPr>
                          <m:e>
                            <m:r>
                              <a:rPr lang="en-US" altLang="zh-CN" sz="2600" dirty="0">
                                <a:latin typeface="Cambria Math" panose="02040503050406030204" pitchFamily="18" charset="0"/>
                              </a:rPr>
                              <m:t>𝑚</m:t>
                            </m:r>
                          </m:e>
                          <m:sub>
                            <m:r>
                              <a:rPr lang="en-US" altLang="zh-CN" sz="2600" dirty="0">
                                <a:latin typeface="Cambria Math" panose="02040503050406030204" pitchFamily="18" charset="0"/>
                              </a:rPr>
                              <m:t>2</m:t>
                            </m:r>
                          </m:sub>
                        </m:sSub>
                        <m:r>
                          <a:rPr lang="en-US" altLang="zh-CN" sz="2600" dirty="0">
                            <a:latin typeface="Cambria Math" panose="02040503050406030204" pitchFamily="18" charset="0"/>
                          </a:rPr>
                          <m:t>)</m:t>
                        </m:r>
                      </m:e>
                      <m:sup>
                        <m:r>
                          <a:rPr lang="en-US" altLang="zh-CN" sz="2600" dirty="0">
                            <a:latin typeface="Cambria Math" panose="02040503050406030204" pitchFamily="18" charset="0"/>
                          </a:rPr>
                          <m:t>𝑇</m:t>
                        </m:r>
                      </m:sup>
                    </m:sSup>
                    <m:r>
                      <a:rPr lang="en-US" altLang="zh-CN" sz="2600" dirty="0">
                        <a:latin typeface="Cambria Math" panose="02040503050406030204" pitchFamily="18" charset="0"/>
                      </a:rPr>
                      <m:t>𝑊</m:t>
                    </m:r>
                  </m:oMath>
                </a14:m>
                <a:endParaRPr lang="zh-CN" altLang="en-US" sz="2600" dirty="0">
                  <a:latin typeface="微软雅黑" panose="020B0503020204020204" pitchFamily="34" charset="-122"/>
                  <a:ea typeface="微软雅黑" panose="020B0503020204020204" pitchFamily="34" charset="-122"/>
                </a:endParaRPr>
              </a:p>
              <a:p>
                <a:pPr marL="0" indent="0" algn="just">
                  <a:lnSpc>
                    <a:spcPct val="120000"/>
                  </a:lnSpc>
                  <a:buNone/>
                  <a:defRPr/>
                </a:pPr>
                <a:r>
                  <a:rPr lang="zh-CN" altLang="en-US" sz="2600" dirty="0">
                    <a:latin typeface="微软雅黑" panose="020B0503020204020204" pitchFamily="34" charset="-122"/>
                    <a:ea typeface="微软雅黑" panose="020B0503020204020204" pitchFamily="34" charset="-122"/>
                  </a:rPr>
                  <a:t>其中</a:t>
                </a:r>
                <a14:m>
                  <m:oMath xmlns:m="http://schemas.openxmlformats.org/officeDocument/2006/math">
                    <m:r>
                      <a:rPr lang="zh-CN" altLang="en-US" sz="2600">
                        <a:latin typeface="Cambria Math" panose="02040503050406030204" pitchFamily="18" charset="0"/>
                      </a:rPr>
                      <m:t>，</m:t>
                    </m:r>
                    <m:sSup>
                      <m:sSupPr>
                        <m:ctrlPr>
                          <a:rPr lang="en-US" altLang="zh-CN" sz="2600" i="1">
                            <a:latin typeface="Cambria Math" panose="02040503050406030204" pitchFamily="18" charset="0"/>
                          </a:rPr>
                        </m:ctrlPr>
                      </m:sSupPr>
                      <m:e>
                        <m:d>
                          <m:dPr>
                            <m:ctrlPr>
                              <a:rPr lang="en-US" altLang="zh-CN" sz="2600" i="1">
                                <a:latin typeface="Cambria Math" panose="02040503050406030204" pitchFamily="18" charset="0"/>
                              </a:rPr>
                            </m:ctrlPr>
                          </m:dPr>
                          <m:e>
                            <m:sSub>
                              <m:sSubPr>
                                <m:ctrlPr>
                                  <a:rPr lang="en-US" altLang="zh-CN" sz="2600" i="1">
                                    <a:latin typeface="Cambria Math" panose="02040503050406030204" pitchFamily="18" charset="0"/>
                                  </a:rPr>
                                </m:ctrlPr>
                              </m:sSubPr>
                              <m:e>
                                <m:r>
                                  <a:rPr lang="en-US" altLang="zh-CN" sz="2600">
                                    <a:latin typeface="Cambria Math" panose="02040503050406030204" pitchFamily="18" charset="0"/>
                                  </a:rPr>
                                  <m:t>𝑚</m:t>
                                </m:r>
                              </m:e>
                              <m:sub>
                                <m:r>
                                  <a:rPr lang="en-US" altLang="zh-CN" sz="2600">
                                    <a:latin typeface="Cambria Math" panose="02040503050406030204" pitchFamily="18" charset="0"/>
                                  </a:rPr>
                                  <m:t>1</m:t>
                                </m:r>
                              </m:sub>
                            </m:sSub>
                            <m:r>
                              <a:rPr lang="en-US" altLang="zh-CN" sz="2600">
                                <a:latin typeface="Cambria Math" panose="02040503050406030204" pitchFamily="18" charset="0"/>
                              </a:rPr>
                              <m:t>−</m:t>
                            </m:r>
                            <m:sSub>
                              <m:sSubPr>
                                <m:ctrlPr>
                                  <a:rPr lang="en-US" altLang="zh-CN" sz="2600" i="1">
                                    <a:latin typeface="Cambria Math" panose="02040503050406030204" pitchFamily="18" charset="0"/>
                                  </a:rPr>
                                </m:ctrlPr>
                              </m:sSubPr>
                              <m:e>
                                <m:r>
                                  <a:rPr lang="en-US" altLang="zh-CN" sz="2600">
                                    <a:latin typeface="Cambria Math" panose="02040503050406030204" pitchFamily="18" charset="0"/>
                                  </a:rPr>
                                  <m:t>𝑚</m:t>
                                </m:r>
                              </m:e>
                              <m:sub>
                                <m:r>
                                  <a:rPr lang="en-US" altLang="zh-CN" sz="2600">
                                    <a:latin typeface="Cambria Math" panose="02040503050406030204" pitchFamily="18" charset="0"/>
                                  </a:rPr>
                                  <m:t>2</m:t>
                                </m:r>
                              </m:sub>
                            </m:sSub>
                          </m:e>
                        </m:d>
                      </m:e>
                      <m:sup>
                        <m:r>
                          <a:rPr lang="en-US" altLang="zh-CN" sz="2600">
                            <a:latin typeface="Cambria Math" panose="02040503050406030204" pitchFamily="18" charset="0"/>
                          </a:rPr>
                          <m:t>𝑇</m:t>
                        </m:r>
                      </m:sup>
                    </m:sSup>
                    <m:r>
                      <a:rPr lang="en-US" altLang="zh-CN" sz="2600">
                        <a:latin typeface="Cambria Math" panose="02040503050406030204" pitchFamily="18" charset="0"/>
                      </a:rPr>
                      <m:t>𝑊</m:t>
                    </m:r>
                  </m:oMath>
                </a14:m>
                <a:r>
                  <a:rPr lang="zh-CN" altLang="en-US" sz="2600" dirty="0">
                    <a:latin typeface="微软雅黑" panose="020B0503020204020204" pitchFamily="34" charset="-122"/>
                    <a:ea typeface="微软雅黑" panose="020B0503020204020204" pitchFamily="34" charset="-122"/>
                  </a:rPr>
                  <a:t>是一个标量</a:t>
                </a:r>
              </a:p>
              <a:p>
                <a:pPr marL="0" indent="0" algn="just">
                  <a:lnSpc>
                    <a:spcPct val="120000"/>
                  </a:lnSpc>
                  <a:buNone/>
                  <a:defRPr/>
                </a:pPr>
                <a:r>
                  <a:rPr lang="zh-CN" altLang="en-US" sz="2600" dirty="0">
                    <a:latin typeface="微软雅黑" panose="020B0503020204020204" pitchFamily="34" charset="-122"/>
                    <a:ea typeface="微软雅黑" panose="020B0503020204020204" pitchFamily="34" charset="-122"/>
                  </a:rPr>
                  <a:t>所以</a:t>
                </a:r>
                <a14:m>
                  <m:oMath xmlns:m="http://schemas.openxmlformats.org/officeDocument/2006/math">
                    <m:r>
                      <a:rPr lang="zh-CN" altLang="en-US" sz="2600">
                        <a:latin typeface="Cambria Math" panose="02040503050406030204" pitchFamily="18" charset="0"/>
                      </a:rPr>
                      <m:t>，</m:t>
                    </m:r>
                    <m:sSub>
                      <m:sSubPr>
                        <m:ctrlPr>
                          <a:rPr lang="en-US" altLang="zh-CN" sz="2600" i="1">
                            <a:latin typeface="Cambria Math" panose="02040503050406030204" pitchFamily="18" charset="0"/>
                          </a:rPr>
                        </m:ctrlPr>
                      </m:sSubPr>
                      <m:e>
                        <m:r>
                          <a:rPr lang="en-US" altLang="zh-CN" sz="2600">
                            <a:latin typeface="Cambria Math" panose="02040503050406030204" pitchFamily="18" charset="0"/>
                          </a:rPr>
                          <m:t>𝑆</m:t>
                        </m:r>
                      </m:e>
                      <m:sub>
                        <m:r>
                          <a:rPr lang="en-US" altLang="zh-CN" sz="2600">
                            <a:latin typeface="Cambria Math" panose="02040503050406030204" pitchFamily="18" charset="0"/>
                          </a:rPr>
                          <m:t>𝐵</m:t>
                        </m:r>
                      </m:sub>
                    </m:sSub>
                    <m:r>
                      <a:rPr lang="en-US" altLang="zh-CN" sz="2600">
                        <a:latin typeface="Cambria Math" panose="02040503050406030204" pitchFamily="18" charset="0"/>
                      </a:rPr>
                      <m:t> </m:t>
                    </m:r>
                    <m:r>
                      <a:rPr lang="en-US" altLang="zh-CN" sz="2600">
                        <a:latin typeface="Cambria Math" panose="02040503050406030204" pitchFamily="18" charset="0"/>
                      </a:rPr>
                      <m:t>𝑊</m:t>
                    </m:r>
                    <m:r>
                      <a:rPr lang="en-US" altLang="zh-CN" sz="2600">
                        <a:latin typeface="Cambria Math" panose="02040503050406030204" pitchFamily="18" charset="0"/>
                      </a:rPr>
                      <m:t>  </m:t>
                    </m:r>
                    <m:r>
                      <a:rPr lang="zh-CN" altLang="en-US" sz="2600">
                        <a:latin typeface="Cambria Math" panose="02040503050406030204" pitchFamily="18" charset="0"/>
                      </a:rPr>
                      <m:t>与</m:t>
                    </m:r>
                    <m:r>
                      <a:rPr lang="en-US" altLang="zh-CN" sz="2600">
                        <a:latin typeface="Cambria Math" panose="02040503050406030204" pitchFamily="18" charset="0"/>
                      </a:rPr>
                      <m:t>(</m:t>
                    </m:r>
                    <m:sSub>
                      <m:sSubPr>
                        <m:ctrlPr>
                          <a:rPr lang="en-US" altLang="zh-CN" sz="2600" i="1" dirty="0">
                            <a:latin typeface="Cambria Math" panose="02040503050406030204" pitchFamily="18" charset="0"/>
                          </a:rPr>
                        </m:ctrlPr>
                      </m:sSubPr>
                      <m:e>
                        <m:r>
                          <a:rPr lang="en-US" altLang="zh-CN" sz="2600" dirty="0">
                            <a:latin typeface="Cambria Math" panose="02040503050406030204" pitchFamily="18" charset="0"/>
                          </a:rPr>
                          <m:t>𝑚</m:t>
                        </m:r>
                      </m:e>
                      <m:sub>
                        <m:r>
                          <a:rPr lang="en-US" altLang="zh-CN" sz="2600" dirty="0">
                            <a:latin typeface="Cambria Math" panose="02040503050406030204" pitchFamily="18" charset="0"/>
                          </a:rPr>
                          <m:t>1</m:t>
                        </m:r>
                      </m:sub>
                    </m:sSub>
                    <m:r>
                      <a:rPr lang="en-US" altLang="zh-CN" sz="2600" dirty="0">
                        <a:latin typeface="Cambria Math" panose="02040503050406030204" pitchFamily="18" charset="0"/>
                      </a:rPr>
                      <m:t> −</m:t>
                    </m:r>
                    <m:sSub>
                      <m:sSubPr>
                        <m:ctrlPr>
                          <a:rPr lang="en-US" altLang="zh-CN" sz="2600" i="1" dirty="0">
                            <a:latin typeface="Cambria Math" panose="02040503050406030204" pitchFamily="18" charset="0"/>
                          </a:rPr>
                        </m:ctrlPr>
                      </m:sSubPr>
                      <m:e>
                        <m:r>
                          <a:rPr lang="en-US" altLang="zh-CN" sz="2600" dirty="0">
                            <a:latin typeface="Cambria Math" panose="02040503050406030204" pitchFamily="18" charset="0"/>
                          </a:rPr>
                          <m:t>𝑚</m:t>
                        </m:r>
                      </m:e>
                      <m:sub>
                        <m:r>
                          <a:rPr lang="en-US" altLang="zh-CN" sz="2600" dirty="0">
                            <a:latin typeface="Cambria Math" panose="02040503050406030204" pitchFamily="18" charset="0"/>
                          </a:rPr>
                          <m:t>2</m:t>
                        </m:r>
                      </m:sub>
                    </m:sSub>
                    <m:r>
                      <a:rPr lang="en-US" altLang="zh-CN" sz="2600" dirty="0">
                        <a:latin typeface="Cambria Math" panose="02040503050406030204" pitchFamily="18" charset="0"/>
                      </a:rPr>
                      <m:t>)</m:t>
                    </m:r>
                  </m:oMath>
                </a14:m>
                <a:r>
                  <a:rPr lang="zh-CN" altLang="en-US" sz="2600" dirty="0">
                    <a:latin typeface="微软雅黑" panose="020B0503020204020204" pitchFamily="34" charset="-122"/>
                    <a:ea typeface="微软雅黑" panose="020B0503020204020204" pitchFamily="34" charset="-122"/>
                  </a:rPr>
                  <a:t>同方向</a:t>
                </a:r>
              </a:p>
            </p:txBody>
          </p:sp>
        </mc:Choice>
        <mc:Fallback xmlns="">
          <p:sp>
            <p:nvSpPr>
              <p:cNvPr id="3" name="内容占位符 2">
                <a:extLst>
                  <a:ext uri="{FF2B5EF4-FFF2-40B4-BE49-F238E27FC236}">
                    <a16:creationId xmlns:a16="http://schemas.microsoft.com/office/drawing/2014/main" id="{33BE5F49-FAD4-364B-B9FB-E818B22D3582}"/>
                  </a:ext>
                </a:extLst>
              </p:cNvPr>
              <p:cNvSpPr>
                <a:spLocks noGrp="1" noRot="1" noChangeAspect="1" noMove="1" noResize="1" noEditPoints="1" noAdjustHandles="1" noChangeArrowheads="1" noChangeShapeType="1" noTextEdit="1"/>
              </p:cNvSpPr>
              <p:nvPr>
                <p:ph idx="1"/>
              </p:nvPr>
            </p:nvSpPr>
            <p:spPr>
              <a:xfrm>
                <a:off x="628650" y="1825625"/>
                <a:ext cx="7886700" cy="3889375"/>
              </a:xfrm>
              <a:blipFill>
                <a:blip r:embed="rId2"/>
                <a:stretch>
                  <a:fillRect l="-1447" t="-325"/>
                </a:stretch>
              </a:blipFill>
            </p:spPr>
            <p:txBody>
              <a:bodyPr/>
              <a:lstStyle/>
              <a:p>
                <a:r>
                  <a:rPr lang="en-CN">
                    <a:noFill/>
                  </a:rPr>
                  <a:t> </a:t>
                </a:r>
              </a:p>
            </p:txBody>
          </p:sp>
        </mc:Fallback>
      </mc:AlternateContent>
      <p:pic>
        <p:nvPicPr>
          <p:cNvPr id="4" name="图片 3">
            <a:extLst>
              <a:ext uri="{FF2B5EF4-FFF2-40B4-BE49-F238E27FC236}">
                <a16:creationId xmlns:a16="http://schemas.microsoft.com/office/drawing/2014/main" id="{4EB2CB32-0815-464F-B5EA-41661A06DC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1828191"/>
            <a:ext cx="2194922" cy="440945"/>
          </a:xfrm>
          <a:prstGeom prst="rect">
            <a:avLst/>
          </a:prstGeom>
        </p:spPr>
      </p:pic>
      <p:pic>
        <p:nvPicPr>
          <p:cNvPr id="5" name="Picture 3" descr="C:\Users\baolian\Desktop\201101081455508524.png">
            <a:extLst>
              <a:ext uri="{FF2B5EF4-FFF2-40B4-BE49-F238E27FC236}">
                <a16:creationId xmlns:a16="http://schemas.microsoft.com/office/drawing/2014/main" id="{6FB62F9A-E18F-5E49-A5A7-9EB9688D29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1998" y="3085983"/>
            <a:ext cx="4920004" cy="526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90541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2712A8-E51E-9545-AA9A-2D46CDE2D1D0}"/>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算法</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3BE5F49-FAD4-364B-B9FB-E818B22D3582}"/>
                  </a:ext>
                </a:extLst>
              </p:cNvPr>
              <p:cNvSpPr>
                <a:spLocks noGrp="1"/>
              </p:cNvSpPr>
              <p:nvPr>
                <p:ph idx="1"/>
              </p:nvPr>
            </p:nvSpPr>
            <p:spPr/>
            <p:txBody>
              <a:bodyPr/>
              <a:lstStyle/>
              <a:p>
                <a:pPr marL="0" indent="0">
                  <a:buNone/>
                </a:pPr>
                <a:r>
                  <a:rPr lang="zh-CN" altLang="en-US" sz="2600" dirty="0">
                    <a:latin typeface="微软雅黑" panose="020B0503020204020204" pitchFamily="34" charset="-122"/>
                    <a:ea typeface="微软雅黑" panose="020B0503020204020204" pitchFamily="34" charset="-122"/>
                  </a:rPr>
                  <a:t>令</a:t>
                </a:r>
                <a14:m>
                  <m:oMath xmlns:m="http://schemas.openxmlformats.org/officeDocument/2006/math">
                    <m:r>
                      <a:rPr lang="zh-CN" altLang="en-US" sz="2600">
                        <a:latin typeface="Cambria Math" panose="02040503050406030204" pitchFamily="18" charset="0"/>
                        <a:ea typeface="微软雅黑" panose="020B0503020204020204" pitchFamily="34" charset="-122"/>
                      </a:rPr>
                      <m:t>：</m:t>
                    </m:r>
                    <m:sSub>
                      <m:sSubPr>
                        <m:ctrlPr>
                          <a:rPr lang="en-US" altLang="zh-CN" sz="2600" i="1">
                            <a:latin typeface="Cambria Math" panose="02040503050406030204" pitchFamily="18" charset="0"/>
                            <a:ea typeface="微软雅黑" panose="020B0503020204020204" pitchFamily="34" charset="-122"/>
                          </a:rPr>
                        </m:ctrlPr>
                      </m:sSubPr>
                      <m:e>
                        <m:r>
                          <a:rPr lang="en-US" altLang="zh-CN" sz="2600">
                            <a:latin typeface="Cambria Math" panose="02040503050406030204" pitchFamily="18" charset="0"/>
                            <a:ea typeface="微软雅黑" panose="020B0503020204020204" pitchFamily="34" charset="-122"/>
                          </a:rPr>
                          <m:t>𝑆</m:t>
                        </m:r>
                      </m:e>
                      <m:sub>
                        <m:r>
                          <a:rPr lang="en-US" altLang="zh-CN" sz="2600">
                            <a:latin typeface="Cambria Math" panose="02040503050406030204" pitchFamily="18" charset="0"/>
                            <a:ea typeface="微软雅黑" panose="020B0503020204020204" pitchFamily="34" charset="-122"/>
                          </a:rPr>
                          <m:t>𝐵</m:t>
                        </m:r>
                      </m:sub>
                    </m:sSub>
                    <m:r>
                      <a:rPr lang="en-US" altLang="zh-CN" sz="2600">
                        <a:latin typeface="Cambria Math" panose="02040503050406030204" pitchFamily="18" charset="0"/>
                        <a:ea typeface="微软雅黑" panose="020B0503020204020204" pitchFamily="34" charset="-122"/>
                      </a:rPr>
                      <m:t> </m:t>
                    </m:r>
                    <m:r>
                      <a:rPr lang="en-US" altLang="zh-CN" sz="2600">
                        <a:latin typeface="Cambria Math" panose="02040503050406030204" pitchFamily="18" charset="0"/>
                        <a:ea typeface="微软雅黑" panose="020B0503020204020204" pitchFamily="34" charset="-122"/>
                      </a:rPr>
                      <m:t>𝑤</m:t>
                    </m:r>
                    <m:r>
                      <a:rPr lang="en-US" altLang="zh-CN" sz="2600">
                        <a:latin typeface="Cambria Math" panose="02040503050406030204" pitchFamily="18" charset="0"/>
                        <a:ea typeface="微软雅黑" panose="020B0503020204020204" pitchFamily="34" charset="-122"/>
                      </a:rPr>
                      <m:t> = </m:t>
                    </m:r>
                  </m:oMath>
                </a14:m>
                <a:r>
                  <a:rPr lang="en-US" altLang="zh-CN" sz="2600" dirty="0">
                    <a:latin typeface="微软雅黑" panose="020B0503020204020204" pitchFamily="34" charset="-122"/>
                    <a:ea typeface="微软雅黑" panose="020B0503020204020204" pitchFamily="34" charset="-122"/>
                  </a:rPr>
                  <a:t>λ</a:t>
                </a:r>
                <a14:m>
                  <m:oMath xmlns:m="http://schemas.openxmlformats.org/officeDocument/2006/math">
                    <m:d>
                      <m:dPr>
                        <m:ctrlPr>
                          <a:rPr lang="en-US" altLang="zh-CN" sz="2600" i="1">
                            <a:latin typeface="Cambria Math" panose="02040503050406030204" pitchFamily="18" charset="0"/>
                            <a:ea typeface="微软雅黑" panose="020B0503020204020204" pitchFamily="34" charset="-122"/>
                            <a:sym typeface="Symbol" panose="05050102010706020507" pitchFamily="18" charset="2"/>
                          </a:rPr>
                        </m:ctrlPr>
                      </m:dPr>
                      <m:e>
                        <m:sSub>
                          <m:sSubPr>
                            <m:ctrlPr>
                              <a:rPr lang="en-US" altLang="zh-CN" sz="2600" i="1" dirty="0">
                                <a:latin typeface="Cambria Math" panose="02040503050406030204" pitchFamily="18" charset="0"/>
                                <a:ea typeface="微软雅黑" panose="020B0503020204020204" pitchFamily="34" charset="-122"/>
                              </a:rPr>
                            </m:ctrlPr>
                          </m:sSubPr>
                          <m:e>
                            <m:r>
                              <a:rPr lang="en-US" altLang="zh-CN" sz="2600" dirty="0">
                                <a:latin typeface="Cambria Math" panose="02040503050406030204" pitchFamily="18" charset="0"/>
                                <a:ea typeface="微软雅黑" panose="020B0503020204020204" pitchFamily="34" charset="-122"/>
                              </a:rPr>
                              <m:t>𝑚</m:t>
                            </m:r>
                          </m:e>
                          <m:sub>
                            <m:r>
                              <a:rPr lang="en-US" altLang="zh-CN" sz="2600" dirty="0">
                                <a:latin typeface="Cambria Math" panose="02040503050406030204" pitchFamily="18" charset="0"/>
                                <a:ea typeface="微软雅黑" panose="020B0503020204020204" pitchFamily="34" charset="-122"/>
                              </a:rPr>
                              <m:t>1</m:t>
                            </m:r>
                          </m:sub>
                        </m:sSub>
                        <m:r>
                          <a:rPr lang="en-US" altLang="zh-CN" sz="2600" dirty="0">
                            <a:latin typeface="Cambria Math" panose="02040503050406030204" pitchFamily="18" charset="0"/>
                            <a:ea typeface="微软雅黑" panose="020B0503020204020204" pitchFamily="34" charset="-122"/>
                          </a:rPr>
                          <m:t> −</m:t>
                        </m:r>
                        <m:sSub>
                          <m:sSubPr>
                            <m:ctrlPr>
                              <a:rPr lang="en-US" altLang="zh-CN" sz="2600" i="1" dirty="0">
                                <a:latin typeface="Cambria Math" panose="02040503050406030204" pitchFamily="18" charset="0"/>
                                <a:ea typeface="微软雅黑" panose="020B0503020204020204" pitchFamily="34" charset="-122"/>
                              </a:rPr>
                            </m:ctrlPr>
                          </m:sSubPr>
                          <m:e>
                            <m:r>
                              <a:rPr lang="en-US" altLang="zh-CN" sz="2600" dirty="0">
                                <a:latin typeface="Cambria Math" panose="02040503050406030204" pitchFamily="18" charset="0"/>
                                <a:ea typeface="微软雅黑" panose="020B0503020204020204" pitchFamily="34" charset="-122"/>
                              </a:rPr>
                              <m:t>𝑚</m:t>
                            </m:r>
                          </m:e>
                          <m:sub>
                            <m:r>
                              <a:rPr lang="en-US" altLang="zh-CN" sz="2600" dirty="0">
                                <a:latin typeface="Cambria Math" panose="02040503050406030204" pitchFamily="18" charset="0"/>
                                <a:ea typeface="微软雅黑" panose="020B0503020204020204" pitchFamily="34" charset="-122"/>
                              </a:rPr>
                              <m:t>2</m:t>
                            </m:r>
                          </m:sub>
                        </m:sSub>
                      </m:e>
                    </m:d>
                  </m:oMath>
                </a14:m>
                <a:endParaRPr lang="en-US" altLang="zh-CN" sz="2600" dirty="0">
                  <a:latin typeface="微软雅黑" panose="020B0503020204020204" pitchFamily="34" charset="-122"/>
                  <a:ea typeface="微软雅黑" panose="020B0503020204020204" pitchFamily="34" charset="-122"/>
                </a:endParaRPr>
              </a:p>
              <a:p>
                <a:pPr marL="0" indent="0">
                  <a:buNone/>
                </a:pPr>
                <a:r>
                  <a:rPr lang="zh-CN" altLang="en-US" sz="2600" dirty="0">
                    <a:latin typeface="微软雅黑" panose="020B0503020204020204" pitchFamily="34" charset="-122"/>
                    <a:ea typeface="微软雅黑" panose="020B0503020204020204" pitchFamily="34" charset="-122"/>
                  </a:rPr>
                  <a:t>且有</a:t>
                </a:r>
              </a:p>
              <a:p>
                <a:pPr marL="0" indent="0">
                  <a:buNone/>
                </a:pPr>
                <a:r>
                  <a:rPr lang="zh-CN" altLang="en-US" sz="2600" dirty="0">
                    <a:latin typeface="微软雅黑" panose="020B0503020204020204" pitchFamily="34" charset="-122"/>
                    <a:ea typeface="微软雅黑" panose="020B0503020204020204" pitchFamily="34" charset="-122"/>
                  </a:rPr>
                  <a:t>则 </a:t>
                </a:r>
                <a14:m>
                  <m:oMath xmlns:m="http://schemas.openxmlformats.org/officeDocument/2006/math">
                    <m:r>
                      <a:rPr lang="en-US" altLang="zh-CN" sz="2600">
                        <a:latin typeface="Cambria Math" panose="02040503050406030204" pitchFamily="18" charset="0"/>
                        <a:ea typeface="微软雅黑" panose="020B0503020204020204" pitchFamily="34" charset="-122"/>
                      </a:rPr>
                      <m:t>𝑤</m:t>
                    </m:r>
                    <m:r>
                      <a:rPr lang="en-US" altLang="zh-CN" sz="2600">
                        <a:latin typeface="Cambria Math" panose="02040503050406030204" pitchFamily="18" charset="0"/>
                        <a:ea typeface="微软雅黑" panose="020B0503020204020204" pitchFamily="34" charset="-122"/>
                      </a:rPr>
                      <m:t> = </m:t>
                    </m:r>
                    <m:sSubSup>
                      <m:sSubSupPr>
                        <m:ctrlPr>
                          <a:rPr lang="en-US" altLang="zh-CN" sz="2600" i="1">
                            <a:latin typeface="Cambria Math" panose="02040503050406030204" pitchFamily="18" charset="0"/>
                            <a:ea typeface="微软雅黑" panose="020B0503020204020204" pitchFamily="34" charset="-122"/>
                          </a:rPr>
                        </m:ctrlPr>
                      </m:sSubSupPr>
                      <m:e>
                        <m:r>
                          <a:rPr lang="en-US" altLang="zh-CN" sz="2600">
                            <a:latin typeface="Cambria Math" panose="02040503050406030204" pitchFamily="18" charset="0"/>
                            <a:ea typeface="微软雅黑" panose="020B0503020204020204" pitchFamily="34" charset="-122"/>
                          </a:rPr>
                          <m:t>𝑆</m:t>
                        </m:r>
                      </m:e>
                      <m:sub>
                        <m:r>
                          <a:rPr lang="en-US" altLang="zh-CN" sz="2600">
                            <a:latin typeface="Cambria Math" panose="02040503050406030204" pitchFamily="18" charset="0"/>
                            <a:ea typeface="微软雅黑" panose="020B0503020204020204" pitchFamily="34" charset="-122"/>
                          </a:rPr>
                          <m:t>𝑊</m:t>
                        </m:r>
                      </m:sub>
                      <m:sup>
                        <m:r>
                          <a:rPr lang="en-US" altLang="zh-CN" sz="2600">
                            <a:latin typeface="Cambria Math" panose="02040503050406030204" pitchFamily="18" charset="0"/>
                            <a:ea typeface="微软雅黑" panose="020B0503020204020204" pitchFamily="34" charset="-122"/>
                          </a:rPr>
                          <m:t>−1</m:t>
                        </m:r>
                      </m:sup>
                    </m:sSubSup>
                    <m:r>
                      <a:rPr lang="zh-CN" altLang="en-US" sz="2600" dirty="0">
                        <a:latin typeface="Cambria Math" panose="02040503050406030204" pitchFamily="18" charset="0"/>
                        <a:ea typeface="微软雅黑" panose="020B0503020204020204" pitchFamily="34" charset="-122"/>
                      </a:rPr>
                      <m:t>（</m:t>
                    </m:r>
                    <m:sSub>
                      <m:sSubPr>
                        <m:ctrlPr>
                          <a:rPr lang="en-US" altLang="zh-CN" sz="2600" i="1" dirty="0">
                            <a:latin typeface="Cambria Math" panose="02040503050406030204" pitchFamily="18" charset="0"/>
                            <a:ea typeface="微软雅黑" panose="020B0503020204020204" pitchFamily="34" charset="-122"/>
                          </a:rPr>
                        </m:ctrlPr>
                      </m:sSubPr>
                      <m:e>
                        <m:r>
                          <a:rPr lang="en-US" altLang="zh-CN" sz="2600" dirty="0">
                            <a:latin typeface="Cambria Math" panose="02040503050406030204" pitchFamily="18" charset="0"/>
                            <a:ea typeface="微软雅黑" panose="020B0503020204020204" pitchFamily="34" charset="-122"/>
                          </a:rPr>
                          <m:t>𝑚</m:t>
                        </m:r>
                      </m:e>
                      <m:sub>
                        <m:r>
                          <a:rPr lang="en-US" altLang="zh-CN" sz="2600" dirty="0">
                            <a:latin typeface="Cambria Math" panose="02040503050406030204" pitchFamily="18" charset="0"/>
                            <a:ea typeface="微软雅黑" panose="020B0503020204020204" pitchFamily="34" charset="-122"/>
                          </a:rPr>
                          <m:t>1</m:t>
                        </m:r>
                      </m:sub>
                    </m:sSub>
                    <m:r>
                      <a:rPr lang="en-US" altLang="zh-CN" sz="2600" dirty="0">
                        <a:latin typeface="Cambria Math" panose="02040503050406030204" pitchFamily="18" charset="0"/>
                        <a:ea typeface="微软雅黑" panose="020B0503020204020204" pitchFamily="34" charset="-122"/>
                      </a:rPr>
                      <m:t> −</m:t>
                    </m:r>
                    <m:sSub>
                      <m:sSubPr>
                        <m:ctrlPr>
                          <a:rPr lang="en-US" altLang="zh-CN" sz="2600" i="1" dirty="0">
                            <a:latin typeface="Cambria Math" panose="02040503050406030204" pitchFamily="18" charset="0"/>
                            <a:ea typeface="微软雅黑" panose="020B0503020204020204" pitchFamily="34" charset="-122"/>
                          </a:rPr>
                        </m:ctrlPr>
                      </m:sSubPr>
                      <m:e>
                        <m:r>
                          <a:rPr lang="en-US" altLang="zh-CN" sz="2600" dirty="0">
                            <a:latin typeface="Cambria Math" panose="02040503050406030204" pitchFamily="18" charset="0"/>
                            <a:ea typeface="微软雅黑" panose="020B0503020204020204" pitchFamily="34" charset="-122"/>
                          </a:rPr>
                          <m:t>𝑚</m:t>
                        </m:r>
                      </m:e>
                      <m:sub>
                        <m:r>
                          <a:rPr lang="en-US" altLang="zh-CN" sz="2600" dirty="0">
                            <a:latin typeface="Cambria Math" panose="02040503050406030204" pitchFamily="18" charset="0"/>
                            <a:ea typeface="微软雅黑" panose="020B0503020204020204" pitchFamily="34" charset="-122"/>
                          </a:rPr>
                          <m:t>2</m:t>
                        </m:r>
                      </m:sub>
                    </m:sSub>
                    <m:r>
                      <a:rPr lang="zh-CN" altLang="en-US" sz="2600" dirty="0">
                        <a:latin typeface="Cambria Math" panose="02040503050406030204" pitchFamily="18" charset="0"/>
                        <a:ea typeface="微软雅黑" panose="020B0503020204020204" pitchFamily="34" charset="-122"/>
                      </a:rPr>
                      <m:t>）</m:t>
                    </m:r>
                  </m:oMath>
                </a14:m>
                <a:endParaRPr lang="zh-CN" altLang="en-US" sz="2600" dirty="0">
                  <a:latin typeface="微软雅黑" panose="020B0503020204020204" pitchFamily="34" charset="-122"/>
                  <a:ea typeface="微软雅黑" panose="020B0503020204020204" pitchFamily="34" charset="-122"/>
                </a:endParaRPr>
              </a:p>
              <a:p>
                <a:endParaRPr kumimoji="1" lang="zh-CN" altLang="en-US" dirty="0"/>
              </a:p>
            </p:txBody>
          </p:sp>
        </mc:Choice>
        <mc:Fallback xmlns="">
          <p:sp>
            <p:nvSpPr>
              <p:cNvPr id="3" name="内容占位符 2">
                <a:extLst>
                  <a:ext uri="{FF2B5EF4-FFF2-40B4-BE49-F238E27FC236}">
                    <a16:creationId xmlns:a16="http://schemas.microsoft.com/office/drawing/2014/main" id="{33BE5F49-FAD4-364B-B9FB-E818B22D3582}"/>
                  </a:ext>
                </a:extLst>
              </p:cNvPr>
              <p:cNvSpPr>
                <a:spLocks noGrp="1" noRot="1" noChangeAspect="1" noMove="1" noResize="1" noEditPoints="1" noAdjustHandles="1" noChangeArrowheads="1" noChangeShapeType="1" noTextEdit="1"/>
              </p:cNvSpPr>
              <p:nvPr>
                <p:ph idx="1"/>
              </p:nvPr>
            </p:nvSpPr>
            <p:spPr>
              <a:blipFill>
                <a:blip r:embed="rId2"/>
                <a:stretch>
                  <a:fillRect l="-1447" t="-2035"/>
                </a:stretch>
              </a:blipFill>
            </p:spPr>
            <p:txBody>
              <a:bodyPr/>
              <a:lstStyle/>
              <a:p>
                <a:r>
                  <a:rPr lang="en-CN">
                    <a:noFill/>
                  </a:rPr>
                  <a:t> </a:t>
                </a:r>
              </a:p>
            </p:txBody>
          </p:sp>
        </mc:Fallback>
      </mc:AlternateContent>
      <p:pic>
        <p:nvPicPr>
          <p:cNvPr id="6" name="图片 5">
            <a:extLst>
              <a:ext uri="{FF2B5EF4-FFF2-40B4-BE49-F238E27FC236}">
                <a16:creationId xmlns:a16="http://schemas.microsoft.com/office/drawing/2014/main" id="{7D7F70DE-F7F8-A344-A913-DFFB4DCA9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2362200"/>
            <a:ext cx="1691644" cy="381000"/>
          </a:xfrm>
          <a:prstGeom prst="rect">
            <a:avLst/>
          </a:prstGeom>
        </p:spPr>
      </p:pic>
      <p:pic>
        <p:nvPicPr>
          <p:cNvPr id="7" name="Picture 4">
            <a:extLst>
              <a:ext uri="{FF2B5EF4-FFF2-40B4-BE49-F238E27FC236}">
                <a16:creationId xmlns:a16="http://schemas.microsoft.com/office/drawing/2014/main" id="{BE810F46-9EFD-1445-BF4B-64F510B081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805" y="3394579"/>
            <a:ext cx="3534351" cy="210588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39EBF941-F1F8-8C41-9E09-ABD2B3062CA8}"/>
                  </a:ext>
                </a:extLst>
              </p:cNvPr>
              <p:cNvSpPr txBox="1"/>
              <p:nvPr/>
            </p:nvSpPr>
            <p:spPr>
              <a:xfrm>
                <a:off x="4907312" y="2828835"/>
                <a:ext cx="3855688" cy="2123658"/>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这是一个求特征值的问题：</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求出的第i大的特征向量，即为对应的</a:t>
                </a:r>
                <a14:m>
                  <m:oMath xmlns:m="http://schemas.openxmlformats.org/officeDocument/2006/math">
                    <m:sSub>
                      <m:sSub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𝑤</m:t>
                        </m:r>
                      </m:e>
                      <m: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sub>
                    </m:sSub>
                  </m:oMath>
                </a14:m>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mc:Choice>
        <mc:Fallback xmlns="">
          <p:sp>
            <p:nvSpPr>
              <p:cNvPr id="8" name="文本框 7">
                <a:extLst>
                  <a:ext uri="{FF2B5EF4-FFF2-40B4-BE49-F238E27FC236}">
                    <a16:creationId xmlns:a16="http://schemas.microsoft.com/office/drawing/2014/main" id="{39EBF941-F1F8-8C41-9E09-ABD2B3062CA8}"/>
                  </a:ext>
                </a:extLst>
              </p:cNvPr>
              <p:cNvSpPr txBox="1">
                <a:spLocks noRot="1" noChangeAspect="1" noMove="1" noResize="1" noEditPoints="1" noAdjustHandles="1" noChangeArrowheads="1" noChangeShapeType="1" noTextEdit="1"/>
              </p:cNvSpPr>
              <p:nvPr/>
            </p:nvSpPr>
            <p:spPr>
              <a:xfrm>
                <a:off x="4907312" y="2828835"/>
                <a:ext cx="3855688" cy="2123658"/>
              </a:xfrm>
              <a:prstGeom prst="rect">
                <a:avLst/>
              </a:prstGeom>
              <a:blipFill>
                <a:blip r:embed="rId5"/>
                <a:stretch>
                  <a:fillRect l="-2623" r="-2295"/>
                </a:stretch>
              </a:blipFill>
            </p:spPr>
            <p:txBody>
              <a:bodyPr/>
              <a:lstStyle/>
              <a:p>
                <a:r>
                  <a:rPr lang="en-CN">
                    <a:noFill/>
                  </a:rPr>
                  <a:t> </a:t>
                </a:r>
              </a:p>
            </p:txBody>
          </p:sp>
        </mc:Fallback>
      </mc:AlternateContent>
    </p:spTree>
    <p:extLst>
      <p:ext uri="{BB962C8B-B14F-4D97-AF65-F5344CB8AC3E}">
        <p14:creationId xmlns:p14="http://schemas.microsoft.com/office/powerpoint/2010/main" val="2872070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2712A8-E51E-9545-AA9A-2D46CDE2D1D0}"/>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应用：人脸识别</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33BE5F49-FAD4-364B-B9FB-E818B22D3582}"/>
                  </a:ext>
                </a:extLst>
              </p:cNvPr>
              <p:cNvSpPr>
                <a:spLocks noGrp="1"/>
              </p:cNvSpPr>
              <p:nvPr>
                <p:ph idx="1"/>
              </p:nvPr>
            </p:nvSpPr>
            <p:spPr>
              <a:xfrm>
                <a:off x="381000" y="1409700"/>
                <a:ext cx="8534400" cy="4533900"/>
              </a:xfrm>
            </p:spPr>
            <p:txBody>
              <a:bodyPr>
                <a:noAutofit/>
              </a:bodyPr>
              <a:lstStyle/>
              <a:p>
                <a:pPr lvl="0" algn="just">
                  <a:lnSpc>
                    <a:spcPct val="140000"/>
                  </a:lnSpc>
                  <a:defRPr/>
                </a:pPr>
                <a:r>
                  <a:rPr lang="zh-CN" altLang="en-US" sz="2200" dirty="0">
                    <a:latin typeface="微软雅黑" panose="020B0503020204020204" pitchFamily="34" charset="-122"/>
                    <a:ea typeface="微软雅黑" panose="020B0503020204020204" pitchFamily="34" charset="-122"/>
                  </a:rPr>
                  <a:t>假设图像有</a:t>
                </a:r>
                <a:r>
                  <a:rPr lang="en-US" altLang="zh-CN" sz="2200" dirty="0">
                    <a:latin typeface="微软雅黑" panose="020B0503020204020204" pitchFamily="34" charset="-122"/>
                    <a:ea typeface="微软雅黑" panose="020B0503020204020204" pitchFamily="34" charset="-122"/>
                  </a:rPr>
                  <a:t>N</a:t>
                </a:r>
                <a:r>
                  <a:rPr lang="zh-CN" altLang="en-US" sz="2200" dirty="0">
                    <a:latin typeface="微软雅黑" panose="020B0503020204020204" pitchFamily="34" charset="-122"/>
                    <a:ea typeface="微软雅黑" panose="020B0503020204020204" pitchFamily="34" charset="-122"/>
                  </a:rPr>
                  <a:t>张，一共有</a:t>
                </a:r>
                <a:r>
                  <a:rPr lang="en-US" altLang="zh-CN" sz="2200" dirty="0">
                    <a:latin typeface="微软雅黑" panose="020B0503020204020204" pitchFamily="34" charset="-122"/>
                    <a:ea typeface="微软雅黑" panose="020B0503020204020204" pitchFamily="34" charset="-122"/>
                  </a:rPr>
                  <a:t>c</a:t>
                </a:r>
                <a:r>
                  <a:rPr lang="zh-CN" altLang="en-US" sz="2200" dirty="0">
                    <a:latin typeface="微软雅黑" panose="020B0503020204020204" pitchFamily="34" charset="-122"/>
                    <a:ea typeface="微软雅黑" panose="020B0503020204020204" pitchFamily="34" charset="-122"/>
                  </a:rPr>
                  <a:t>个人（</a:t>
                </a:r>
                <a:r>
                  <a:rPr lang="en-US" altLang="zh-CN" sz="2200" dirty="0">
                    <a:latin typeface="微软雅黑" panose="020B0503020204020204" pitchFamily="34" charset="-122"/>
                    <a:ea typeface="微软雅黑" panose="020B0503020204020204" pitchFamily="34" charset="-122"/>
                  </a:rPr>
                  <a:t>c</a:t>
                </a:r>
                <a:r>
                  <a:rPr lang="zh-CN" altLang="en-US" sz="2200" dirty="0">
                    <a:latin typeface="微软雅黑" panose="020B0503020204020204" pitchFamily="34" charset="-122"/>
                    <a:ea typeface="微软雅黑" panose="020B0503020204020204" pitchFamily="34" charset="-122"/>
                  </a:rPr>
                  <a:t>类图像），每张图片有</a:t>
                </a:r>
                <a:r>
                  <a:rPr lang="en-US" altLang="zh-CN" sz="2200" dirty="0">
                    <a:latin typeface="微软雅黑" panose="020B0503020204020204" pitchFamily="34" charset="-122"/>
                    <a:ea typeface="微软雅黑" panose="020B0503020204020204" pitchFamily="34" charset="-122"/>
                  </a:rPr>
                  <a:t>n</a:t>
                </a:r>
                <a:r>
                  <a:rPr lang="zh-CN" altLang="en-US" sz="2200" dirty="0">
                    <a:latin typeface="微软雅黑" panose="020B0503020204020204" pitchFamily="34" charset="-122"/>
                    <a:ea typeface="微软雅黑" panose="020B0503020204020204" pitchFamily="34" charset="-122"/>
                  </a:rPr>
                  <a:t>个像素点。</a:t>
                </a:r>
                <a:endParaRPr lang="en-US" altLang="zh-CN" sz="2200" dirty="0">
                  <a:latin typeface="微软雅黑" panose="020B0503020204020204" pitchFamily="34" charset="-122"/>
                  <a:ea typeface="微软雅黑" panose="020B0503020204020204" pitchFamily="34" charset="-122"/>
                </a:endParaRPr>
              </a:p>
              <a:p>
                <a:pPr lvl="0" algn="just">
                  <a:lnSpc>
                    <a:spcPct val="140000"/>
                  </a:lnSpc>
                  <a:defRPr/>
                </a:pPr>
                <a14:m>
                  <m:oMath xmlns:m="http://schemas.openxmlformats.org/officeDocument/2006/math">
                    <m:sSub>
                      <m:sSubPr>
                        <m:ctrlPr>
                          <a:rPr lang="en-US" altLang="zh-CN" sz="2200" i="1" dirty="0">
                            <a:latin typeface="Cambria Math" panose="02040503050406030204" pitchFamily="18" charset="0"/>
                          </a:rPr>
                        </m:ctrlPr>
                      </m:sSubPr>
                      <m:e>
                        <m:r>
                          <m:rPr>
                            <m:sty m:val="p"/>
                          </m:rPr>
                          <a:rPr lang="en-US" altLang="zh-CN" sz="2200" dirty="0">
                            <a:latin typeface="Cambria Math" panose="02040503050406030204" pitchFamily="18" charset="0"/>
                          </a:rPr>
                          <m:t>S</m:t>
                        </m:r>
                      </m:e>
                      <m:sub>
                        <m:r>
                          <m:rPr>
                            <m:sty m:val="p"/>
                          </m:rPr>
                          <a:rPr lang="en-US" altLang="zh-CN" sz="2200" dirty="0">
                            <a:latin typeface="Cambria Math" panose="02040503050406030204" pitchFamily="18" charset="0"/>
                          </a:rPr>
                          <m:t>w</m:t>
                        </m:r>
                      </m:sub>
                    </m:sSub>
                    <m:r>
                      <a:rPr lang="zh-CN" altLang="en-US" sz="2200" dirty="0">
                        <a:latin typeface="Cambria Math" panose="02040503050406030204" pitchFamily="18" charset="0"/>
                      </a:rPr>
                      <m:t>的</m:t>
                    </m:r>
                  </m:oMath>
                </a14:m>
                <a:r>
                  <a:rPr lang="zh-CN" altLang="en-US" sz="2200" dirty="0">
                    <a:latin typeface="微软雅黑" panose="020B0503020204020204" pitchFamily="34" charset="-122"/>
                    <a:ea typeface="微软雅黑" panose="020B0503020204020204" pitchFamily="34" charset="-122"/>
                  </a:rPr>
                  <a:t>秩大致等于</a:t>
                </a:r>
                <a:r>
                  <a:rPr lang="en-US" altLang="zh-CN" sz="2200" dirty="0">
                    <a:latin typeface="微软雅黑" panose="020B0503020204020204" pitchFamily="34" charset="-122"/>
                    <a:ea typeface="微软雅黑" panose="020B0503020204020204" pitchFamily="34" charset="-122"/>
                  </a:rPr>
                  <a:t>N - c</a:t>
                </a:r>
                <a:r>
                  <a:rPr lang="zh-CN" altLang="en-US" sz="2200" dirty="0">
                    <a:latin typeface="微软雅黑" panose="020B0503020204020204" pitchFamily="34" charset="-122"/>
                    <a:ea typeface="微软雅黑" panose="020B0503020204020204" pitchFamily="34" charset="-122"/>
                  </a:rPr>
                  <a:t>，而远小于图像的像素数，故而基本上都可以选择出矩阵</a:t>
                </a:r>
                <a:r>
                  <a:rPr lang="en-US" altLang="zh-CN" sz="2200" dirty="0">
                    <a:latin typeface="微软雅黑" panose="020B0503020204020204" pitchFamily="34" charset="-122"/>
                    <a:ea typeface="微软雅黑" panose="020B0503020204020204" pitchFamily="34" charset="-122"/>
                  </a:rPr>
                  <a:t>w</a:t>
                </a:r>
                <a:r>
                  <a:rPr lang="zh-CN" altLang="en-US" sz="2200" dirty="0">
                    <a:latin typeface="微软雅黑" panose="020B0503020204020204" pitchFamily="34" charset="-122"/>
                    <a:ea typeface="微软雅黑" panose="020B0503020204020204" pitchFamily="34" charset="-122"/>
                  </a:rPr>
                  <a:t>，使得投影样本的类内散布矩阵为</a:t>
                </a:r>
                <a:r>
                  <a:rPr lang="en-US" altLang="zh-CN" sz="2200" dirty="0">
                    <a:latin typeface="微软雅黑" panose="020B0503020204020204" pitchFamily="34" charset="-122"/>
                    <a:ea typeface="微软雅黑" panose="020B0503020204020204" pitchFamily="34" charset="-122"/>
                  </a:rPr>
                  <a:t>0</a:t>
                </a:r>
                <a:r>
                  <a:rPr lang="zh-CN" altLang="en-US" sz="2200" dirty="0">
                    <a:latin typeface="微软雅黑" panose="020B0503020204020204" pitchFamily="34" charset="-122"/>
                    <a:ea typeface="微软雅黑" panose="020B0503020204020204" pitchFamily="34" charset="-122"/>
                  </a:rPr>
                  <a:t>。因此可以认为，</a:t>
                </a:r>
                <a14:m>
                  <m:oMath xmlns:m="http://schemas.openxmlformats.org/officeDocument/2006/math">
                    <m:sSub>
                      <m:sSubPr>
                        <m:ctrlPr>
                          <a:rPr lang="en-US" altLang="zh-CN" sz="2200" i="1" dirty="0">
                            <a:latin typeface="Cambria Math" panose="02040503050406030204" pitchFamily="18" charset="0"/>
                          </a:rPr>
                        </m:ctrlPr>
                      </m:sSubPr>
                      <m:e>
                        <m:r>
                          <m:rPr>
                            <m:sty m:val="p"/>
                          </m:rPr>
                          <a:rPr lang="en-US" altLang="zh-CN" sz="2200" dirty="0">
                            <a:latin typeface="Cambria Math" panose="02040503050406030204" pitchFamily="18" charset="0"/>
                          </a:rPr>
                          <m:t>S</m:t>
                        </m:r>
                      </m:e>
                      <m:sub>
                        <m:r>
                          <m:rPr>
                            <m:sty m:val="p"/>
                          </m:rPr>
                          <a:rPr lang="en-US" altLang="zh-CN" sz="2200" dirty="0">
                            <a:latin typeface="Cambria Math" panose="02040503050406030204" pitchFamily="18" charset="0"/>
                          </a:rPr>
                          <m:t>w</m:t>
                        </m:r>
                      </m:sub>
                    </m:sSub>
                  </m:oMath>
                </a14:m>
                <a:r>
                  <a:rPr lang="zh-CN" altLang="en-US" sz="2200" dirty="0">
                    <a:latin typeface="微软雅黑" panose="020B0503020204020204" pitchFamily="34" charset="-122"/>
                    <a:ea typeface="微软雅黑" panose="020B0503020204020204" pitchFamily="34" charset="-122"/>
                  </a:rPr>
                  <a:t>总是奇异的。</a:t>
                </a:r>
                <a:endParaRPr lang="en-US" altLang="zh-CN" sz="2200" dirty="0">
                  <a:latin typeface="微软雅黑" panose="020B0503020204020204" pitchFamily="34" charset="-122"/>
                  <a:ea typeface="微软雅黑" panose="020B0503020204020204" pitchFamily="34" charset="-122"/>
                </a:endParaRPr>
              </a:p>
              <a:p>
                <a:pPr lvl="0" algn="just">
                  <a:lnSpc>
                    <a:spcPct val="140000"/>
                  </a:lnSpc>
                  <a:defRPr/>
                </a:pPr>
                <a:r>
                  <a:rPr lang="zh-CN" altLang="en-US" sz="2200" dirty="0">
                    <a:latin typeface="微软雅黑" panose="020B0503020204020204" pitchFamily="34" charset="-122"/>
                    <a:ea typeface="微软雅黑" panose="020B0503020204020204" pitchFamily="34" charset="-122"/>
                  </a:rPr>
                  <a:t>为了解决这个问题，</a:t>
                </a:r>
                <a:r>
                  <a:rPr lang="en-US" altLang="zh-CN" sz="2200" dirty="0" err="1">
                    <a:latin typeface="微软雅黑" panose="020B0503020204020204" pitchFamily="34" charset="-122"/>
                    <a:ea typeface="微软雅黑" panose="020B0503020204020204" pitchFamily="34" charset="-122"/>
                  </a:rPr>
                  <a:t>Belhumeur</a:t>
                </a:r>
                <a:r>
                  <a:rPr lang="zh-CN" altLang="en-US" sz="2200" dirty="0">
                    <a:latin typeface="微软雅黑" panose="020B0503020204020204" pitchFamily="34" charset="-122"/>
                    <a:ea typeface="微软雅黑" panose="020B0503020204020204" pitchFamily="34" charset="-122"/>
                  </a:rPr>
                  <a:t>等提出先使用</a:t>
                </a:r>
                <a:r>
                  <a:rPr lang="en-US" altLang="zh-CN" sz="2200" dirty="0">
                    <a:latin typeface="微软雅黑" panose="020B0503020204020204" pitchFamily="34" charset="-122"/>
                    <a:ea typeface="微软雅黑" panose="020B0503020204020204" pitchFamily="34" charset="-122"/>
                  </a:rPr>
                  <a:t>PCA</a:t>
                </a:r>
                <a:r>
                  <a:rPr lang="zh-CN" altLang="en-US" sz="2200" dirty="0">
                    <a:latin typeface="微软雅黑" panose="020B0503020204020204" pitchFamily="34" charset="-122"/>
                    <a:ea typeface="微软雅黑" panose="020B0503020204020204" pitchFamily="34" charset="-122"/>
                  </a:rPr>
                  <a:t>将特征空间的维度下降到</a:t>
                </a:r>
                <a:r>
                  <a:rPr lang="en-US" altLang="zh-CN" sz="2200" dirty="0">
                    <a:latin typeface="微软雅黑" panose="020B0503020204020204" pitchFamily="34" charset="-122"/>
                    <a:ea typeface="微软雅黑" panose="020B0503020204020204" pitchFamily="34" charset="-122"/>
                  </a:rPr>
                  <a:t>N – c</a:t>
                </a:r>
                <a:r>
                  <a:rPr lang="zh-CN" altLang="en-US" sz="2200" dirty="0">
                    <a:latin typeface="微软雅黑" panose="020B0503020204020204" pitchFamily="34" charset="-122"/>
                    <a:ea typeface="微软雅黑" panose="020B0503020204020204" pitchFamily="34" charset="-122"/>
                  </a:rPr>
                  <a:t>，然后使用</a:t>
                </a:r>
                <a:r>
                  <a:rPr lang="en-US" altLang="zh-CN" sz="2200" dirty="0">
                    <a:latin typeface="微软雅黑" panose="020B0503020204020204" pitchFamily="34" charset="-122"/>
                    <a:ea typeface="微软雅黑" panose="020B0503020204020204" pitchFamily="34" charset="-122"/>
                  </a:rPr>
                  <a:t>LDA</a:t>
                </a:r>
                <a:r>
                  <a:rPr lang="zh-CN" altLang="en-US" sz="2200" dirty="0">
                    <a:latin typeface="微软雅黑" panose="020B0503020204020204" pitchFamily="34" charset="-122"/>
                    <a:ea typeface="微软雅黑" panose="020B0503020204020204" pitchFamily="34" charset="-122"/>
                  </a:rPr>
                  <a:t>标准式再将维度降到</a:t>
                </a:r>
                <a:r>
                  <a:rPr lang="en-US" altLang="zh-CN" sz="2200" dirty="0">
                    <a:latin typeface="微软雅黑" panose="020B0503020204020204" pitchFamily="34" charset="-122"/>
                    <a:ea typeface="微软雅黑" panose="020B0503020204020204" pitchFamily="34" charset="-122"/>
                  </a:rPr>
                  <a:t>c – 1</a:t>
                </a:r>
                <a:r>
                  <a:rPr lang="zh-CN" altLang="en-US" sz="2200" dirty="0">
                    <a:latin typeface="微软雅黑" panose="020B0503020204020204" pitchFamily="34" charset="-122"/>
                    <a:ea typeface="微软雅黑" panose="020B0503020204020204" pitchFamily="34" charset="-122"/>
                  </a:rPr>
                  <a:t>，即在</a:t>
                </a:r>
                <a:r>
                  <a:rPr lang="en-US" altLang="zh-CN" sz="2200" dirty="0">
                    <a:latin typeface="微软雅黑" panose="020B0503020204020204" pitchFamily="34" charset="-122"/>
                    <a:ea typeface="微软雅黑" panose="020B0503020204020204" pitchFamily="34" charset="-122"/>
                  </a:rPr>
                  <a:t>LDA</a:t>
                </a:r>
                <a:r>
                  <a:rPr lang="zh-CN" altLang="en-US" sz="2200" dirty="0">
                    <a:latin typeface="微软雅黑" panose="020B0503020204020204" pitchFamily="34" charset="-122"/>
                    <a:ea typeface="微软雅黑" panose="020B0503020204020204" pitchFamily="34" charset="-122"/>
                  </a:rPr>
                  <a:t>的维度空间中进行投影，此时不同类之间的点已经分得比较开了，接下来就可以使用一些距离分类器进行分类，进行人脸识别。</a:t>
                </a:r>
                <a:endParaRPr lang="en-US" altLang="zh-CN" sz="2200" dirty="0">
                  <a:latin typeface="微软雅黑" panose="020B0503020204020204" pitchFamily="34" charset="-122"/>
                  <a:ea typeface="微软雅黑" panose="020B0503020204020204" pitchFamily="34" charset="-122"/>
                </a:endParaRPr>
              </a:p>
            </p:txBody>
          </p:sp>
        </mc:Choice>
        <mc:Fallback>
          <p:sp>
            <p:nvSpPr>
              <p:cNvPr id="3" name="内容占位符 2">
                <a:extLst>
                  <a:ext uri="{FF2B5EF4-FFF2-40B4-BE49-F238E27FC236}">
                    <a16:creationId xmlns:a16="http://schemas.microsoft.com/office/drawing/2014/main" id="{33BE5F49-FAD4-364B-B9FB-E818B22D3582}"/>
                  </a:ext>
                </a:extLst>
              </p:cNvPr>
              <p:cNvSpPr>
                <a:spLocks noGrp="1" noRot="1" noChangeAspect="1" noMove="1" noResize="1" noEditPoints="1" noAdjustHandles="1" noChangeArrowheads="1" noChangeShapeType="1" noTextEdit="1"/>
              </p:cNvSpPr>
              <p:nvPr>
                <p:ph idx="1"/>
              </p:nvPr>
            </p:nvSpPr>
            <p:spPr>
              <a:xfrm>
                <a:off x="381000" y="1409700"/>
                <a:ext cx="8534400" cy="4533900"/>
              </a:xfrm>
              <a:blipFill>
                <a:blip r:embed="rId2"/>
                <a:stretch>
                  <a:fillRect l="-892" r="-743" b="-1950"/>
                </a:stretch>
              </a:blipFill>
            </p:spPr>
            <p:txBody>
              <a:bodyPr/>
              <a:lstStyle/>
              <a:p>
                <a:r>
                  <a:rPr lang="en-CN">
                    <a:noFill/>
                  </a:rPr>
                  <a:t> </a:t>
                </a:r>
              </a:p>
            </p:txBody>
          </p:sp>
        </mc:Fallback>
      </mc:AlternateContent>
    </p:spTree>
    <p:extLst>
      <p:ext uri="{BB962C8B-B14F-4D97-AF65-F5344CB8AC3E}">
        <p14:creationId xmlns:p14="http://schemas.microsoft.com/office/powerpoint/2010/main" val="38724468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804E59-A95D-1E40-9E3F-7AE62890CD99}"/>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应用：人脸识别</a:t>
            </a:r>
          </a:p>
        </p:txBody>
      </p:sp>
      <p:sp>
        <p:nvSpPr>
          <p:cNvPr id="5" name="文本框 4">
            <a:extLst>
              <a:ext uri="{FF2B5EF4-FFF2-40B4-BE49-F238E27FC236}">
                <a16:creationId xmlns:a16="http://schemas.microsoft.com/office/drawing/2014/main" id="{90C81B9C-AB3D-8241-B35D-8220C6A0876C}"/>
              </a:ext>
            </a:extLst>
          </p:cNvPr>
          <p:cNvSpPr txBox="1"/>
          <p:nvPr/>
        </p:nvSpPr>
        <p:spPr>
          <a:xfrm>
            <a:off x="762000" y="1459856"/>
            <a:ext cx="347082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数据集：</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CMU-PIE-face</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6" name="图片 5">
            <a:extLst>
              <a:ext uri="{FF2B5EF4-FFF2-40B4-BE49-F238E27FC236}">
                <a16:creationId xmlns:a16="http://schemas.microsoft.com/office/drawing/2014/main" id="{DA9F0BB3-45BF-E44F-AE4C-50673B807CB0}"/>
              </a:ext>
            </a:extLst>
          </p:cNvPr>
          <p:cNvPicPr>
            <a:picLocks noChangeAspect="1"/>
          </p:cNvPicPr>
          <p:nvPr/>
        </p:nvPicPr>
        <p:blipFill>
          <a:blip r:embed="rId2"/>
          <a:stretch>
            <a:fillRect/>
          </a:stretch>
        </p:blipFill>
        <p:spPr>
          <a:xfrm>
            <a:off x="1066800" y="1926545"/>
            <a:ext cx="7010400" cy="2672915"/>
          </a:xfrm>
          <a:prstGeom prst="rect">
            <a:avLst/>
          </a:prstGeom>
        </p:spPr>
      </p:pic>
      <p:sp>
        <p:nvSpPr>
          <p:cNvPr id="7" name="文本框 6">
            <a:extLst>
              <a:ext uri="{FF2B5EF4-FFF2-40B4-BE49-F238E27FC236}">
                <a16:creationId xmlns:a16="http://schemas.microsoft.com/office/drawing/2014/main" id="{84561B11-B1C5-1042-94D0-1EE4DD82BB5B}"/>
              </a:ext>
            </a:extLst>
          </p:cNvPr>
          <p:cNvSpPr txBox="1"/>
          <p:nvPr/>
        </p:nvSpPr>
        <p:spPr>
          <a:xfrm>
            <a:off x="762000" y="4982645"/>
            <a:ext cx="6858000" cy="830997"/>
          </a:xfrm>
          <a:prstGeom prst="rect">
            <a:avLst/>
          </a:prstGeom>
          <a:noFill/>
        </p:spPr>
        <p:txBody>
          <a:bodyPr wrap="square" rtlCol="0">
            <a:spAutoFit/>
          </a:bodyPr>
          <a:lstStyle/>
          <a:p>
            <a:pPr defTabSz="914400">
              <a:defRPr/>
            </a:pPr>
            <a:r>
              <a:rPr lang="zh-CN" altLang="en-US" sz="2400" dirty="0">
                <a:solidFill>
                  <a:prstClr val="black"/>
                </a:solidFill>
                <a:latin typeface="微软雅黑" panose="020B0503020204020204" pitchFamily="34" charset="-122"/>
                <a:ea typeface="微软雅黑" panose="020B0503020204020204" pitchFamily="34" charset="-122"/>
              </a:rPr>
              <a:t>训练集：</a:t>
            </a:r>
            <a:r>
              <a:rPr lang="en-US" altLang="zh-CN" sz="2400" dirty="0">
                <a:solidFill>
                  <a:prstClr val="black"/>
                </a:solidFill>
                <a:latin typeface="微软雅黑" panose="020B0503020204020204" pitchFamily="34" charset="-122"/>
                <a:ea typeface="微软雅黑" panose="020B0503020204020204" pitchFamily="34" charset="-122"/>
              </a:rPr>
              <a:t>8</a:t>
            </a:r>
            <a:r>
              <a:rPr lang="zh-CN" altLang="en-US" sz="2400" dirty="0">
                <a:solidFill>
                  <a:prstClr val="black"/>
                </a:solidFill>
                <a:latin typeface="微软雅黑" panose="020B0503020204020204" pitchFamily="34" charset="-122"/>
                <a:ea typeface="微软雅黑" panose="020B0503020204020204" pitchFamily="34" charset="-122"/>
              </a:rPr>
              <a:t>个人，每人</a:t>
            </a:r>
            <a:r>
              <a:rPr lang="en-US" altLang="zh-CN" sz="2400" dirty="0">
                <a:solidFill>
                  <a:prstClr val="black"/>
                </a:solidFill>
                <a:latin typeface="微软雅黑" panose="020B0503020204020204" pitchFamily="34" charset="-122"/>
                <a:ea typeface="微软雅黑" panose="020B0503020204020204" pitchFamily="34" charset="-122"/>
              </a:rPr>
              <a:t>12</a:t>
            </a:r>
            <a:r>
              <a:rPr lang="zh-CN" altLang="en-US" sz="2400" dirty="0">
                <a:solidFill>
                  <a:prstClr val="black"/>
                </a:solidFill>
                <a:latin typeface="微软雅黑" panose="020B0503020204020204" pitchFamily="34" charset="-122"/>
                <a:ea typeface="微软雅黑" panose="020B0503020204020204" pitchFamily="34" charset="-122"/>
              </a:rPr>
              <a:t>张照片 </a:t>
            </a:r>
            <a:r>
              <a:rPr lang="en-US" altLang="zh-CN" sz="2400" dirty="0">
                <a:solidFill>
                  <a:prstClr val="black"/>
                </a:solidFill>
                <a:latin typeface="微软雅黑" panose="020B0503020204020204" pitchFamily="34" charset="-122"/>
                <a:ea typeface="微软雅黑" panose="020B0503020204020204" pitchFamily="34" charset="-122"/>
              </a:rPr>
              <a:t>160</a:t>
            </a:r>
            <a:r>
              <a:rPr lang="zh-CN" altLang="en-US" sz="2400" dirty="0">
                <a:solidFill>
                  <a:prstClr val="black"/>
                </a:solidFill>
                <a:latin typeface="微软雅黑" panose="020B0503020204020204" pitchFamily="34" charset="-122"/>
                <a:ea typeface="微软雅黑" panose="020B0503020204020204" pitchFamily="34" charset="-122"/>
              </a:rPr>
              <a:t>*</a:t>
            </a:r>
            <a:r>
              <a:rPr lang="en-US" altLang="zh-CN" sz="2400" dirty="0">
                <a:solidFill>
                  <a:prstClr val="black"/>
                </a:solidFill>
                <a:latin typeface="微软雅黑" panose="020B0503020204020204" pitchFamily="34" charset="-122"/>
                <a:ea typeface="微软雅黑" panose="020B0503020204020204" pitchFamily="34" charset="-122"/>
              </a:rPr>
              <a:t>140</a:t>
            </a:r>
          </a:p>
          <a:p>
            <a:pPr defTabSz="914400">
              <a:defRPr/>
            </a:pPr>
            <a:r>
              <a:rPr lang="zh-CN" altLang="en-US" sz="2400" dirty="0">
                <a:solidFill>
                  <a:prstClr val="black"/>
                </a:solidFill>
                <a:latin typeface="微软雅黑" panose="020B0503020204020204" pitchFamily="34" charset="-122"/>
                <a:ea typeface="微软雅黑" panose="020B0503020204020204" pitchFamily="34" charset="-122"/>
              </a:rPr>
              <a:t>测试集：</a:t>
            </a:r>
            <a:r>
              <a:rPr lang="en-US" altLang="zh-CN" sz="2400" dirty="0">
                <a:solidFill>
                  <a:prstClr val="black"/>
                </a:solidFill>
                <a:latin typeface="微软雅黑" panose="020B0503020204020204" pitchFamily="34" charset="-122"/>
                <a:ea typeface="微软雅黑" panose="020B0503020204020204" pitchFamily="34" charset="-122"/>
              </a:rPr>
              <a:t>8</a:t>
            </a:r>
            <a:r>
              <a:rPr lang="zh-CN" altLang="en-US" sz="2400" dirty="0">
                <a:solidFill>
                  <a:prstClr val="black"/>
                </a:solidFill>
                <a:latin typeface="微软雅黑" panose="020B0503020204020204" pitchFamily="34" charset="-122"/>
                <a:ea typeface="微软雅黑" panose="020B0503020204020204" pitchFamily="34" charset="-122"/>
              </a:rPr>
              <a:t>个人，每个人</a:t>
            </a:r>
            <a:r>
              <a:rPr lang="en-US" altLang="zh-CN" sz="2400" dirty="0">
                <a:solidFill>
                  <a:prstClr val="black"/>
                </a:solidFill>
                <a:latin typeface="微软雅黑" panose="020B0503020204020204" pitchFamily="34" charset="-122"/>
                <a:ea typeface="微软雅黑" panose="020B0503020204020204" pitchFamily="34" charset="-122"/>
              </a:rPr>
              <a:t>12</a:t>
            </a:r>
            <a:r>
              <a:rPr lang="zh-CN" altLang="en-US" sz="2400" dirty="0">
                <a:solidFill>
                  <a:prstClr val="black"/>
                </a:solidFill>
                <a:latin typeface="微软雅黑" panose="020B0503020204020204" pitchFamily="34" charset="-122"/>
                <a:ea typeface="微软雅黑" panose="020B0503020204020204" pitchFamily="34" charset="-122"/>
              </a:rPr>
              <a:t>张照片</a:t>
            </a:r>
          </a:p>
        </p:txBody>
      </p:sp>
    </p:spTree>
    <p:extLst>
      <p:ext uri="{BB962C8B-B14F-4D97-AF65-F5344CB8AC3E}">
        <p14:creationId xmlns:p14="http://schemas.microsoft.com/office/powerpoint/2010/main" val="25245025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804E59-A95D-1E40-9E3F-7AE62890CD99}"/>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应用：人脸识别</a:t>
            </a:r>
            <a:endParaRPr kumimoji="1" lang="zh-CN" altLang="en-US" dirty="0"/>
          </a:p>
        </p:txBody>
      </p:sp>
      <p:sp>
        <p:nvSpPr>
          <p:cNvPr id="6" name="文本框 5">
            <a:extLst>
              <a:ext uri="{FF2B5EF4-FFF2-40B4-BE49-F238E27FC236}">
                <a16:creationId xmlns:a16="http://schemas.microsoft.com/office/drawing/2014/main" id="{80D9AF9F-9561-6E44-81A7-18E962DD64B2}"/>
              </a:ext>
            </a:extLst>
          </p:cNvPr>
          <p:cNvSpPr txBox="1"/>
          <p:nvPr/>
        </p:nvSpPr>
        <p:spPr>
          <a:xfrm>
            <a:off x="990600" y="4953000"/>
            <a:ext cx="76200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从</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LDA</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还原到原始空间后得到的</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8</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类的平均脸；分类准确率为</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100%</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7" name="图片 6">
            <a:extLst>
              <a:ext uri="{FF2B5EF4-FFF2-40B4-BE49-F238E27FC236}">
                <a16:creationId xmlns:a16="http://schemas.microsoft.com/office/drawing/2014/main" id="{988647B8-FDBC-3D49-9BBC-4BF2A4D5A2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998" y="1690689"/>
            <a:ext cx="7354003" cy="2941601"/>
          </a:xfrm>
          <a:prstGeom prst="rect">
            <a:avLst/>
          </a:prstGeom>
        </p:spPr>
      </p:pic>
    </p:spTree>
    <p:extLst>
      <p:ext uri="{BB962C8B-B14F-4D97-AF65-F5344CB8AC3E}">
        <p14:creationId xmlns:p14="http://schemas.microsoft.com/office/powerpoint/2010/main" val="9310508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804E59-A95D-1E40-9E3F-7AE62890CD99}"/>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应用：人脸识别</a:t>
            </a:r>
            <a:endParaRPr kumimoji="1" lang="zh-CN" altLang="en-US" dirty="0"/>
          </a:p>
        </p:txBody>
      </p:sp>
      <p:pic>
        <p:nvPicPr>
          <p:cNvPr id="6" name="图片 5">
            <a:extLst>
              <a:ext uri="{FF2B5EF4-FFF2-40B4-BE49-F238E27FC236}">
                <a16:creationId xmlns:a16="http://schemas.microsoft.com/office/drawing/2014/main" id="{42A8313E-4F0D-FA4B-B2B4-A1743B598371}"/>
              </a:ext>
            </a:extLst>
          </p:cNvPr>
          <p:cNvPicPr>
            <a:picLocks noChangeAspect="1"/>
          </p:cNvPicPr>
          <p:nvPr/>
        </p:nvPicPr>
        <p:blipFill>
          <a:blip r:embed="rId2"/>
          <a:stretch>
            <a:fillRect/>
          </a:stretch>
        </p:blipFill>
        <p:spPr>
          <a:xfrm>
            <a:off x="539680" y="2102828"/>
            <a:ext cx="8094474" cy="2792686"/>
          </a:xfrm>
          <a:prstGeom prst="rect">
            <a:avLst/>
          </a:prstGeom>
        </p:spPr>
      </p:pic>
      <p:sp>
        <p:nvSpPr>
          <p:cNvPr id="7" name="文本框 6">
            <a:extLst>
              <a:ext uri="{FF2B5EF4-FFF2-40B4-BE49-F238E27FC236}">
                <a16:creationId xmlns:a16="http://schemas.microsoft.com/office/drawing/2014/main" id="{A0DBEFFC-D24C-5B4D-A9F4-2AD028A2C23E}"/>
              </a:ext>
            </a:extLst>
          </p:cNvPr>
          <p:cNvSpPr txBox="1"/>
          <p:nvPr/>
        </p:nvSpPr>
        <p:spPr>
          <a:xfrm>
            <a:off x="628650" y="1498120"/>
            <a:ext cx="365196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数据集</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CMU-PIE-face</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 name="文本框 7">
            <a:extLst>
              <a:ext uri="{FF2B5EF4-FFF2-40B4-BE49-F238E27FC236}">
                <a16:creationId xmlns:a16="http://schemas.microsoft.com/office/drawing/2014/main" id="{6063DF6E-B01A-8548-883B-0D0A62B47472}"/>
              </a:ext>
            </a:extLst>
          </p:cNvPr>
          <p:cNvSpPr txBox="1"/>
          <p:nvPr/>
        </p:nvSpPr>
        <p:spPr>
          <a:xfrm>
            <a:off x="457200" y="5063957"/>
            <a:ext cx="70104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训练集：</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9</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个人，每人</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15</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张照片 </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64</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64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测试集：</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9</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个人，每个人</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15</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张照片</a:t>
            </a:r>
          </a:p>
        </p:txBody>
      </p:sp>
    </p:spTree>
    <p:extLst>
      <p:ext uri="{BB962C8B-B14F-4D97-AF65-F5344CB8AC3E}">
        <p14:creationId xmlns:p14="http://schemas.microsoft.com/office/powerpoint/2010/main" val="17584345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804E59-A95D-1E40-9E3F-7AE62890CD99}"/>
              </a:ext>
            </a:extLst>
          </p:cNvPr>
          <p:cNvSpPr>
            <a:spLocks noGrp="1"/>
          </p:cNvSpPr>
          <p:nvPr>
            <p:ph type="title"/>
          </p:nvPr>
        </p:nvSpPr>
        <p:spPr/>
        <p:txBody>
          <a:bodyPr/>
          <a:lstStyle/>
          <a:p>
            <a:r>
              <a:rPr kumimoji="1" lang="zh-CN" altLang="en-US" b="1" dirty="0">
                <a:latin typeface="SimHei" panose="02010609060101010101" pitchFamily="49" charset="-122"/>
                <a:ea typeface="SimHei" panose="02010609060101010101" pitchFamily="49" charset="-122"/>
              </a:rPr>
              <a:t>应用：人脸识别</a:t>
            </a:r>
            <a:endParaRPr kumimoji="1" lang="zh-CN" altLang="en-US" dirty="0"/>
          </a:p>
        </p:txBody>
      </p:sp>
      <p:pic>
        <p:nvPicPr>
          <p:cNvPr id="9" name="图片 8">
            <a:extLst>
              <a:ext uri="{FF2B5EF4-FFF2-40B4-BE49-F238E27FC236}">
                <a16:creationId xmlns:a16="http://schemas.microsoft.com/office/drawing/2014/main" id="{190C8B8D-E595-9940-A2C4-56C3612F6A11}"/>
              </a:ext>
            </a:extLst>
          </p:cNvPr>
          <p:cNvPicPr>
            <a:picLocks noChangeAspect="1"/>
          </p:cNvPicPr>
          <p:nvPr/>
        </p:nvPicPr>
        <p:blipFill>
          <a:blip r:embed="rId2"/>
          <a:stretch>
            <a:fillRect/>
          </a:stretch>
        </p:blipFill>
        <p:spPr>
          <a:xfrm>
            <a:off x="1447800" y="1725858"/>
            <a:ext cx="6801805" cy="3106831"/>
          </a:xfrm>
          <a:prstGeom prst="rect">
            <a:avLst/>
          </a:prstGeom>
        </p:spPr>
      </p:pic>
      <p:sp>
        <p:nvSpPr>
          <p:cNvPr id="10" name="文本框 9">
            <a:extLst>
              <a:ext uri="{FF2B5EF4-FFF2-40B4-BE49-F238E27FC236}">
                <a16:creationId xmlns:a16="http://schemas.microsoft.com/office/drawing/2014/main" id="{350DBAFB-EBCC-7B4A-AE5C-EC6F0745ED6E}"/>
              </a:ext>
            </a:extLst>
          </p:cNvPr>
          <p:cNvSpPr txBox="1"/>
          <p:nvPr/>
        </p:nvSpPr>
        <p:spPr>
          <a:xfrm>
            <a:off x="1359606" y="5105400"/>
            <a:ext cx="697819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最后分出来的</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9</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类的平均脸；分类准确率为</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99.25%</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568674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40A701B-D5EC-F543-BD64-F5B36E20220E}"/>
              </a:ext>
            </a:extLst>
          </p:cNvPr>
          <p:cNvSpPr txBox="1">
            <a:spLocks/>
          </p:cNvSpPr>
          <p:nvPr/>
        </p:nvSpPr>
        <p:spPr>
          <a:xfrm>
            <a:off x="685800" y="2235200"/>
            <a:ext cx="77724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b="1" dirty="0">
                <a:solidFill>
                  <a:prstClr val="black"/>
                </a:solidFill>
                <a:latin typeface="Arial" panose="020B0604020202020204"/>
                <a:cs typeface="Arial" panose="020B0604020202020204"/>
              </a:rPr>
              <a:t>PCA</a:t>
            </a:r>
            <a:endParaRPr lang="zh-CN" altLang="en-US" dirty="0">
              <a:latin typeface="黑体" panose="02010609060101010101" pitchFamily="49" charset="-122"/>
              <a:ea typeface="黑体" panose="02010609060101010101" pitchFamily="49" charset="-122"/>
            </a:endParaRPr>
          </a:p>
        </p:txBody>
      </p:sp>
      <p:sp>
        <p:nvSpPr>
          <p:cNvPr id="5" name="TextBox 4">
            <a:extLst>
              <a:ext uri="{FF2B5EF4-FFF2-40B4-BE49-F238E27FC236}">
                <a16:creationId xmlns:a16="http://schemas.microsoft.com/office/drawing/2014/main" id="{7994E688-D428-F656-BD04-C8CD8B343874}"/>
              </a:ext>
            </a:extLst>
          </p:cNvPr>
          <p:cNvSpPr txBox="1"/>
          <p:nvPr/>
        </p:nvSpPr>
        <p:spPr>
          <a:xfrm>
            <a:off x="2743200" y="5181600"/>
            <a:ext cx="4191000" cy="461665"/>
          </a:xfrm>
          <a:prstGeom prst="rect">
            <a:avLst/>
          </a:prstGeom>
          <a:noFill/>
        </p:spPr>
        <p:txBody>
          <a:bodyPr wrap="square">
            <a:spAutoFit/>
          </a:bodyPr>
          <a:lstStyle/>
          <a:p>
            <a:r>
              <a:rPr lang="zh-CN" altLang="en-US" sz="2400" dirty="0">
                <a:latin typeface="微软雅黑" panose="020B0503020204020204" pitchFamily="34" charset="-122"/>
                <a:ea typeface="微软雅黑" panose="020B0503020204020204" pitchFamily="34" charset="-122"/>
              </a:rPr>
              <a:t>王方园 陈奕 卢茉莉 韩雪婷 </a:t>
            </a:r>
            <a:endParaRPr lang="en-CN" sz="2400" dirty="0"/>
          </a:p>
        </p:txBody>
      </p:sp>
    </p:spTree>
    <p:extLst>
      <p:ext uri="{BB962C8B-B14F-4D97-AF65-F5344CB8AC3E}">
        <p14:creationId xmlns:p14="http://schemas.microsoft.com/office/powerpoint/2010/main" val="835102687"/>
      </p:ext>
    </p:extLst>
  </p:cSld>
  <p:clrMapOvr>
    <a:masterClrMapping/>
  </p:clrMapOvr>
</p:sld>
</file>

<file path=ppt/theme/theme1.xml><?xml version="1.0" encoding="utf-8"?>
<a:theme xmlns:a="http://schemas.openxmlformats.org/drawingml/2006/main" name="模板一">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模板一</Template>
  <TotalTime>574</TotalTime>
  <Words>4329</Words>
  <Application>Microsoft Macintosh PowerPoint</Application>
  <PresentationFormat>On-screen Show (4:3)</PresentationFormat>
  <Paragraphs>390</Paragraphs>
  <Slides>88</Slides>
  <Notes>30</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88</vt:i4>
      </vt:variant>
    </vt:vector>
  </HeadingPairs>
  <TitlesOfParts>
    <vt:vector size="103" baseType="lpstr">
      <vt:lpstr>等线</vt:lpstr>
      <vt:lpstr>隶书</vt:lpstr>
      <vt:lpstr>Microsoft YaHei</vt:lpstr>
      <vt:lpstr>Microsoft YaHei</vt:lpstr>
      <vt:lpstr>SimHei</vt:lpstr>
      <vt:lpstr>SimHei</vt:lpstr>
      <vt:lpstr>华文新魏</vt:lpstr>
      <vt:lpstr>Arial</vt:lpstr>
      <vt:lpstr>Calibri</vt:lpstr>
      <vt:lpstr>Calibri Light</vt:lpstr>
      <vt:lpstr>Cambria Math</vt:lpstr>
      <vt:lpstr>Times</vt:lpstr>
      <vt:lpstr>Wingdings</vt:lpstr>
      <vt:lpstr>模板一</vt:lpstr>
      <vt:lpstr>默认设计模板</vt:lpstr>
      <vt:lpstr>Lecture 8: Face Detection  </vt:lpstr>
      <vt:lpstr>Outline</vt:lpstr>
      <vt:lpstr>Face Detection</vt:lpstr>
      <vt:lpstr>PowerPoint Presentation</vt:lpstr>
      <vt:lpstr>PowerPoint Presentation</vt:lpstr>
      <vt:lpstr>Problems and Solution</vt:lpstr>
      <vt:lpstr>Problems and Solution</vt:lpstr>
      <vt:lpstr>PowerPoint Presentation</vt:lpstr>
      <vt:lpstr>PowerPoint Presentation</vt:lpstr>
      <vt:lpstr>动机</vt:lpstr>
      <vt:lpstr>动机</vt:lpstr>
      <vt:lpstr>算法-背景</vt:lpstr>
      <vt:lpstr>算法-简介</vt:lpstr>
      <vt:lpstr>算法-基本思想</vt:lpstr>
      <vt:lpstr>算法-基本思想</vt:lpstr>
      <vt:lpstr>算法-举例</vt:lpstr>
      <vt:lpstr>算法-举例</vt:lpstr>
      <vt:lpstr>算法-举例</vt:lpstr>
      <vt:lpstr>算法-举例</vt:lpstr>
      <vt:lpstr>算法-举例</vt:lpstr>
      <vt:lpstr>算法-举例</vt:lpstr>
      <vt:lpstr>算法-定义和导出</vt:lpstr>
      <vt:lpstr>算法-定义和导出</vt:lpstr>
      <vt:lpstr>算法-定义和导出</vt:lpstr>
      <vt:lpstr>算法-定义和导出</vt:lpstr>
      <vt:lpstr>算法-定义和导出</vt:lpstr>
      <vt:lpstr>算法-定义和导出</vt:lpstr>
      <vt:lpstr>算法-主要性质</vt:lpstr>
      <vt:lpstr>算法-主要性质</vt:lpstr>
      <vt:lpstr>算法-主要性质</vt:lpstr>
      <vt:lpstr>算法-主要性质</vt:lpstr>
      <vt:lpstr>算法-主要性质</vt:lpstr>
      <vt:lpstr>算法-主要性质</vt:lpstr>
      <vt:lpstr>算法-主要性质</vt:lpstr>
      <vt:lpstr>算法-主要性质</vt:lpstr>
      <vt:lpstr>算法-主要性质</vt:lpstr>
      <vt:lpstr>算法-主要性质</vt:lpstr>
      <vt:lpstr>算法-主要性质</vt:lpstr>
      <vt:lpstr>算法-主成分的个数</vt:lpstr>
      <vt:lpstr>算法-主成分的个数</vt:lpstr>
      <vt:lpstr>算法-样本主成分分析</vt:lpstr>
      <vt:lpstr>算法-样本主成分的定义和性质</vt:lpstr>
      <vt:lpstr>算法-样本主成分的定义和性质</vt:lpstr>
      <vt:lpstr>算法-样本主成分的定义和性质</vt:lpstr>
      <vt:lpstr>算法-样本主成分的定义和性质</vt:lpstr>
      <vt:lpstr>算法-样本主成分的定义和性质</vt:lpstr>
      <vt:lpstr>应用：人脸识别</vt:lpstr>
      <vt:lpstr>应用：人脸识别-训练阶段</vt:lpstr>
      <vt:lpstr>应用：人脸识别-训练阶段</vt:lpstr>
      <vt:lpstr>应用：人脸识别-训练阶段</vt:lpstr>
      <vt:lpstr>应用：人脸识别-训练阶段</vt:lpstr>
      <vt:lpstr>应用：人脸识别-训练阶段</vt:lpstr>
      <vt:lpstr>应用：人脸识别-训练阶段</vt:lpstr>
      <vt:lpstr>应用：人脸识别-训练阶段</vt:lpstr>
      <vt:lpstr>应用：人脸识别-训练阶段</vt:lpstr>
      <vt:lpstr>应用：人脸识别-分类阶段</vt:lpstr>
      <vt:lpstr>应用：人脸识别-实验结果</vt:lpstr>
      <vt:lpstr>PowerPoint Presentation</vt:lpstr>
      <vt:lpstr>背景：PCA的缺陷</vt:lpstr>
      <vt:lpstr>背景：PCA的缺陷</vt:lpstr>
      <vt:lpstr>背景：KPCA的提出</vt:lpstr>
      <vt:lpstr>算法</vt:lpstr>
      <vt:lpstr>算法</vt:lpstr>
      <vt:lpstr>算法</vt:lpstr>
      <vt:lpstr>算法</vt:lpstr>
      <vt:lpstr>算法</vt:lpstr>
      <vt:lpstr>应用1：在非线性可分的数据上的降维效果</vt:lpstr>
      <vt:lpstr>PowerPoint Presentation</vt:lpstr>
      <vt:lpstr>应用1：在非线性可分的数据上的降维效果</vt:lpstr>
      <vt:lpstr>应用2：人脸识别</vt:lpstr>
      <vt:lpstr>PowerPoint Presentation</vt:lpstr>
      <vt:lpstr>背景</vt:lpstr>
      <vt:lpstr>背景</vt:lpstr>
      <vt:lpstr>算法</vt:lpstr>
      <vt:lpstr>算法</vt:lpstr>
      <vt:lpstr>算法</vt:lpstr>
      <vt:lpstr>算法</vt:lpstr>
      <vt:lpstr>算法</vt:lpstr>
      <vt:lpstr>算法</vt:lpstr>
      <vt:lpstr>算法</vt:lpstr>
      <vt:lpstr>算法</vt:lpstr>
      <vt:lpstr>算法</vt:lpstr>
      <vt:lpstr>算法</vt:lpstr>
      <vt:lpstr>应用：人脸识别</vt:lpstr>
      <vt:lpstr>应用：人脸识别</vt:lpstr>
      <vt:lpstr>应用：人脸识别</vt:lpstr>
      <vt:lpstr>应用：人脸识别</vt:lpstr>
      <vt:lpstr>应用：人脸识别</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 5415 Computer Vision Fall 2004</dc:title>
  <dc:creator>Alper Yilmaz</dc:creator>
  <cp:lastModifiedBy>Su Jingyong</cp:lastModifiedBy>
  <cp:revision>389</cp:revision>
  <cp:lastPrinted>2019-11-21T05:09:00Z</cp:lastPrinted>
  <dcterms:created xsi:type="dcterms:W3CDTF">2019-05-03T08:40:00Z</dcterms:created>
  <dcterms:modified xsi:type="dcterms:W3CDTF">2022-05-08T11:29:35Z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2014-08-26T00:00:00Z</vt:filetime>
  </property>
  <property fmtid="{D5CDD505-2E9C-101B-9397-08002B2CF9AE}" pid="3" name="Creator">
    <vt:lpwstr>Acrobat PDFMaker 10.1 for PowerPoint</vt:lpwstr>
  </property>
  <property fmtid="{D5CDD505-2E9C-101B-9397-08002B2CF9AE}" pid="4" name="LastSaved">
    <vt:filetime>2019-05-03T00:00:00Z</vt:filetime>
  </property>
  <property fmtid="{D5CDD505-2E9C-101B-9397-08002B2CF9AE}" pid="5" name="KSOProductBuildVer">
    <vt:lpwstr>2052-11.1.0.9740</vt:lpwstr>
  </property>
</Properties>
</file>